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48" r:id="rId1"/>
    <p:sldMasterId id="2147483660" r:id="rId2"/>
  </p:sldMasterIdLst>
  <p:notesMasterIdLst>
    <p:notesMasterId r:id="rId214"/>
  </p:notesMasterIdLst>
  <p:sldIdLst>
    <p:sldId id="256" r:id="rId3"/>
    <p:sldId id="257" r:id="rId4"/>
    <p:sldId id="258" r:id="rId5"/>
    <p:sldId id="259" r:id="rId6"/>
    <p:sldId id="260" r:id="rId7"/>
    <p:sldId id="261" r:id="rId8"/>
    <p:sldId id="262" r:id="rId9"/>
    <p:sldId id="263" r:id="rId10"/>
    <p:sldId id="264" r:id="rId11"/>
    <p:sldId id="346" r:id="rId12"/>
    <p:sldId id="265" r:id="rId13"/>
    <p:sldId id="347" r:id="rId14"/>
    <p:sldId id="266" r:id="rId15"/>
    <p:sldId id="348" r:id="rId16"/>
    <p:sldId id="349" r:id="rId17"/>
    <p:sldId id="350" r:id="rId18"/>
    <p:sldId id="351" r:id="rId19"/>
    <p:sldId id="267" r:id="rId20"/>
    <p:sldId id="268" r:id="rId21"/>
    <p:sldId id="270" r:id="rId22"/>
    <p:sldId id="271" r:id="rId23"/>
    <p:sldId id="272" r:id="rId24"/>
    <p:sldId id="352" r:id="rId25"/>
    <p:sldId id="273" r:id="rId26"/>
    <p:sldId id="274" r:id="rId27"/>
    <p:sldId id="275" r:id="rId28"/>
    <p:sldId id="276" r:id="rId29"/>
    <p:sldId id="277" r:id="rId30"/>
    <p:sldId id="278" r:id="rId31"/>
    <p:sldId id="279" r:id="rId32"/>
    <p:sldId id="353" r:id="rId33"/>
    <p:sldId id="354" r:id="rId34"/>
    <p:sldId id="355" r:id="rId35"/>
    <p:sldId id="356" r:id="rId36"/>
    <p:sldId id="357" r:id="rId37"/>
    <p:sldId id="358" r:id="rId38"/>
    <p:sldId id="359" r:id="rId39"/>
    <p:sldId id="360" r:id="rId40"/>
    <p:sldId id="361" r:id="rId41"/>
    <p:sldId id="362" r:id="rId42"/>
    <p:sldId id="363" r:id="rId43"/>
    <p:sldId id="281" r:id="rId44"/>
    <p:sldId id="282" r:id="rId45"/>
    <p:sldId id="364" r:id="rId46"/>
    <p:sldId id="283" r:id="rId47"/>
    <p:sldId id="284" r:id="rId48"/>
    <p:sldId id="285" r:id="rId49"/>
    <p:sldId id="286" r:id="rId50"/>
    <p:sldId id="365" r:id="rId51"/>
    <p:sldId id="366" r:id="rId52"/>
    <p:sldId id="367" r:id="rId53"/>
    <p:sldId id="368" r:id="rId54"/>
    <p:sldId id="369" r:id="rId55"/>
    <p:sldId id="370" r:id="rId56"/>
    <p:sldId id="371" r:id="rId57"/>
    <p:sldId id="372" r:id="rId58"/>
    <p:sldId id="287" r:id="rId59"/>
    <p:sldId id="373" r:id="rId60"/>
    <p:sldId id="374" r:id="rId61"/>
    <p:sldId id="375" r:id="rId62"/>
    <p:sldId id="288" r:id="rId63"/>
    <p:sldId id="289" r:id="rId64"/>
    <p:sldId id="376" r:id="rId65"/>
    <p:sldId id="290" r:id="rId66"/>
    <p:sldId id="291" r:id="rId67"/>
    <p:sldId id="377" r:id="rId68"/>
    <p:sldId id="292" r:id="rId69"/>
    <p:sldId id="293" r:id="rId70"/>
    <p:sldId id="378" r:id="rId71"/>
    <p:sldId id="379" r:id="rId72"/>
    <p:sldId id="294" r:id="rId73"/>
    <p:sldId id="295" r:id="rId74"/>
    <p:sldId id="380" r:id="rId75"/>
    <p:sldId id="381" r:id="rId76"/>
    <p:sldId id="382" r:id="rId77"/>
    <p:sldId id="383" r:id="rId78"/>
    <p:sldId id="384" r:id="rId79"/>
    <p:sldId id="385" r:id="rId80"/>
    <p:sldId id="386" r:id="rId81"/>
    <p:sldId id="296" r:id="rId82"/>
    <p:sldId id="387" r:id="rId83"/>
    <p:sldId id="388" r:id="rId84"/>
    <p:sldId id="389" r:id="rId85"/>
    <p:sldId id="297" r:id="rId86"/>
    <p:sldId id="298" r:id="rId87"/>
    <p:sldId id="390" r:id="rId88"/>
    <p:sldId id="391"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406" r:id="rId104"/>
    <p:sldId id="407" r:id="rId105"/>
    <p:sldId id="408" r:id="rId106"/>
    <p:sldId id="409" r:id="rId107"/>
    <p:sldId id="410" r:id="rId108"/>
    <p:sldId id="299" r:id="rId109"/>
    <p:sldId id="411" r:id="rId110"/>
    <p:sldId id="412" r:id="rId111"/>
    <p:sldId id="413" r:id="rId112"/>
    <p:sldId id="414" r:id="rId113"/>
    <p:sldId id="300" r:id="rId114"/>
    <p:sldId id="415" r:id="rId115"/>
    <p:sldId id="416" r:id="rId116"/>
    <p:sldId id="301" r:id="rId117"/>
    <p:sldId id="302" r:id="rId118"/>
    <p:sldId id="303" r:id="rId119"/>
    <p:sldId id="304" r:id="rId120"/>
    <p:sldId id="305" r:id="rId121"/>
    <p:sldId id="306" r:id="rId122"/>
    <p:sldId id="307" r:id="rId123"/>
    <p:sldId id="417" r:id="rId124"/>
    <p:sldId id="418" r:id="rId125"/>
    <p:sldId id="419" r:id="rId126"/>
    <p:sldId id="420" r:id="rId127"/>
    <p:sldId id="421" r:id="rId128"/>
    <p:sldId id="422" r:id="rId129"/>
    <p:sldId id="423" r:id="rId130"/>
    <p:sldId id="424" r:id="rId131"/>
    <p:sldId id="425" r:id="rId132"/>
    <p:sldId id="426" r:id="rId133"/>
    <p:sldId id="427" r:id="rId134"/>
    <p:sldId id="428" r:id="rId135"/>
    <p:sldId id="429" r:id="rId136"/>
    <p:sldId id="430" r:id="rId137"/>
    <p:sldId id="431" r:id="rId138"/>
    <p:sldId id="432" r:id="rId139"/>
    <p:sldId id="433" r:id="rId140"/>
    <p:sldId id="434" r:id="rId141"/>
    <p:sldId id="436" r:id="rId142"/>
    <p:sldId id="435" r:id="rId143"/>
    <p:sldId id="437" r:id="rId144"/>
    <p:sldId id="438" r:id="rId145"/>
    <p:sldId id="439" r:id="rId146"/>
    <p:sldId id="440" r:id="rId147"/>
    <p:sldId id="441" r:id="rId148"/>
    <p:sldId id="442" r:id="rId149"/>
    <p:sldId id="443" r:id="rId150"/>
    <p:sldId id="444" r:id="rId151"/>
    <p:sldId id="445" r:id="rId152"/>
    <p:sldId id="446" r:id="rId153"/>
    <p:sldId id="447" r:id="rId154"/>
    <p:sldId id="448" r:id="rId155"/>
    <p:sldId id="449" r:id="rId156"/>
    <p:sldId id="450" r:id="rId157"/>
    <p:sldId id="451" r:id="rId158"/>
    <p:sldId id="452" r:id="rId159"/>
    <p:sldId id="453" r:id="rId160"/>
    <p:sldId id="454" r:id="rId161"/>
    <p:sldId id="308" r:id="rId162"/>
    <p:sldId id="455" r:id="rId163"/>
    <p:sldId id="456" r:id="rId164"/>
    <p:sldId id="457" r:id="rId165"/>
    <p:sldId id="458" r:id="rId166"/>
    <p:sldId id="459" r:id="rId167"/>
    <p:sldId id="460" r:id="rId168"/>
    <p:sldId id="461" r:id="rId169"/>
    <p:sldId id="462" r:id="rId170"/>
    <p:sldId id="463" r:id="rId171"/>
    <p:sldId id="464" r:id="rId172"/>
    <p:sldId id="465" r:id="rId173"/>
    <p:sldId id="466" r:id="rId174"/>
    <p:sldId id="309" r:id="rId175"/>
    <p:sldId id="467" r:id="rId176"/>
    <p:sldId id="310" r:id="rId177"/>
    <p:sldId id="468" r:id="rId178"/>
    <p:sldId id="469" r:id="rId179"/>
    <p:sldId id="470" r:id="rId180"/>
    <p:sldId id="471" r:id="rId181"/>
    <p:sldId id="311" r:id="rId182"/>
    <p:sldId id="472" r:id="rId183"/>
    <p:sldId id="473" r:id="rId184"/>
    <p:sldId id="474" r:id="rId185"/>
    <p:sldId id="475" r:id="rId186"/>
    <p:sldId id="476" r:id="rId187"/>
    <p:sldId id="312" r:id="rId188"/>
    <p:sldId id="477" r:id="rId189"/>
    <p:sldId id="478" r:id="rId190"/>
    <p:sldId id="479" r:id="rId191"/>
    <p:sldId id="480" r:id="rId192"/>
    <p:sldId id="481" r:id="rId193"/>
    <p:sldId id="482" r:id="rId194"/>
    <p:sldId id="313" r:id="rId195"/>
    <p:sldId id="483" r:id="rId196"/>
    <p:sldId id="484" r:id="rId197"/>
    <p:sldId id="485" r:id="rId198"/>
    <p:sldId id="486" r:id="rId199"/>
    <p:sldId id="487" r:id="rId200"/>
    <p:sldId id="488" r:id="rId201"/>
    <p:sldId id="489" r:id="rId202"/>
    <p:sldId id="314" r:id="rId203"/>
    <p:sldId id="490" r:id="rId204"/>
    <p:sldId id="342" r:id="rId205"/>
    <p:sldId id="343" r:id="rId206"/>
    <p:sldId id="344" r:id="rId207"/>
    <p:sldId id="345" r:id="rId208"/>
    <p:sldId id="491" r:id="rId209"/>
    <p:sldId id="492" r:id="rId210"/>
    <p:sldId id="493" r:id="rId211"/>
    <p:sldId id="494" r:id="rId212"/>
    <p:sldId id="495" r:id="rId213"/>
  </p:sldIdLst>
  <p:sldSz cx="9144000" cy="5143500" type="screen16x9"/>
  <p:notesSz cx="6858000" cy="9144000"/>
  <p:embeddedFontLst>
    <p:embeddedFont>
      <p:font typeface="Calibri" panose="020F0502020204030204" pitchFamily="34" charset="0"/>
      <p:regular r:id="rId215"/>
      <p:bold r:id="rId216"/>
      <p:italic r:id="rId217"/>
      <p:boldItalic r:id="rId218"/>
    </p:embeddedFont>
    <p:embeddedFont>
      <p:font typeface="Cambria" panose="02040503050406030204" pitchFamily="18" charset="0"/>
      <p:regular r:id="rId219"/>
      <p:bold r:id="rId220"/>
      <p:italic r:id="rId221"/>
      <p:boldItalic r:id="rId222"/>
    </p:embeddedFont>
    <p:embeddedFont>
      <p:font typeface="Gill Sans" panose="020B0604020202020204" charset="0"/>
      <p:regular r:id="rId223"/>
      <p:bold r:id="rId2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90">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5" roundtripDataSignature="AMtx7mgoQi07SgyBHgWP4nJr3aHpIW9Sc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516" y="72"/>
      </p:cViewPr>
      <p:guideLst>
        <p:guide orient="horz" pos="1620"/>
        <p:guide pos="2880"/>
        <p:guide orient="horz" pos="2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font" Target="fonts/font2.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font" Target="fonts/font3.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theme" Target="theme/theme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font" Target="fonts/font4.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tableStyles" Target="tableStyle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font" Target="fonts/font5.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font" Target="fonts/font6.fntdata"/><Relationship Id="rId225" Type="http://customschemas.google.com/relationships/presentationmetadata" Target="meta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font" Target="fonts/font1.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font" Target="fonts/font7.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font" Target="fonts/font8.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font" Target="fonts/font9.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font" Target="fonts/font10.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d9f04a12b2_0_6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1d9f04a12b2_0_6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76301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2094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27931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42296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1370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82128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0469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38450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d9f04a12b2_0_8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1d9f04a12b2_0_8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d9f04a12b2_0_8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1d9f04a12b2_0_8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6155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d9f04a12b2_0_8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1d9f04a12b2_0_8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29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d9f04a12b2_0_6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1d9f04a12b2_0_6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d9f04a12b2_0_8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1d9f04a12b2_0_8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73063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d9f04a12b2_0_8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g1d9f04a12b2_0_8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9662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d9f04a12b2_0_8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1d9f04a12b2_0_8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d9f04a12b2_0_8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1d9f04a12b2_0_8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5535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d9f04a12b2_0_8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1d9f04a12b2_0_8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08424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d9f04a12b2_0_8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g1d9f04a12b2_0_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d9f04a12b2_0_12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g1d9f04a12b2_0_1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d9f04a12b2_0_8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7" name="Google Shape;647;g1d9f04a12b2_0_8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d9f04a12b2_0_8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g1d9f04a12b2_0_8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d9f04a12b2_0_8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g1d9f04a12b2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d9f04a12b2_0_6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1d9f04a12b2_0_6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47882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d9f04a12b2_0_12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7" name="Google Shape;677;g1d9f04a12b2_0_1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37419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5349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5489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45672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0525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42746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92474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4870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d9f04a12b2_0_6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1d9f04a12b2_0_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53265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65560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489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12765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57921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7640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5200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2702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51840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929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d9f04a12b2_0_6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1d9f04a12b2_0_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2816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8747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2056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07753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44782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47980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320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55844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00626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3955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5558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d9f04a12b2_0_6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1d9f04a12b2_0_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48558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2710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325298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83586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65792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58014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3157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0674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1480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4819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d9f04a12b2_0_8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g1d9f04a12b2_0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945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d9f04a12b2_0_6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1d9f04a12b2_0_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947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74181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24601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447071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17766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501678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161755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6908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54645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299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d9f04a12b2_0_6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1d9f04a12b2_0_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072217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665810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09816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9f04a12b2_0_9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9" name="Google Shape;699;g1d9f04a12b2_0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6245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d9f04a12b2_0_9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g1d9f04a12b2_0_9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d9f04a12b2_0_9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g1d9f04a12b2_0_9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00417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d9f04a12b2_0_9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g1d9f04a12b2_0_9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d9f04a12b2_0_9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g1d9f04a12b2_0_9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73123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d9f04a12b2_0_9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g1d9f04a12b2_0_9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47513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d9f04a12b2_0_9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g1d9f04a12b2_0_9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368918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d9f04a12b2_0_9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g1d9f04a12b2_0_9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1118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d9f04a12b2_0_6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1d9f04a12b2_0_6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d9f04a12b2_0_9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9" name="Google Shape;729;g1d9f04a12b2_0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d9f04a12b2_0_9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9" name="Google Shape;729;g1d9f04a12b2_0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053403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d9f04a12b2_0_9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9" name="Google Shape;729;g1d9f04a12b2_0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94689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d9f04a12b2_0_9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9" name="Google Shape;729;g1d9f04a12b2_0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39674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d9f04a12b2_0_9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9" name="Google Shape;729;g1d9f04a12b2_0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95517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d9f04a12b2_0_9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9" name="Google Shape;729;g1d9f04a12b2_0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46863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d9f04a12b2_0_9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1d9f04a12b2_0_9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d9f04a12b2_0_9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1d9f04a12b2_0_9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5009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d9f04a12b2_0_9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1d9f04a12b2_0_9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3461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d9f04a12b2_0_9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1d9f04a12b2_0_9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912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d9f04a12b2_0_6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1d9f04a12b2_0_6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d9f04a12b2_0_9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1d9f04a12b2_0_9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894601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d9f04a12b2_0_9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1d9f04a12b2_0_9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52694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d9f04a12b2_0_9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g1d9f04a12b2_0_9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000223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d9f04a12b2_0_9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1d9f04a12b2_0_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d9f04a12b2_0_9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1d9f04a12b2_0_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63280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d9f04a12b2_0_9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1d9f04a12b2_0_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57229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d9f04a12b2_0_9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1d9f04a12b2_0_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68935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d9f04a12b2_0_9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1d9f04a12b2_0_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65307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d9f04a12b2_0_9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1d9f04a12b2_0_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45769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d9f04a12b2_0_9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1d9f04a12b2_0_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620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d9f04a12b2_0_1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1d9f04a12b2_0_1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d9f04a12b2_0_9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1d9f04a12b2_0_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99353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d9f04a12b2_0_9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8" name="Google Shape;758;g1d9f04a12b2_0_9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d9f04a12b2_0_9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8" name="Google Shape;758;g1d9f04a12b2_0_9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8512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4" name="Google Shape;104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3" name="Google Shape;105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3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2" name="Google Shape;106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d9b7bf9d68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1" name="Google Shape;1071;g1d9b7bf9d68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d9b7bf9d68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1" name="Google Shape;1071;g1d9b7bf9d68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177401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d9b7bf9d68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1" name="Google Shape;1071;g1d9b7bf9d68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52275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d9b7bf9d68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1" name="Google Shape;1071;g1d9b7bf9d68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3868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d9f04a12b2_0_11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1d9f04a12b2_0_1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d9b7bf9d68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1" name="Google Shape;1071;g1d9b7bf9d68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397296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d9b7bf9d68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1" name="Google Shape;1071;g1d9b7bf9d68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5618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d9f04a12b2_0_11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1d9f04a12b2_0_1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d9f04a12b2_0_11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1d9f04a12b2_0_1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8100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d9f04a12b2_0_11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1d9f04a12b2_0_1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9f04a12b2_0_11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1d9f04a12b2_0_1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9f04a12b2_0_11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1d9f04a12b2_0_1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d9f04a12b2_0_11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1d9f04a12b2_0_1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d9f04a12b2_0_11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1d9f04a12b2_0_1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d9f04a12b2_0_119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g1d9f04a12b2_0_1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d9f04a12b2_0_54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1d9f04a12b2_0_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822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335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22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5013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280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370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98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597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38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d9f04a12b2_0_5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d9f04a12b2_0_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453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9f04a12b2_0_1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d9f04a12b2_0_1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961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d9f04a12b2_0_66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g1d9f04a12b2_0_6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d9f04a12b2_0_6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g1d9f04a12b2_0_6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d9f04a12b2_0_6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g1d9f04a12b2_0_6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451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d9f04a12b2_0_6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1d9f04a12b2_0_6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d9f04a12b2_0_6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g1d9f04a12b2_0_6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d9f04a12b2_0_7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g1d9f04a12b2_0_7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d9f04a12b2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1d9f04a12b2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d9f04a12b2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1d9f04a12b2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114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d9f04a12b2_0_5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1d9f04a12b2_0_5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d9f04a12b2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1d9f04a12b2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98317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d9f04a12b2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1d9f04a12b2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8730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d9f04a12b2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1d9f04a12b2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513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d9f04a12b2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1d9f04a12b2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39691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d9f04a12b2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1d9f04a12b2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676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d9f04a12b2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1d9f04a12b2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28326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d9f04a12b2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1d9f04a12b2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352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d9f04a12b2_0_7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1d9f04a12b2_0_7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d9f04a12b2_0_7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1d9f04a12b2_0_7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7582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d9f04a12b2_0_7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1d9f04a12b2_0_7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5341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d9f04a12b2_0_5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1d9f04a12b2_0_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d9f04a12b2_0_7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1d9f04a12b2_0_7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53348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d9f04a12b2_0_7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1d9f04a12b2_0_7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d9f04a12b2_0_7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g1d9f04a12b2_0_7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d9f04a12b2_0_7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g1d9f04a12b2_0_7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9142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d9f04a12b2_0_7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1d9f04a12b2_0_7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d9f04a12b2_0_7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g1d9f04a12b2_0_7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d9f04a12b2_0_7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g1d9f04a12b2_0_7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044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d9f04a12b2_0_7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1d9f04a12b2_0_7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d9f04a12b2_0_7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1d9f04a12b2_0_7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d9f04a12b2_0_7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1d9f04a12b2_0_7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3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d9f04a12b2_0_5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1d9f04a12b2_0_5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d9f04a12b2_0_7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1d9f04a12b2_0_7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8889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d9f04a12b2_0_7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g1d9f04a12b2_0_7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d9f04a12b2_0_7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d9f04a12b2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d9f04a12b2_0_7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d9f04a12b2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1057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d9f04a12b2_0_7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d9f04a12b2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478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d9f04a12b2_0_7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d9f04a12b2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2802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d9f04a12b2_0_7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d9f04a12b2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68253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d9f04a12b2_0_7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d9f04a12b2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1752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d9f04a12b2_0_7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g1d9f04a12b2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0728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d9f04a12b2_0_7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67" name="Google Shape;567;g1d9f04a12b2_0_7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568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d9f04a12b2_0_5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1d9f04a12b2_0_5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d9f04a12b2_0_8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1d9f04a12b2_0_8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d9f04a12b2_0_8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1d9f04a12b2_0_8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7341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d9f04a12b2_0_8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1d9f04a12b2_0_8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82990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d9f04a12b2_0_8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1d9f04a12b2_0_8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4536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d9f04a12b2_0_8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g1d9f04a12b2_0_8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90070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2215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4777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4156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d9f04a12b2_0_6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1d9f04a12b2_0_6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8260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0084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2453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3623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51966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39639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4073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93440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4042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9f04a12b2_0_8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1d9f04a12b2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019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4"/>
        <p:cNvGrpSpPr/>
        <p:nvPr/>
      </p:nvGrpSpPr>
      <p:grpSpPr>
        <a:xfrm>
          <a:off x="0" y="0"/>
          <a:ext cx="0" cy="0"/>
          <a:chOff x="0" y="0"/>
          <a:chExt cx="0" cy="0"/>
        </a:xfrm>
      </p:grpSpPr>
      <p:sp>
        <p:nvSpPr>
          <p:cNvPr id="15" name="Google Shape;15;p34"/>
          <p:cNvSpPr/>
          <p:nvPr/>
        </p:nvSpPr>
        <p:spPr>
          <a:xfrm>
            <a:off x="334900" y="2314324"/>
            <a:ext cx="8447150" cy="24786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4"/>
          <p:cNvSpPr txBox="1">
            <a:spLocks noGrp="1"/>
          </p:cNvSpPr>
          <p:nvPr>
            <p:ph type="ctrTitle"/>
          </p:nvPr>
        </p:nvSpPr>
        <p:spPr>
          <a:xfrm>
            <a:off x="435893" y="765323"/>
            <a:ext cx="8245162" cy="110626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accent1"/>
              </a:buClr>
              <a:buSzPts val="2700"/>
              <a:buFont typeface="Gill Sans"/>
              <a:buNone/>
              <a:defRPr sz="27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34"/>
          <p:cNvSpPr txBox="1">
            <a:spLocks noGrp="1"/>
          </p:cNvSpPr>
          <p:nvPr>
            <p:ph type="subTitle" idx="1"/>
          </p:nvPr>
        </p:nvSpPr>
        <p:spPr>
          <a:xfrm>
            <a:off x="435896" y="1871584"/>
            <a:ext cx="8245160" cy="442741"/>
          </a:xfrm>
          <a:prstGeom prst="rect">
            <a:avLst/>
          </a:prstGeom>
          <a:noFill/>
          <a:ln>
            <a:noFill/>
          </a:ln>
        </p:spPr>
        <p:txBody>
          <a:bodyPr spcFirstLastPara="1" wrap="square" lIns="68575" tIns="34275" rIns="68575" bIns="34275" anchor="t" anchorCtr="0">
            <a:normAutofit/>
          </a:bodyPr>
          <a:lstStyle>
            <a:lvl1pPr lvl="0" algn="l">
              <a:lnSpc>
                <a:spcPct val="100000"/>
              </a:lnSpc>
              <a:spcBef>
                <a:spcPts val="200"/>
              </a:spcBef>
              <a:spcAft>
                <a:spcPts val="0"/>
              </a:spcAft>
              <a:buSzPts val="1100"/>
              <a:buNone/>
              <a:defRPr sz="1200" cap="none">
                <a:solidFill>
                  <a:schemeClr val="accent2"/>
                </a:solidFill>
              </a:defRPr>
            </a:lvl1pPr>
            <a:lvl2pPr lvl="1" algn="ctr">
              <a:lnSpc>
                <a:spcPct val="100000"/>
              </a:lnSpc>
              <a:spcBef>
                <a:spcPts val="500"/>
              </a:spcBef>
              <a:spcAft>
                <a:spcPts val="0"/>
              </a:spcAft>
              <a:buSzPts val="1100"/>
              <a:buNone/>
              <a:defRPr>
                <a:solidFill>
                  <a:srgbClr val="888888"/>
                </a:solidFill>
              </a:defRPr>
            </a:lvl2pPr>
            <a:lvl3pPr lvl="2" algn="ctr">
              <a:lnSpc>
                <a:spcPct val="100000"/>
              </a:lnSpc>
              <a:spcBef>
                <a:spcPts val="500"/>
              </a:spcBef>
              <a:spcAft>
                <a:spcPts val="0"/>
              </a:spcAft>
              <a:buSzPts val="1000"/>
              <a:buNone/>
              <a:defRPr>
                <a:solidFill>
                  <a:srgbClr val="888888"/>
                </a:solidFill>
              </a:defRPr>
            </a:lvl3pPr>
            <a:lvl4pPr lvl="3" algn="ctr">
              <a:lnSpc>
                <a:spcPct val="100000"/>
              </a:lnSpc>
              <a:spcBef>
                <a:spcPts val="500"/>
              </a:spcBef>
              <a:spcAft>
                <a:spcPts val="0"/>
              </a:spcAft>
              <a:buSzPts val="800"/>
              <a:buNone/>
              <a:defRPr>
                <a:solidFill>
                  <a:srgbClr val="888888"/>
                </a:solidFill>
              </a:defRPr>
            </a:lvl4pPr>
            <a:lvl5pPr lvl="4" algn="ctr">
              <a:lnSpc>
                <a:spcPct val="100000"/>
              </a:lnSpc>
              <a:spcBef>
                <a:spcPts val="500"/>
              </a:spcBef>
              <a:spcAft>
                <a:spcPts val="0"/>
              </a:spcAft>
              <a:buSzPts val="800"/>
              <a:buNone/>
              <a:defRPr>
                <a:solidFill>
                  <a:srgbClr val="888888"/>
                </a:solidFill>
              </a:defRPr>
            </a:lvl5pPr>
            <a:lvl6pPr lvl="5" algn="ctr">
              <a:lnSpc>
                <a:spcPct val="100000"/>
              </a:lnSpc>
              <a:spcBef>
                <a:spcPts val="500"/>
              </a:spcBef>
              <a:spcAft>
                <a:spcPts val="0"/>
              </a:spcAft>
              <a:buSzPts val="800"/>
              <a:buNone/>
              <a:defRPr>
                <a:solidFill>
                  <a:srgbClr val="888888"/>
                </a:solidFill>
              </a:defRPr>
            </a:lvl6pPr>
            <a:lvl7pPr lvl="6" algn="ctr">
              <a:lnSpc>
                <a:spcPct val="100000"/>
              </a:lnSpc>
              <a:spcBef>
                <a:spcPts val="500"/>
              </a:spcBef>
              <a:spcAft>
                <a:spcPts val="0"/>
              </a:spcAft>
              <a:buSzPts val="800"/>
              <a:buNone/>
              <a:defRPr>
                <a:solidFill>
                  <a:srgbClr val="888888"/>
                </a:solidFill>
              </a:defRPr>
            </a:lvl7pPr>
            <a:lvl8pPr lvl="7" algn="ctr">
              <a:lnSpc>
                <a:spcPct val="100000"/>
              </a:lnSpc>
              <a:spcBef>
                <a:spcPts val="500"/>
              </a:spcBef>
              <a:spcAft>
                <a:spcPts val="0"/>
              </a:spcAft>
              <a:buSzPts val="800"/>
              <a:buNone/>
              <a:defRPr>
                <a:solidFill>
                  <a:srgbClr val="888888"/>
                </a:solidFill>
              </a:defRPr>
            </a:lvl8pPr>
            <a:lvl9pPr lvl="8" algn="ctr">
              <a:lnSpc>
                <a:spcPct val="100000"/>
              </a:lnSpc>
              <a:spcBef>
                <a:spcPts val="500"/>
              </a:spcBef>
              <a:spcAft>
                <a:spcPts val="500"/>
              </a:spcAft>
              <a:buSzPts val="800"/>
              <a:buNone/>
              <a:defRPr>
                <a:solidFill>
                  <a:srgbClr val="888888"/>
                </a:solidFill>
              </a:defRPr>
            </a:lvl9pPr>
          </a:lstStyle>
          <a:p>
            <a:endParaRPr/>
          </a:p>
        </p:txBody>
      </p:sp>
      <p:sp>
        <p:nvSpPr>
          <p:cNvPr id="18" name="Google Shape;18;p34"/>
          <p:cNvSpPr txBox="1">
            <a:spLocks noGrp="1"/>
          </p:cNvSpPr>
          <p:nvPr>
            <p:ph type="dt" idx="10"/>
          </p:nvPr>
        </p:nvSpPr>
        <p:spPr>
          <a:xfrm>
            <a:off x="5704463" y="4467103"/>
            <a:ext cx="2133600"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rgbClr val="2D58A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34"/>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2D58A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 name="Google Shape;20;p34"/>
          <p:cNvSpPr txBox="1">
            <a:spLocks noGrp="1"/>
          </p:cNvSpPr>
          <p:nvPr>
            <p:ph type="sldNum" idx="12"/>
          </p:nvPr>
        </p:nvSpPr>
        <p:spPr>
          <a:xfrm>
            <a:off x="7918725" y="4467103"/>
            <a:ext cx="76233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8"/>
        <p:cNvGrpSpPr/>
        <p:nvPr/>
      </p:nvGrpSpPr>
      <p:grpSpPr>
        <a:xfrm>
          <a:off x="0" y="0"/>
          <a:ext cx="0" cy="0"/>
          <a:chOff x="0" y="0"/>
          <a:chExt cx="0" cy="0"/>
        </a:xfrm>
      </p:grpSpPr>
      <p:sp>
        <p:nvSpPr>
          <p:cNvPr id="79" name="Google Shape;79;p43"/>
          <p:cNvSpPr/>
          <p:nvPr/>
        </p:nvSpPr>
        <p:spPr>
          <a:xfrm>
            <a:off x="330214" y="460805"/>
            <a:ext cx="8482004" cy="891974"/>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3"/>
          <p:cNvSpPr txBox="1">
            <a:spLocks noGrp="1"/>
          </p:cNvSpPr>
          <p:nvPr>
            <p:ph type="title"/>
          </p:nvPr>
        </p:nvSpPr>
        <p:spPr>
          <a:xfrm>
            <a:off x="435894" y="526617"/>
            <a:ext cx="8272212" cy="76035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43"/>
          <p:cNvSpPr txBox="1">
            <a:spLocks noGrp="1"/>
          </p:cNvSpPr>
          <p:nvPr>
            <p:ph type="body" idx="1"/>
          </p:nvPr>
        </p:nvSpPr>
        <p:spPr>
          <a:xfrm rot="5400000">
            <a:off x="3250952" y="-1063056"/>
            <a:ext cx="2642096" cy="8272212"/>
          </a:xfrm>
          <a:prstGeom prst="rect">
            <a:avLst/>
          </a:prstGeom>
          <a:noFill/>
          <a:ln>
            <a:noFill/>
          </a:ln>
        </p:spPr>
        <p:txBody>
          <a:bodyPr spcFirstLastPara="1" wrap="square" lIns="68575" tIns="34275" rIns="68575" bIns="34275" anchor="t" anchorCtr="0">
            <a:normAutofit/>
          </a:bodyPr>
          <a:lstStyle>
            <a:lvl1pPr marL="457200" lvl="0" indent="-304800" algn="l">
              <a:lnSpc>
                <a:spcPct val="100000"/>
              </a:lnSpc>
              <a:spcBef>
                <a:spcPts val="300"/>
              </a:spcBef>
              <a:spcAft>
                <a:spcPts val="0"/>
              </a:spcAft>
              <a:buSzPts val="1200"/>
              <a:buChar char="◼"/>
              <a:defRPr/>
            </a:lvl1pPr>
            <a:lvl2pPr marL="914400" lvl="1" indent="-298450" algn="l">
              <a:lnSpc>
                <a:spcPct val="100000"/>
              </a:lnSpc>
              <a:spcBef>
                <a:spcPts val="500"/>
              </a:spcBef>
              <a:spcAft>
                <a:spcPts val="0"/>
              </a:spcAft>
              <a:buSzPts val="1100"/>
              <a:buChar char="◼"/>
              <a:defRPr/>
            </a:lvl2pPr>
            <a:lvl3pPr marL="1371600" lvl="2" indent="-292100" algn="l">
              <a:lnSpc>
                <a:spcPct val="100000"/>
              </a:lnSpc>
              <a:spcBef>
                <a:spcPts val="500"/>
              </a:spcBef>
              <a:spcAft>
                <a:spcPts val="0"/>
              </a:spcAft>
              <a:buSzPts val="1000"/>
              <a:buChar char="◼"/>
              <a:defRPr/>
            </a:lvl3pPr>
            <a:lvl4pPr marL="1828800" lvl="3" indent="-279400" algn="l">
              <a:lnSpc>
                <a:spcPct val="100000"/>
              </a:lnSpc>
              <a:spcBef>
                <a:spcPts val="500"/>
              </a:spcBef>
              <a:spcAft>
                <a:spcPts val="0"/>
              </a:spcAft>
              <a:buSzPts val="800"/>
              <a:buChar char="◼"/>
              <a:defRPr/>
            </a:lvl4pPr>
            <a:lvl5pPr marL="2286000" lvl="4" indent="-279400" algn="l">
              <a:lnSpc>
                <a:spcPct val="100000"/>
              </a:lnSpc>
              <a:spcBef>
                <a:spcPts val="500"/>
              </a:spcBef>
              <a:spcAft>
                <a:spcPts val="0"/>
              </a:spcAft>
              <a:buSzPts val="8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82" name="Google Shape;82;p43"/>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43"/>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43"/>
          <p:cNvSpPr txBox="1">
            <a:spLocks noGrp="1"/>
          </p:cNvSpPr>
          <p:nvPr>
            <p:ph type="sldNum" idx="12"/>
          </p:nvPr>
        </p:nvSpPr>
        <p:spPr>
          <a:xfrm>
            <a:off x="7918725" y="4467103"/>
            <a:ext cx="789382"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5"/>
        <p:cNvGrpSpPr/>
        <p:nvPr/>
      </p:nvGrpSpPr>
      <p:grpSpPr>
        <a:xfrm>
          <a:off x="0" y="0"/>
          <a:ext cx="0" cy="0"/>
          <a:chOff x="0" y="0"/>
          <a:chExt cx="0" cy="0"/>
        </a:xfrm>
      </p:grpSpPr>
      <p:sp>
        <p:nvSpPr>
          <p:cNvPr id="86" name="Google Shape;86;p44"/>
          <p:cNvSpPr/>
          <p:nvPr/>
        </p:nvSpPr>
        <p:spPr>
          <a:xfrm>
            <a:off x="6629401" y="449794"/>
            <a:ext cx="2180113" cy="4362713"/>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4"/>
          <p:cNvSpPr txBox="1">
            <a:spLocks noGrp="1"/>
          </p:cNvSpPr>
          <p:nvPr>
            <p:ph type="title"/>
          </p:nvPr>
        </p:nvSpPr>
        <p:spPr>
          <a:xfrm rot="5400000">
            <a:off x="5437310" y="1698885"/>
            <a:ext cx="3887305" cy="1503123"/>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44"/>
          <p:cNvSpPr txBox="1">
            <a:spLocks noGrp="1"/>
          </p:cNvSpPr>
          <p:nvPr>
            <p:ph type="body" idx="1"/>
          </p:nvPr>
        </p:nvSpPr>
        <p:spPr>
          <a:xfrm rot="5400000">
            <a:off x="1598644" y="-510658"/>
            <a:ext cx="3887305" cy="5922209"/>
          </a:xfrm>
          <a:prstGeom prst="rect">
            <a:avLst/>
          </a:prstGeom>
          <a:noFill/>
          <a:ln>
            <a:noFill/>
          </a:ln>
        </p:spPr>
        <p:txBody>
          <a:bodyPr spcFirstLastPara="1" wrap="square" lIns="68575" tIns="34275" rIns="68575" bIns="34275" anchor="t" anchorCtr="0">
            <a:normAutofit/>
          </a:bodyPr>
          <a:lstStyle>
            <a:lvl1pPr marL="457200" lvl="0" indent="-304800" algn="l">
              <a:lnSpc>
                <a:spcPct val="100000"/>
              </a:lnSpc>
              <a:spcBef>
                <a:spcPts val="30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89" name="Google Shape;89;p44"/>
          <p:cNvSpPr txBox="1">
            <a:spLocks noGrp="1"/>
          </p:cNvSpPr>
          <p:nvPr>
            <p:ph type="dt" idx="10"/>
          </p:nvPr>
        </p:nvSpPr>
        <p:spPr>
          <a:xfrm>
            <a:off x="6745255" y="4467103"/>
            <a:ext cx="996106"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rgbClr val="2D58A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44"/>
          <p:cNvSpPr txBox="1">
            <a:spLocks noGrp="1"/>
          </p:cNvSpPr>
          <p:nvPr>
            <p:ph type="ftr" idx="11"/>
          </p:nvPr>
        </p:nvSpPr>
        <p:spPr>
          <a:xfrm>
            <a:off x="581192" y="4463858"/>
            <a:ext cx="5922209"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44"/>
          <p:cNvSpPr txBox="1">
            <a:spLocks noGrp="1"/>
          </p:cNvSpPr>
          <p:nvPr>
            <p:ph type="sldNum" idx="12"/>
          </p:nvPr>
        </p:nvSpPr>
        <p:spPr>
          <a:xfrm>
            <a:off x="7834961" y="4467103"/>
            <a:ext cx="873146"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01"/>
        <p:cNvGrpSpPr/>
        <p:nvPr/>
      </p:nvGrpSpPr>
      <p:grpSpPr>
        <a:xfrm>
          <a:off x="0" y="0"/>
          <a:ext cx="0" cy="0"/>
          <a:chOff x="0" y="0"/>
          <a:chExt cx="0" cy="0"/>
        </a:xfrm>
      </p:grpSpPr>
      <p:sp>
        <p:nvSpPr>
          <p:cNvPr id="102" name="Google Shape;102;g1d9f04a12b2_0_1011"/>
          <p:cNvSpPr/>
          <p:nvPr/>
        </p:nvSpPr>
        <p:spPr>
          <a:xfrm>
            <a:off x="334900" y="2314324"/>
            <a:ext cx="8447100" cy="24786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3" name="Google Shape;103;g1d9f04a12b2_0_1011"/>
          <p:cNvSpPr txBox="1">
            <a:spLocks noGrp="1"/>
          </p:cNvSpPr>
          <p:nvPr>
            <p:ph type="ctrTitle"/>
          </p:nvPr>
        </p:nvSpPr>
        <p:spPr>
          <a:xfrm>
            <a:off x="435893" y="765323"/>
            <a:ext cx="8245200" cy="11064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accent1"/>
              </a:buClr>
              <a:buSzPts val="2700"/>
              <a:buFont typeface="Gill Sans"/>
              <a:buNone/>
              <a:defRPr sz="2700">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g1d9f04a12b2_0_1011"/>
          <p:cNvSpPr txBox="1">
            <a:spLocks noGrp="1"/>
          </p:cNvSpPr>
          <p:nvPr>
            <p:ph type="subTitle" idx="1"/>
          </p:nvPr>
        </p:nvSpPr>
        <p:spPr>
          <a:xfrm>
            <a:off x="435896" y="1871584"/>
            <a:ext cx="8245200" cy="442800"/>
          </a:xfrm>
          <a:prstGeom prst="rect">
            <a:avLst/>
          </a:prstGeom>
          <a:noFill/>
          <a:ln>
            <a:noFill/>
          </a:ln>
        </p:spPr>
        <p:txBody>
          <a:bodyPr spcFirstLastPara="1" wrap="square" lIns="68575" tIns="34275" rIns="68575" bIns="34275" anchor="t" anchorCtr="0">
            <a:normAutofit/>
          </a:bodyPr>
          <a:lstStyle>
            <a:lvl1pPr lvl="0" algn="l" rtl="0">
              <a:spcBef>
                <a:spcPts val="200"/>
              </a:spcBef>
              <a:spcAft>
                <a:spcPts val="0"/>
              </a:spcAft>
              <a:buSzPts val="1100"/>
              <a:buNone/>
              <a:defRPr sz="1200" cap="none">
                <a:solidFill>
                  <a:schemeClr val="accent2"/>
                </a:solidFill>
              </a:defRPr>
            </a:lvl1pPr>
            <a:lvl2pPr lvl="1" algn="ctr" rtl="0">
              <a:spcBef>
                <a:spcPts val="500"/>
              </a:spcBef>
              <a:spcAft>
                <a:spcPts val="0"/>
              </a:spcAft>
              <a:buSzPts val="1100"/>
              <a:buNone/>
              <a:defRPr>
                <a:solidFill>
                  <a:srgbClr val="888888"/>
                </a:solidFill>
              </a:defRPr>
            </a:lvl2pPr>
            <a:lvl3pPr lvl="2" algn="ctr" rtl="0">
              <a:spcBef>
                <a:spcPts val="500"/>
              </a:spcBef>
              <a:spcAft>
                <a:spcPts val="0"/>
              </a:spcAft>
              <a:buSzPts val="1000"/>
              <a:buNone/>
              <a:defRPr>
                <a:solidFill>
                  <a:srgbClr val="888888"/>
                </a:solidFill>
              </a:defRPr>
            </a:lvl3pPr>
            <a:lvl4pPr lvl="3" algn="ctr" rtl="0">
              <a:spcBef>
                <a:spcPts val="500"/>
              </a:spcBef>
              <a:spcAft>
                <a:spcPts val="0"/>
              </a:spcAft>
              <a:buSzPts val="800"/>
              <a:buNone/>
              <a:defRPr>
                <a:solidFill>
                  <a:srgbClr val="888888"/>
                </a:solidFill>
              </a:defRPr>
            </a:lvl4pPr>
            <a:lvl5pPr lvl="4" algn="ctr" rtl="0">
              <a:spcBef>
                <a:spcPts val="500"/>
              </a:spcBef>
              <a:spcAft>
                <a:spcPts val="0"/>
              </a:spcAft>
              <a:buSzPts val="800"/>
              <a:buNone/>
              <a:defRPr>
                <a:solidFill>
                  <a:srgbClr val="888888"/>
                </a:solidFill>
              </a:defRPr>
            </a:lvl5pPr>
            <a:lvl6pPr lvl="5" algn="ctr" rtl="0">
              <a:spcBef>
                <a:spcPts val="500"/>
              </a:spcBef>
              <a:spcAft>
                <a:spcPts val="0"/>
              </a:spcAft>
              <a:buSzPts val="800"/>
              <a:buNone/>
              <a:defRPr>
                <a:solidFill>
                  <a:srgbClr val="888888"/>
                </a:solidFill>
              </a:defRPr>
            </a:lvl6pPr>
            <a:lvl7pPr lvl="6" algn="ctr" rtl="0">
              <a:spcBef>
                <a:spcPts val="500"/>
              </a:spcBef>
              <a:spcAft>
                <a:spcPts val="0"/>
              </a:spcAft>
              <a:buSzPts val="800"/>
              <a:buNone/>
              <a:defRPr>
                <a:solidFill>
                  <a:srgbClr val="888888"/>
                </a:solidFill>
              </a:defRPr>
            </a:lvl7pPr>
            <a:lvl8pPr lvl="7" algn="ctr" rtl="0">
              <a:spcBef>
                <a:spcPts val="500"/>
              </a:spcBef>
              <a:spcAft>
                <a:spcPts val="0"/>
              </a:spcAft>
              <a:buSzPts val="800"/>
              <a:buNone/>
              <a:defRPr>
                <a:solidFill>
                  <a:srgbClr val="888888"/>
                </a:solidFill>
              </a:defRPr>
            </a:lvl8pPr>
            <a:lvl9pPr lvl="8" algn="ctr" rtl="0">
              <a:spcBef>
                <a:spcPts val="500"/>
              </a:spcBef>
              <a:spcAft>
                <a:spcPts val="500"/>
              </a:spcAft>
              <a:buSzPts val="800"/>
              <a:buNone/>
              <a:defRPr>
                <a:solidFill>
                  <a:srgbClr val="888888"/>
                </a:solidFill>
              </a:defRPr>
            </a:lvl9pPr>
          </a:lstStyle>
          <a:p>
            <a:endParaRPr/>
          </a:p>
        </p:txBody>
      </p:sp>
      <p:sp>
        <p:nvSpPr>
          <p:cNvPr id="105" name="Google Shape;105;g1d9f04a12b2_0_1011"/>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solidFill>
                  <a:srgbClr val="2D58A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6" name="Google Shape;106;g1d9f04a12b2_0_1011"/>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rgbClr val="2D58A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7" name="Google Shape;107;g1d9f04a12b2_0_1011"/>
          <p:cNvSpPr txBox="1">
            <a:spLocks noGrp="1"/>
          </p:cNvSpPr>
          <p:nvPr>
            <p:ph type="sldNum" idx="12"/>
          </p:nvPr>
        </p:nvSpPr>
        <p:spPr>
          <a:xfrm>
            <a:off x="7918725" y="4467103"/>
            <a:ext cx="762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700" b="0" i="0" u="none" strike="noStrike" cap="none">
                <a:solidFill>
                  <a:srgbClr val="2D58AC"/>
                </a:solidFill>
                <a:latin typeface="Gill Sans"/>
                <a:ea typeface="Gill Sans"/>
                <a:cs typeface="Gill Sans"/>
                <a:sym typeface="Gill Sans"/>
              </a:defRPr>
            </a:lvl1pPr>
            <a:lvl2pPr marL="0" lvl="1" indent="0" algn="r" rtl="0">
              <a:spcBef>
                <a:spcPts val="0"/>
              </a:spcBef>
              <a:buNone/>
              <a:defRPr sz="700" b="0" i="0" u="none" strike="noStrike" cap="none">
                <a:solidFill>
                  <a:srgbClr val="2D58AC"/>
                </a:solidFill>
                <a:latin typeface="Gill Sans"/>
                <a:ea typeface="Gill Sans"/>
                <a:cs typeface="Gill Sans"/>
                <a:sym typeface="Gill Sans"/>
              </a:defRPr>
            </a:lvl2pPr>
            <a:lvl3pPr marL="0" lvl="2" indent="0" algn="r" rtl="0">
              <a:spcBef>
                <a:spcPts val="0"/>
              </a:spcBef>
              <a:buNone/>
              <a:defRPr sz="700" b="0" i="0" u="none" strike="noStrike" cap="none">
                <a:solidFill>
                  <a:srgbClr val="2D58AC"/>
                </a:solidFill>
                <a:latin typeface="Gill Sans"/>
                <a:ea typeface="Gill Sans"/>
                <a:cs typeface="Gill Sans"/>
                <a:sym typeface="Gill Sans"/>
              </a:defRPr>
            </a:lvl3pPr>
            <a:lvl4pPr marL="0" lvl="3" indent="0" algn="r" rtl="0">
              <a:spcBef>
                <a:spcPts val="0"/>
              </a:spcBef>
              <a:buNone/>
              <a:defRPr sz="700" b="0" i="0" u="none" strike="noStrike" cap="none">
                <a:solidFill>
                  <a:srgbClr val="2D58AC"/>
                </a:solidFill>
                <a:latin typeface="Gill Sans"/>
                <a:ea typeface="Gill Sans"/>
                <a:cs typeface="Gill Sans"/>
                <a:sym typeface="Gill Sans"/>
              </a:defRPr>
            </a:lvl4pPr>
            <a:lvl5pPr marL="0" lvl="4" indent="0" algn="r" rtl="0">
              <a:spcBef>
                <a:spcPts val="0"/>
              </a:spcBef>
              <a:buNone/>
              <a:defRPr sz="700" b="0" i="0" u="none" strike="noStrike" cap="none">
                <a:solidFill>
                  <a:srgbClr val="2D58AC"/>
                </a:solidFill>
                <a:latin typeface="Gill Sans"/>
                <a:ea typeface="Gill Sans"/>
                <a:cs typeface="Gill Sans"/>
                <a:sym typeface="Gill Sans"/>
              </a:defRPr>
            </a:lvl5pPr>
            <a:lvl6pPr marL="0" lvl="5" indent="0" algn="r" rtl="0">
              <a:spcBef>
                <a:spcPts val="0"/>
              </a:spcBef>
              <a:buNone/>
              <a:defRPr sz="700" b="0" i="0" u="none" strike="noStrike" cap="none">
                <a:solidFill>
                  <a:srgbClr val="2D58AC"/>
                </a:solidFill>
                <a:latin typeface="Gill Sans"/>
                <a:ea typeface="Gill Sans"/>
                <a:cs typeface="Gill Sans"/>
                <a:sym typeface="Gill Sans"/>
              </a:defRPr>
            </a:lvl6pPr>
            <a:lvl7pPr marL="0" lvl="6" indent="0" algn="r" rtl="0">
              <a:spcBef>
                <a:spcPts val="0"/>
              </a:spcBef>
              <a:buNone/>
              <a:defRPr sz="700" b="0" i="0" u="none" strike="noStrike" cap="none">
                <a:solidFill>
                  <a:srgbClr val="2D58AC"/>
                </a:solidFill>
                <a:latin typeface="Gill Sans"/>
                <a:ea typeface="Gill Sans"/>
                <a:cs typeface="Gill Sans"/>
                <a:sym typeface="Gill Sans"/>
              </a:defRPr>
            </a:lvl7pPr>
            <a:lvl8pPr marL="0" lvl="7" indent="0" algn="r" rtl="0">
              <a:spcBef>
                <a:spcPts val="0"/>
              </a:spcBef>
              <a:buNone/>
              <a:defRPr sz="700" b="0" i="0" u="none" strike="noStrike" cap="none">
                <a:solidFill>
                  <a:srgbClr val="2D58AC"/>
                </a:solidFill>
                <a:latin typeface="Gill Sans"/>
                <a:ea typeface="Gill Sans"/>
                <a:cs typeface="Gill Sans"/>
                <a:sym typeface="Gill Sans"/>
              </a:defRPr>
            </a:lvl8pPr>
            <a:lvl9pPr marL="0" lvl="8" indent="0" algn="r" rtl="0">
              <a:spcBef>
                <a:spcPts val="0"/>
              </a:spcBef>
              <a:buNone/>
              <a:defRPr sz="7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08"/>
        <p:cNvGrpSpPr/>
        <p:nvPr/>
      </p:nvGrpSpPr>
      <p:grpSpPr>
        <a:xfrm>
          <a:off x="0" y="0"/>
          <a:ext cx="0" cy="0"/>
          <a:chOff x="0" y="0"/>
          <a:chExt cx="0" cy="0"/>
        </a:xfrm>
      </p:grpSpPr>
      <p:sp>
        <p:nvSpPr>
          <p:cNvPr id="109" name="Google Shape;109;g1d9f04a12b2_0_1018"/>
          <p:cNvSpPr/>
          <p:nvPr/>
        </p:nvSpPr>
        <p:spPr>
          <a:xfrm>
            <a:off x="330214" y="460805"/>
            <a:ext cx="8481900" cy="8919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0" name="Google Shape;110;g1d9f04a12b2_0_1018"/>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g1d9f04a12b2_0_1018"/>
          <p:cNvSpPr txBox="1">
            <a:spLocks noGrp="1"/>
          </p:cNvSpPr>
          <p:nvPr>
            <p:ph type="body" idx="1"/>
          </p:nvPr>
        </p:nvSpPr>
        <p:spPr>
          <a:xfrm>
            <a:off x="435894" y="1635372"/>
            <a:ext cx="8272200" cy="2758800"/>
          </a:xfrm>
          <a:prstGeom prst="rect">
            <a:avLst/>
          </a:prstGeom>
          <a:noFill/>
          <a:ln>
            <a:noFill/>
          </a:ln>
        </p:spPr>
        <p:txBody>
          <a:bodyPr spcFirstLastPara="1" wrap="square" lIns="68575" tIns="34275" rIns="68575" bIns="34275" anchor="ctr" anchorCtr="0">
            <a:normAutofit/>
          </a:bodyPr>
          <a:lstStyle>
            <a:lvl1pPr marL="457200" lvl="0" indent="-304800" algn="l" rtl="0">
              <a:spcBef>
                <a:spcPts val="300"/>
              </a:spcBef>
              <a:spcAft>
                <a:spcPts val="0"/>
              </a:spcAft>
              <a:buSzPts val="1200"/>
              <a:buChar char="◼"/>
              <a:defRPr/>
            </a:lvl1pPr>
            <a:lvl2pPr marL="914400" lvl="1" indent="-304800" algn="l" rtl="0">
              <a:spcBef>
                <a:spcPts val="500"/>
              </a:spcBef>
              <a:spcAft>
                <a:spcPts val="0"/>
              </a:spcAft>
              <a:buSzPts val="1200"/>
              <a:buChar char="◼"/>
              <a:defRPr/>
            </a:lvl2pPr>
            <a:lvl3pPr marL="1371600" lvl="2" indent="-304800" algn="l" rtl="0">
              <a:spcBef>
                <a:spcPts val="500"/>
              </a:spcBef>
              <a:spcAft>
                <a:spcPts val="0"/>
              </a:spcAft>
              <a:buSzPts val="1200"/>
              <a:buChar char="◼"/>
              <a:defRPr/>
            </a:lvl3pPr>
            <a:lvl4pPr marL="1828800" lvl="3" indent="-304800" algn="l" rtl="0">
              <a:spcBef>
                <a:spcPts val="500"/>
              </a:spcBef>
              <a:spcAft>
                <a:spcPts val="0"/>
              </a:spcAft>
              <a:buSzPts val="1200"/>
              <a:buChar char="◼"/>
              <a:defRPr/>
            </a:lvl4pPr>
            <a:lvl5pPr marL="2286000" lvl="4" indent="-304800" algn="l" rtl="0">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a:endParaRPr/>
          </a:p>
        </p:txBody>
      </p:sp>
      <p:sp>
        <p:nvSpPr>
          <p:cNvPr id="112" name="Google Shape;112;g1d9f04a12b2_0_1018"/>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3" name="Google Shape;113;g1d9f04a12b2_0_1018"/>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g1d9f04a12b2_0_1018"/>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15"/>
        <p:cNvGrpSpPr/>
        <p:nvPr/>
      </p:nvGrpSpPr>
      <p:grpSpPr>
        <a:xfrm>
          <a:off x="0" y="0"/>
          <a:ext cx="0" cy="0"/>
          <a:chOff x="0" y="0"/>
          <a:chExt cx="0" cy="0"/>
        </a:xfrm>
      </p:grpSpPr>
      <p:sp>
        <p:nvSpPr>
          <p:cNvPr id="116" name="Google Shape;116;g1d9f04a12b2_0_1025"/>
          <p:cNvSpPr/>
          <p:nvPr/>
        </p:nvSpPr>
        <p:spPr>
          <a:xfrm>
            <a:off x="335863" y="3856481"/>
            <a:ext cx="8468100" cy="944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7" name="Google Shape;117;g1d9f04a12b2_0_1025"/>
          <p:cNvSpPr txBox="1">
            <a:spLocks noGrp="1"/>
          </p:cNvSpPr>
          <p:nvPr>
            <p:ph type="title"/>
          </p:nvPr>
        </p:nvSpPr>
        <p:spPr>
          <a:xfrm>
            <a:off x="435895" y="2282933"/>
            <a:ext cx="8272200" cy="11232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accent1"/>
              </a:buClr>
              <a:buSzPts val="2700"/>
              <a:buFont typeface="Gill Sans"/>
              <a:buNone/>
              <a:defRPr sz="2700" b="0" cap="none">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g1d9f04a12b2_0_1025"/>
          <p:cNvSpPr txBox="1">
            <a:spLocks noGrp="1"/>
          </p:cNvSpPr>
          <p:nvPr>
            <p:ph type="body" idx="1"/>
          </p:nvPr>
        </p:nvSpPr>
        <p:spPr>
          <a:xfrm>
            <a:off x="435894" y="3406063"/>
            <a:ext cx="8272200" cy="450300"/>
          </a:xfrm>
          <a:prstGeom prst="rect">
            <a:avLst/>
          </a:prstGeom>
          <a:noFill/>
          <a:ln>
            <a:noFill/>
          </a:ln>
        </p:spPr>
        <p:txBody>
          <a:bodyPr spcFirstLastPara="1" wrap="square" lIns="68575" tIns="34275" rIns="68575" bIns="34275" anchor="t" anchorCtr="0">
            <a:normAutofit/>
          </a:bodyPr>
          <a:lstStyle>
            <a:lvl1pPr marL="457200" lvl="0" indent="-228600" algn="l" rtl="0">
              <a:spcBef>
                <a:spcPts val="300"/>
              </a:spcBef>
              <a:spcAft>
                <a:spcPts val="0"/>
              </a:spcAft>
              <a:buSzPts val="1200"/>
              <a:buNone/>
              <a:defRPr sz="1400" cap="none">
                <a:solidFill>
                  <a:schemeClr val="accent2"/>
                </a:solidFill>
              </a:defRPr>
            </a:lvl1pPr>
            <a:lvl2pPr marL="914400" lvl="1" indent="-228600" algn="l" rtl="0">
              <a:spcBef>
                <a:spcPts val="500"/>
              </a:spcBef>
              <a:spcAft>
                <a:spcPts val="0"/>
              </a:spcAft>
              <a:buSzPts val="1200"/>
              <a:buNone/>
              <a:defRPr sz="1400">
                <a:solidFill>
                  <a:srgbClr val="888888"/>
                </a:solidFill>
              </a:defRPr>
            </a:lvl2pPr>
            <a:lvl3pPr marL="1371600" lvl="2" indent="-228600" algn="l" rtl="0">
              <a:spcBef>
                <a:spcPts val="500"/>
              </a:spcBef>
              <a:spcAft>
                <a:spcPts val="0"/>
              </a:spcAft>
              <a:buSzPts val="1100"/>
              <a:buNone/>
              <a:defRPr sz="1200">
                <a:solidFill>
                  <a:srgbClr val="888888"/>
                </a:solidFill>
              </a:defRPr>
            </a:lvl3pPr>
            <a:lvl4pPr marL="1828800" lvl="3" indent="-228600" algn="l" rtl="0">
              <a:spcBef>
                <a:spcPts val="500"/>
              </a:spcBef>
              <a:spcAft>
                <a:spcPts val="0"/>
              </a:spcAft>
              <a:buSzPts val="1000"/>
              <a:buNone/>
              <a:defRPr sz="1100">
                <a:solidFill>
                  <a:srgbClr val="888888"/>
                </a:solidFill>
              </a:defRPr>
            </a:lvl4pPr>
            <a:lvl5pPr marL="2286000" lvl="4" indent="-228600" algn="l" rtl="0">
              <a:spcBef>
                <a:spcPts val="500"/>
              </a:spcBef>
              <a:spcAft>
                <a:spcPts val="0"/>
              </a:spcAft>
              <a:buSzPts val="1000"/>
              <a:buNone/>
              <a:defRPr sz="1100">
                <a:solidFill>
                  <a:srgbClr val="888888"/>
                </a:solidFill>
              </a:defRPr>
            </a:lvl5pPr>
            <a:lvl6pPr marL="2743200" lvl="5" indent="-228600" algn="l" rtl="0">
              <a:spcBef>
                <a:spcPts val="500"/>
              </a:spcBef>
              <a:spcAft>
                <a:spcPts val="0"/>
              </a:spcAft>
              <a:buSzPts val="1000"/>
              <a:buNone/>
              <a:defRPr sz="1100">
                <a:solidFill>
                  <a:srgbClr val="888888"/>
                </a:solidFill>
              </a:defRPr>
            </a:lvl6pPr>
            <a:lvl7pPr marL="3200400" lvl="6" indent="-228600" algn="l" rtl="0">
              <a:spcBef>
                <a:spcPts val="500"/>
              </a:spcBef>
              <a:spcAft>
                <a:spcPts val="0"/>
              </a:spcAft>
              <a:buSzPts val="1000"/>
              <a:buNone/>
              <a:defRPr sz="1100">
                <a:solidFill>
                  <a:srgbClr val="888888"/>
                </a:solidFill>
              </a:defRPr>
            </a:lvl7pPr>
            <a:lvl8pPr marL="3657600" lvl="7" indent="-228600" algn="l" rtl="0">
              <a:spcBef>
                <a:spcPts val="500"/>
              </a:spcBef>
              <a:spcAft>
                <a:spcPts val="0"/>
              </a:spcAft>
              <a:buSzPts val="1000"/>
              <a:buNone/>
              <a:defRPr sz="1100">
                <a:solidFill>
                  <a:srgbClr val="888888"/>
                </a:solidFill>
              </a:defRPr>
            </a:lvl8pPr>
            <a:lvl9pPr marL="4114800" lvl="8" indent="-228600" algn="l" rtl="0">
              <a:spcBef>
                <a:spcPts val="500"/>
              </a:spcBef>
              <a:spcAft>
                <a:spcPts val="500"/>
              </a:spcAft>
              <a:buSzPts val="1000"/>
              <a:buNone/>
              <a:defRPr sz="1100">
                <a:solidFill>
                  <a:srgbClr val="888888"/>
                </a:solidFill>
              </a:defRPr>
            </a:lvl9pPr>
          </a:lstStyle>
          <a:p>
            <a:endParaRPr/>
          </a:p>
        </p:txBody>
      </p:sp>
      <p:sp>
        <p:nvSpPr>
          <p:cNvPr id="119" name="Google Shape;119;g1d9f04a12b2_0_1025"/>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solidFill>
                  <a:srgbClr val="2D58A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0" name="Google Shape;120;g1d9f04a12b2_0_1025"/>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rgbClr val="2D58A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g1d9f04a12b2_0_1025"/>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700">
                <a:solidFill>
                  <a:srgbClr val="2D58AC"/>
                </a:solidFill>
                <a:latin typeface="Gill Sans"/>
                <a:ea typeface="Gill Sans"/>
                <a:cs typeface="Gill Sans"/>
                <a:sym typeface="Gill Sans"/>
              </a:defRPr>
            </a:lvl1pPr>
            <a:lvl2pPr marL="0" lvl="1" indent="0" algn="r" rtl="0">
              <a:spcBef>
                <a:spcPts val="0"/>
              </a:spcBef>
              <a:buNone/>
              <a:defRPr sz="700">
                <a:solidFill>
                  <a:srgbClr val="2D58AC"/>
                </a:solidFill>
                <a:latin typeface="Gill Sans"/>
                <a:ea typeface="Gill Sans"/>
                <a:cs typeface="Gill Sans"/>
                <a:sym typeface="Gill Sans"/>
              </a:defRPr>
            </a:lvl2pPr>
            <a:lvl3pPr marL="0" lvl="2" indent="0" algn="r" rtl="0">
              <a:spcBef>
                <a:spcPts val="0"/>
              </a:spcBef>
              <a:buNone/>
              <a:defRPr sz="700">
                <a:solidFill>
                  <a:srgbClr val="2D58AC"/>
                </a:solidFill>
                <a:latin typeface="Gill Sans"/>
                <a:ea typeface="Gill Sans"/>
                <a:cs typeface="Gill Sans"/>
                <a:sym typeface="Gill Sans"/>
              </a:defRPr>
            </a:lvl3pPr>
            <a:lvl4pPr marL="0" lvl="3" indent="0" algn="r" rtl="0">
              <a:spcBef>
                <a:spcPts val="0"/>
              </a:spcBef>
              <a:buNone/>
              <a:defRPr sz="700">
                <a:solidFill>
                  <a:srgbClr val="2D58AC"/>
                </a:solidFill>
                <a:latin typeface="Gill Sans"/>
                <a:ea typeface="Gill Sans"/>
                <a:cs typeface="Gill Sans"/>
                <a:sym typeface="Gill Sans"/>
              </a:defRPr>
            </a:lvl4pPr>
            <a:lvl5pPr marL="0" lvl="4" indent="0" algn="r" rtl="0">
              <a:spcBef>
                <a:spcPts val="0"/>
              </a:spcBef>
              <a:buNone/>
              <a:defRPr sz="700">
                <a:solidFill>
                  <a:srgbClr val="2D58AC"/>
                </a:solidFill>
                <a:latin typeface="Gill Sans"/>
                <a:ea typeface="Gill Sans"/>
                <a:cs typeface="Gill Sans"/>
                <a:sym typeface="Gill Sans"/>
              </a:defRPr>
            </a:lvl5pPr>
            <a:lvl6pPr marL="0" lvl="5" indent="0" algn="r" rtl="0">
              <a:spcBef>
                <a:spcPts val="0"/>
              </a:spcBef>
              <a:buNone/>
              <a:defRPr sz="700">
                <a:solidFill>
                  <a:srgbClr val="2D58AC"/>
                </a:solidFill>
                <a:latin typeface="Gill Sans"/>
                <a:ea typeface="Gill Sans"/>
                <a:cs typeface="Gill Sans"/>
                <a:sym typeface="Gill Sans"/>
              </a:defRPr>
            </a:lvl6pPr>
            <a:lvl7pPr marL="0" lvl="6" indent="0" algn="r" rtl="0">
              <a:spcBef>
                <a:spcPts val="0"/>
              </a:spcBef>
              <a:buNone/>
              <a:defRPr sz="700">
                <a:solidFill>
                  <a:srgbClr val="2D58AC"/>
                </a:solidFill>
                <a:latin typeface="Gill Sans"/>
                <a:ea typeface="Gill Sans"/>
                <a:cs typeface="Gill Sans"/>
                <a:sym typeface="Gill Sans"/>
              </a:defRPr>
            </a:lvl7pPr>
            <a:lvl8pPr marL="0" lvl="7" indent="0" algn="r" rtl="0">
              <a:spcBef>
                <a:spcPts val="0"/>
              </a:spcBef>
              <a:buNone/>
              <a:defRPr sz="700">
                <a:solidFill>
                  <a:srgbClr val="2D58AC"/>
                </a:solidFill>
                <a:latin typeface="Gill Sans"/>
                <a:ea typeface="Gill Sans"/>
                <a:cs typeface="Gill Sans"/>
                <a:sym typeface="Gill Sans"/>
              </a:defRPr>
            </a:lvl8pPr>
            <a:lvl9pPr marL="0" lvl="8" indent="0" algn="r" rtl="0">
              <a:spcBef>
                <a:spcPts val="0"/>
              </a:spcBef>
              <a:buNone/>
              <a:defRPr sz="7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2"/>
        <p:cNvGrpSpPr/>
        <p:nvPr/>
      </p:nvGrpSpPr>
      <p:grpSpPr>
        <a:xfrm>
          <a:off x="0" y="0"/>
          <a:ext cx="0" cy="0"/>
          <a:chOff x="0" y="0"/>
          <a:chExt cx="0" cy="0"/>
        </a:xfrm>
      </p:grpSpPr>
      <p:sp>
        <p:nvSpPr>
          <p:cNvPr id="123" name="Google Shape;123;g1d9f04a12b2_0_1032"/>
          <p:cNvSpPr/>
          <p:nvPr/>
        </p:nvSpPr>
        <p:spPr>
          <a:xfrm>
            <a:off x="334486" y="454915"/>
            <a:ext cx="8475000" cy="944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4" name="Google Shape;124;g1d9f04a12b2_0_1032"/>
          <p:cNvSpPr txBox="1">
            <a:spLocks noGrp="1"/>
          </p:cNvSpPr>
          <p:nvPr>
            <p:ph type="title"/>
          </p:nvPr>
        </p:nvSpPr>
        <p:spPr>
          <a:xfrm>
            <a:off x="435895" y="547244"/>
            <a:ext cx="8272200" cy="7413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5" name="Google Shape;125;g1d9f04a12b2_0_1032"/>
          <p:cNvSpPr txBox="1">
            <a:spLocks noGrp="1"/>
          </p:cNvSpPr>
          <p:nvPr>
            <p:ph type="body" idx="1"/>
          </p:nvPr>
        </p:nvSpPr>
        <p:spPr>
          <a:xfrm>
            <a:off x="435895" y="1671002"/>
            <a:ext cx="4066800" cy="2724900"/>
          </a:xfrm>
          <a:prstGeom prst="rect">
            <a:avLst/>
          </a:prstGeom>
          <a:noFill/>
          <a:ln>
            <a:noFill/>
          </a:ln>
        </p:spPr>
        <p:txBody>
          <a:bodyPr spcFirstLastPara="1" wrap="square" lIns="68575" tIns="34275" rIns="68575" bIns="34275" anchor="ctr" anchorCtr="0">
            <a:normAutofit/>
          </a:bodyPr>
          <a:lstStyle>
            <a:lvl1pPr marL="457200" lvl="0" indent="-304800" algn="l" rtl="0">
              <a:spcBef>
                <a:spcPts val="300"/>
              </a:spcBef>
              <a:spcAft>
                <a:spcPts val="0"/>
              </a:spcAft>
              <a:buSzPts val="1200"/>
              <a:buChar char="◼"/>
              <a:defRPr/>
            </a:lvl1pPr>
            <a:lvl2pPr marL="914400" lvl="1" indent="-304800" algn="l" rtl="0">
              <a:spcBef>
                <a:spcPts val="500"/>
              </a:spcBef>
              <a:spcAft>
                <a:spcPts val="0"/>
              </a:spcAft>
              <a:buSzPts val="1200"/>
              <a:buChar char="◼"/>
              <a:defRPr/>
            </a:lvl2pPr>
            <a:lvl3pPr marL="1371600" lvl="2" indent="-304800" algn="l" rtl="0">
              <a:spcBef>
                <a:spcPts val="500"/>
              </a:spcBef>
              <a:spcAft>
                <a:spcPts val="0"/>
              </a:spcAft>
              <a:buSzPts val="1200"/>
              <a:buChar char="◼"/>
              <a:defRPr/>
            </a:lvl3pPr>
            <a:lvl4pPr marL="1828800" lvl="3" indent="-304800" algn="l" rtl="0">
              <a:spcBef>
                <a:spcPts val="500"/>
              </a:spcBef>
              <a:spcAft>
                <a:spcPts val="0"/>
              </a:spcAft>
              <a:buSzPts val="1200"/>
              <a:buChar char="◼"/>
              <a:defRPr/>
            </a:lvl4pPr>
            <a:lvl5pPr marL="2286000" lvl="4" indent="-304800" algn="l" rtl="0">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a:endParaRPr/>
          </a:p>
        </p:txBody>
      </p:sp>
      <p:sp>
        <p:nvSpPr>
          <p:cNvPr id="126" name="Google Shape;126;g1d9f04a12b2_0_1032"/>
          <p:cNvSpPr txBox="1">
            <a:spLocks noGrp="1"/>
          </p:cNvSpPr>
          <p:nvPr>
            <p:ph type="body" idx="2"/>
          </p:nvPr>
        </p:nvSpPr>
        <p:spPr>
          <a:xfrm>
            <a:off x="4641313" y="1671002"/>
            <a:ext cx="4066800" cy="2724900"/>
          </a:xfrm>
          <a:prstGeom prst="rect">
            <a:avLst/>
          </a:prstGeom>
          <a:noFill/>
          <a:ln>
            <a:noFill/>
          </a:ln>
        </p:spPr>
        <p:txBody>
          <a:bodyPr spcFirstLastPara="1" wrap="square" lIns="68575" tIns="34275" rIns="68575" bIns="34275" anchor="ctr" anchorCtr="0">
            <a:normAutofit/>
          </a:bodyPr>
          <a:lstStyle>
            <a:lvl1pPr marL="457200" lvl="0" indent="-304800" algn="l" rtl="0">
              <a:spcBef>
                <a:spcPts val="300"/>
              </a:spcBef>
              <a:spcAft>
                <a:spcPts val="0"/>
              </a:spcAft>
              <a:buSzPts val="1200"/>
              <a:buChar char="◼"/>
              <a:defRPr/>
            </a:lvl1pPr>
            <a:lvl2pPr marL="914400" lvl="1" indent="-304800" algn="l" rtl="0">
              <a:spcBef>
                <a:spcPts val="500"/>
              </a:spcBef>
              <a:spcAft>
                <a:spcPts val="0"/>
              </a:spcAft>
              <a:buSzPts val="1200"/>
              <a:buChar char="◼"/>
              <a:defRPr/>
            </a:lvl2pPr>
            <a:lvl3pPr marL="1371600" lvl="2" indent="-304800" algn="l" rtl="0">
              <a:spcBef>
                <a:spcPts val="500"/>
              </a:spcBef>
              <a:spcAft>
                <a:spcPts val="0"/>
              </a:spcAft>
              <a:buSzPts val="1200"/>
              <a:buChar char="◼"/>
              <a:defRPr/>
            </a:lvl3pPr>
            <a:lvl4pPr marL="1828800" lvl="3" indent="-304800" algn="l" rtl="0">
              <a:spcBef>
                <a:spcPts val="500"/>
              </a:spcBef>
              <a:spcAft>
                <a:spcPts val="0"/>
              </a:spcAft>
              <a:buSzPts val="1200"/>
              <a:buChar char="◼"/>
              <a:defRPr/>
            </a:lvl4pPr>
            <a:lvl5pPr marL="2286000" lvl="4" indent="-304800" algn="l" rtl="0">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a:endParaRPr/>
          </a:p>
        </p:txBody>
      </p:sp>
      <p:sp>
        <p:nvSpPr>
          <p:cNvPr id="127" name="Google Shape;127;g1d9f04a12b2_0_1032"/>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g1d9f04a12b2_0_1032"/>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9" name="Google Shape;129;g1d9f04a12b2_0_1032"/>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30"/>
        <p:cNvGrpSpPr/>
        <p:nvPr/>
      </p:nvGrpSpPr>
      <p:grpSpPr>
        <a:xfrm>
          <a:off x="0" y="0"/>
          <a:ext cx="0" cy="0"/>
          <a:chOff x="0" y="0"/>
          <a:chExt cx="0" cy="0"/>
        </a:xfrm>
      </p:grpSpPr>
      <p:sp>
        <p:nvSpPr>
          <p:cNvPr id="131" name="Google Shape;131;g1d9f04a12b2_0_1040"/>
          <p:cNvSpPr/>
          <p:nvPr/>
        </p:nvSpPr>
        <p:spPr>
          <a:xfrm>
            <a:off x="334486" y="454915"/>
            <a:ext cx="8475000" cy="944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2" name="Google Shape;132;g1d9f04a12b2_0_1040"/>
          <p:cNvSpPr txBox="1">
            <a:spLocks noGrp="1"/>
          </p:cNvSpPr>
          <p:nvPr>
            <p:ph type="title"/>
          </p:nvPr>
        </p:nvSpPr>
        <p:spPr>
          <a:xfrm>
            <a:off x="435895" y="547244"/>
            <a:ext cx="8272200" cy="7413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3" name="Google Shape;133;g1d9f04a12b2_0_1040"/>
          <p:cNvSpPr txBox="1">
            <a:spLocks noGrp="1"/>
          </p:cNvSpPr>
          <p:nvPr>
            <p:ph type="body" idx="1"/>
          </p:nvPr>
        </p:nvSpPr>
        <p:spPr>
          <a:xfrm>
            <a:off x="665414" y="1688169"/>
            <a:ext cx="3815400" cy="402000"/>
          </a:xfrm>
          <a:prstGeom prst="rect">
            <a:avLst/>
          </a:prstGeom>
          <a:noFill/>
          <a:ln>
            <a:noFill/>
          </a:ln>
        </p:spPr>
        <p:txBody>
          <a:bodyPr spcFirstLastPara="1" wrap="square" lIns="68575" tIns="34275" rIns="68575" bIns="34275" anchor="b" anchorCtr="0">
            <a:noAutofit/>
          </a:bodyPr>
          <a:lstStyle>
            <a:lvl1pPr marL="457200" lvl="0" indent="-228600" algn="l" rtl="0">
              <a:spcBef>
                <a:spcPts val="300"/>
              </a:spcBef>
              <a:spcAft>
                <a:spcPts val="0"/>
              </a:spcAft>
              <a:buSzPts val="1500"/>
              <a:buNone/>
              <a:defRPr sz="1700" b="0">
                <a:solidFill>
                  <a:schemeClr val="accent2"/>
                </a:solidFill>
              </a:defRPr>
            </a:lvl1pPr>
            <a:lvl2pPr marL="914400" lvl="1" indent="-228600" algn="l" rtl="0">
              <a:spcBef>
                <a:spcPts val="500"/>
              </a:spcBef>
              <a:spcAft>
                <a:spcPts val="0"/>
              </a:spcAft>
              <a:buSzPts val="1400"/>
              <a:buNone/>
              <a:defRPr sz="1500" b="1"/>
            </a:lvl2pPr>
            <a:lvl3pPr marL="1371600" lvl="2" indent="-228600" algn="l" rtl="0">
              <a:spcBef>
                <a:spcPts val="500"/>
              </a:spcBef>
              <a:spcAft>
                <a:spcPts val="0"/>
              </a:spcAft>
              <a:buSzPts val="1200"/>
              <a:buNone/>
              <a:defRPr sz="1400" b="1"/>
            </a:lvl3pPr>
            <a:lvl4pPr marL="1828800" lvl="3" indent="-228600" algn="l" rtl="0">
              <a:spcBef>
                <a:spcPts val="500"/>
              </a:spcBef>
              <a:spcAft>
                <a:spcPts val="0"/>
              </a:spcAft>
              <a:buSzPts val="1100"/>
              <a:buNone/>
              <a:defRPr sz="1200" b="1"/>
            </a:lvl4pPr>
            <a:lvl5pPr marL="2286000" lvl="4" indent="-228600" algn="l" rtl="0">
              <a:spcBef>
                <a:spcPts val="500"/>
              </a:spcBef>
              <a:spcAft>
                <a:spcPts val="0"/>
              </a:spcAft>
              <a:buSzPts val="1100"/>
              <a:buNone/>
              <a:defRPr sz="1200" b="1"/>
            </a:lvl5pPr>
            <a:lvl6pPr marL="2743200" lvl="5" indent="-228600" algn="l" rtl="0">
              <a:spcBef>
                <a:spcPts val="500"/>
              </a:spcBef>
              <a:spcAft>
                <a:spcPts val="0"/>
              </a:spcAft>
              <a:buSzPts val="1100"/>
              <a:buNone/>
              <a:defRPr sz="1200" b="1"/>
            </a:lvl6pPr>
            <a:lvl7pPr marL="3200400" lvl="6" indent="-228600" algn="l" rtl="0">
              <a:spcBef>
                <a:spcPts val="500"/>
              </a:spcBef>
              <a:spcAft>
                <a:spcPts val="0"/>
              </a:spcAft>
              <a:buSzPts val="1100"/>
              <a:buNone/>
              <a:defRPr sz="1200" b="1"/>
            </a:lvl7pPr>
            <a:lvl8pPr marL="3657600" lvl="7" indent="-228600" algn="l" rtl="0">
              <a:spcBef>
                <a:spcPts val="500"/>
              </a:spcBef>
              <a:spcAft>
                <a:spcPts val="0"/>
              </a:spcAft>
              <a:buSzPts val="1100"/>
              <a:buNone/>
              <a:defRPr sz="1200" b="1"/>
            </a:lvl8pPr>
            <a:lvl9pPr marL="4114800" lvl="8" indent="-228600" algn="l" rtl="0">
              <a:spcBef>
                <a:spcPts val="500"/>
              </a:spcBef>
              <a:spcAft>
                <a:spcPts val="500"/>
              </a:spcAft>
              <a:buSzPts val="1100"/>
              <a:buNone/>
              <a:defRPr sz="1200" b="1"/>
            </a:lvl9pPr>
          </a:lstStyle>
          <a:p>
            <a:endParaRPr/>
          </a:p>
        </p:txBody>
      </p:sp>
      <p:sp>
        <p:nvSpPr>
          <p:cNvPr id="134" name="Google Shape;134;g1d9f04a12b2_0_1040"/>
          <p:cNvSpPr txBox="1">
            <a:spLocks noGrp="1"/>
          </p:cNvSpPr>
          <p:nvPr>
            <p:ph type="body" idx="2"/>
          </p:nvPr>
        </p:nvSpPr>
        <p:spPr>
          <a:xfrm>
            <a:off x="435896" y="2194539"/>
            <a:ext cx="4044900" cy="2201100"/>
          </a:xfrm>
          <a:prstGeom prst="rect">
            <a:avLst/>
          </a:prstGeom>
          <a:noFill/>
          <a:ln>
            <a:noFill/>
          </a:ln>
        </p:spPr>
        <p:txBody>
          <a:bodyPr spcFirstLastPara="1" wrap="square" lIns="68575" tIns="34275" rIns="68575" bIns="34275" anchor="t" anchorCtr="0">
            <a:normAutofit/>
          </a:bodyPr>
          <a:lstStyle>
            <a:lvl1pPr marL="457200" lvl="0" indent="-304800" algn="l" rtl="0">
              <a:spcBef>
                <a:spcPts val="300"/>
              </a:spcBef>
              <a:spcAft>
                <a:spcPts val="0"/>
              </a:spcAft>
              <a:buSzPts val="1200"/>
              <a:buChar char="◼"/>
              <a:defRPr/>
            </a:lvl1pPr>
            <a:lvl2pPr marL="914400" lvl="1" indent="-304800" algn="l" rtl="0">
              <a:spcBef>
                <a:spcPts val="500"/>
              </a:spcBef>
              <a:spcAft>
                <a:spcPts val="0"/>
              </a:spcAft>
              <a:buSzPts val="1200"/>
              <a:buChar char="◼"/>
              <a:defRPr/>
            </a:lvl2pPr>
            <a:lvl3pPr marL="1371600" lvl="2" indent="-304800" algn="l" rtl="0">
              <a:spcBef>
                <a:spcPts val="500"/>
              </a:spcBef>
              <a:spcAft>
                <a:spcPts val="0"/>
              </a:spcAft>
              <a:buSzPts val="1200"/>
              <a:buChar char="◼"/>
              <a:defRPr/>
            </a:lvl3pPr>
            <a:lvl4pPr marL="1828800" lvl="3" indent="-304800" algn="l" rtl="0">
              <a:spcBef>
                <a:spcPts val="500"/>
              </a:spcBef>
              <a:spcAft>
                <a:spcPts val="0"/>
              </a:spcAft>
              <a:buSzPts val="1200"/>
              <a:buChar char="◼"/>
              <a:defRPr/>
            </a:lvl4pPr>
            <a:lvl5pPr marL="2286000" lvl="4" indent="-304800" algn="l" rtl="0">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a:endParaRPr/>
          </a:p>
        </p:txBody>
      </p:sp>
      <p:sp>
        <p:nvSpPr>
          <p:cNvPr id="135" name="Google Shape;135;g1d9f04a12b2_0_1040"/>
          <p:cNvSpPr txBox="1">
            <a:spLocks noGrp="1"/>
          </p:cNvSpPr>
          <p:nvPr>
            <p:ph type="body" idx="3"/>
          </p:nvPr>
        </p:nvSpPr>
        <p:spPr>
          <a:xfrm>
            <a:off x="4892801" y="1688169"/>
            <a:ext cx="3815400" cy="414900"/>
          </a:xfrm>
          <a:prstGeom prst="rect">
            <a:avLst/>
          </a:prstGeom>
          <a:noFill/>
          <a:ln>
            <a:noFill/>
          </a:ln>
        </p:spPr>
        <p:txBody>
          <a:bodyPr spcFirstLastPara="1" wrap="square" lIns="68575" tIns="34275" rIns="68575" bIns="34275" anchor="b" anchorCtr="0">
            <a:noAutofit/>
          </a:bodyPr>
          <a:lstStyle>
            <a:lvl1pPr marL="457200" lvl="0" indent="-228600" algn="l" rtl="0">
              <a:spcBef>
                <a:spcPts val="300"/>
              </a:spcBef>
              <a:spcAft>
                <a:spcPts val="0"/>
              </a:spcAft>
              <a:buSzPts val="1500"/>
              <a:buNone/>
              <a:defRPr sz="1700" b="0">
                <a:solidFill>
                  <a:schemeClr val="accent2"/>
                </a:solidFill>
              </a:defRPr>
            </a:lvl1pPr>
            <a:lvl2pPr marL="914400" lvl="1" indent="-228600" algn="l" rtl="0">
              <a:spcBef>
                <a:spcPts val="500"/>
              </a:spcBef>
              <a:spcAft>
                <a:spcPts val="0"/>
              </a:spcAft>
              <a:buSzPts val="1400"/>
              <a:buNone/>
              <a:defRPr sz="1500" b="1"/>
            </a:lvl2pPr>
            <a:lvl3pPr marL="1371600" lvl="2" indent="-228600" algn="l" rtl="0">
              <a:spcBef>
                <a:spcPts val="500"/>
              </a:spcBef>
              <a:spcAft>
                <a:spcPts val="0"/>
              </a:spcAft>
              <a:buSzPts val="1200"/>
              <a:buNone/>
              <a:defRPr sz="1400" b="1"/>
            </a:lvl3pPr>
            <a:lvl4pPr marL="1828800" lvl="3" indent="-228600" algn="l" rtl="0">
              <a:spcBef>
                <a:spcPts val="500"/>
              </a:spcBef>
              <a:spcAft>
                <a:spcPts val="0"/>
              </a:spcAft>
              <a:buSzPts val="1100"/>
              <a:buNone/>
              <a:defRPr sz="1200" b="1"/>
            </a:lvl4pPr>
            <a:lvl5pPr marL="2286000" lvl="4" indent="-228600" algn="l" rtl="0">
              <a:spcBef>
                <a:spcPts val="500"/>
              </a:spcBef>
              <a:spcAft>
                <a:spcPts val="0"/>
              </a:spcAft>
              <a:buSzPts val="1100"/>
              <a:buNone/>
              <a:defRPr sz="1200" b="1"/>
            </a:lvl5pPr>
            <a:lvl6pPr marL="2743200" lvl="5" indent="-228600" algn="l" rtl="0">
              <a:spcBef>
                <a:spcPts val="500"/>
              </a:spcBef>
              <a:spcAft>
                <a:spcPts val="0"/>
              </a:spcAft>
              <a:buSzPts val="1100"/>
              <a:buNone/>
              <a:defRPr sz="1200" b="1"/>
            </a:lvl6pPr>
            <a:lvl7pPr marL="3200400" lvl="6" indent="-228600" algn="l" rtl="0">
              <a:spcBef>
                <a:spcPts val="500"/>
              </a:spcBef>
              <a:spcAft>
                <a:spcPts val="0"/>
              </a:spcAft>
              <a:buSzPts val="1100"/>
              <a:buNone/>
              <a:defRPr sz="1200" b="1"/>
            </a:lvl7pPr>
            <a:lvl8pPr marL="3657600" lvl="7" indent="-228600" algn="l" rtl="0">
              <a:spcBef>
                <a:spcPts val="500"/>
              </a:spcBef>
              <a:spcAft>
                <a:spcPts val="0"/>
              </a:spcAft>
              <a:buSzPts val="1100"/>
              <a:buNone/>
              <a:defRPr sz="1200" b="1"/>
            </a:lvl8pPr>
            <a:lvl9pPr marL="4114800" lvl="8" indent="-228600" algn="l" rtl="0">
              <a:spcBef>
                <a:spcPts val="500"/>
              </a:spcBef>
              <a:spcAft>
                <a:spcPts val="500"/>
              </a:spcAft>
              <a:buSzPts val="1100"/>
              <a:buNone/>
              <a:defRPr sz="1200" b="1"/>
            </a:lvl9pPr>
          </a:lstStyle>
          <a:p>
            <a:endParaRPr/>
          </a:p>
        </p:txBody>
      </p:sp>
      <p:sp>
        <p:nvSpPr>
          <p:cNvPr id="136" name="Google Shape;136;g1d9f04a12b2_0_1040"/>
          <p:cNvSpPr txBox="1">
            <a:spLocks noGrp="1"/>
          </p:cNvSpPr>
          <p:nvPr>
            <p:ph type="body" idx="4"/>
          </p:nvPr>
        </p:nvSpPr>
        <p:spPr>
          <a:xfrm>
            <a:off x="4663282" y="2194539"/>
            <a:ext cx="4044900" cy="2201100"/>
          </a:xfrm>
          <a:prstGeom prst="rect">
            <a:avLst/>
          </a:prstGeom>
          <a:noFill/>
          <a:ln>
            <a:noFill/>
          </a:ln>
        </p:spPr>
        <p:txBody>
          <a:bodyPr spcFirstLastPara="1" wrap="square" lIns="68575" tIns="34275" rIns="68575" bIns="34275" anchor="t" anchorCtr="0">
            <a:normAutofit/>
          </a:bodyPr>
          <a:lstStyle>
            <a:lvl1pPr marL="457200" lvl="0" indent="-304800" algn="l" rtl="0">
              <a:spcBef>
                <a:spcPts val="300"/>
              </a:spcBef>
              <a:spcAft>
                <a:spcPts val="0"/>
              </a:spcAft>
              <a:buSzPts val="1200"/>
              <a:buChar char="◼"/>
              <a:defRPr/>
            </a:lvl1pPr>
            <a:lvl2pPr marL="914400" lvl="1" indent="-304800" algn="l" rtl="0">
              <a:spcBef>
                <a:spcPts val="500"/>
              </a:spcBef>
              <a:spcAft>
                <a:spcPts val="0"/>
              </a:spcAft>
              <a:buSzPts val="1200"/>
              <a:buChar char="◼"/>
              <a:defRPr/>
            </a:lvl2pPr>
            <a:lvl3pPr marL="1371600" lvl="2" indent="-304800" algn="l" rtl="0">
              <a:spcBef>
                <a:spcPts val="500"/>
              </a:spcBef>
              <a:spcAft>
                <a:spcPts val="0"/>
              </a:spcAft>
              <a:buSzPts val="1200"/>
              <a:buChar char="◼"/>
              <a:defRPr/>
            </a:lvl3pPr>
            <a:lvl4pPr marL="1828800" lvl="3" indent="-304800" algn="l" rtl="0">
              <a:spcBef>
                <a:spcPts val="500"/>
              </a:spcBef>
              <a:spcAft>
                <a:spcPts val="0"/>
              </a:spcAft>
              <a:buSzPts val="1200"/>
              <a:buChar char="◼"/>
              <a:defRPr/>
            </a:lvl4pPr>
            <a:lvl5pPr marL="2286000" lvl="4" indent="-304800" algn="l" rtl="0">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a:endParaRPr/>
          </a:p>
        </p:txBody>
      </p:sp>
      <p:sp>
        <p:nvSpPr>
          <p:cNvPr id="137" name="Google Shape;137;g1d9f04a12b2_0_1040"/>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g1d9f04a12b2_0_1040"/>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g1d9f04a12b2_0_1040"/>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40"/>
        <p:cNvGrpSpPr/>
        <p:nvPr/>
      </p:nvGrpSpPr>
      <p:grpSpPr>
        <a:xfrm>
          <a:off x="0" y="0"/>
          <a:ext cx="0" cy="0"/>
          <a:chOff x="0" y="0"/>
          <a:chExt cx="0" cy="0"/>
        </a:xfrm>
      </p:grpSpPr>
      <p:sp>
        <p:nvSpPr>
          <p:cNvPr id="141" name="Google Shape;141;g1d9f04a12b2_0_1050"/>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2" name="Google Shape;142;g1d9f04a12b2_0_1050"/>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3" name="Google Shape;143;g1d9f04a12b2_0_1050"/>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
              <a:t>‹Nº›</a:t>
            </a:fld>
            <a:endParaRPr/>
          </a:p>
        </p:txBody>
      </p:sp>
      <p:sp>
        <p:nvSpPr>
          <p:cNvPr id="144" name="Google Shape;144;g1d9f04a12b2_0_1050"/>
          <p:cNvSpPr/>
          <p:nvPr/>
        </p:nvSpPr>
        <p:spPr>
          <a:xfrm>
            <a:off x="330512" y="454915"/>
            <a:ext cx="8475000" cy="944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 name="Google Shape;145;g1d9f04a12b2_0_1050"/>
          <p:cNvSpPr txBox="1">
            <a:spLocks noGrp="1"/>
          </p:cNvSpPr>
          <p:nvPr>
            <p:ph type="title"/>
          </p:nvPr>
        </p:nvSpPr>
        <p:spPr>
          <a:xfrm>
            <a:off x="431921" y="547244"/>
            <a:ext cx="8272200" cy="7413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46"/>
        <p:cNvGrpSpPr/>
        <p:nvPr/>
      </p:nvGrpSpPr>
      <p:grpSpPr>
        <a:xfrm>
          <a:off x="0" y="0"/>
          <a:ext cx="0" cy="0"/>
          <a:chOff x="0" y="0"/>
          <a:chExt cx="0" cy="0"/>
        </a:xfrm>
      </p:grpSpPr>
      <p:sp>
        <p:nvSpPr>
          <p:cNvPr id="147" name="Google Shape;147;g1d9f04a12b2_0_1056"/>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8" name="Google Shape;148;g1d9f04a12b2_0_1056"/>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9" name="Google Shape;149;g1d9f04a12b2_0_1056"/>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0"/>
        <p:cNvGrpSpPr/>
        <p:nvPr/>
      </p:nvGrpSpPr>
      <p:grpSpPr>
        <a:xfrm>
          <a:off x="0" y="0"/>
          <a:ext cx="0" cy="0"/>
          <a:chOff x="0" y="0"/>
          <a:chExt cx="0" cy="0"/>
        </a:xfrm>
      </p:grpSpPr>
      <p:sp>
        <p:nvSpPr>
          <p:cNvPr id="151" name="Google Shape;151;g1d9f04a12b2_0_1060"/>
          <p:cNvSpPr/>
          <p:nvPr/>
        </p:nvSpPr>
        <p:spPr>
          <a:xfrm>
            <a:off x="335863" y="3856480"/>
            <a:ext cx="8473800" cy="956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 name="Google Shape;152;g1d9f04a12b2_0_1060"/>
          <p:cNvSpPr txBox="1">
            <a:spLocks noGrp="1"/>
          </p:cNvSpPr>
          <p:nvPr>
            <p:ph type="title"/>
          </p:nvPr>
        </p:nvSpPr>
        <p:spPr>
          <a:xfrm>
            <a:off x="435894" y="3946722"/>
            <a:ext cx="3682200" cy="5172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Clr>
                <a:srgbClr val="2D58AC"/>
              </a:buClr>
              <a:buSzPts val="1500"/>
              <a:buFont typeface="Gill Sans"/>
              <a:buNone/>
              <a:defRPr sz="1500" b="0">
                <a:solidFill>
                  <a:srgbClr val="2D58A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3" name="Google Shape;153;g1d9f04a12b2_0_1060"/>
          <p:cNvSpPr txBox="1">
            <a:spLocks noGrp="1"/>
          </p:cNvSpPr>
          <p:nvPr>
            <p:ph type="body" idx="1"/>
          </p:nvPr>
        </p:nvSpPr>
        <p:spPr>
          <a:xfrm>
            <a:off x="335862" y="450900"/>
            <a:ext cx="8469600" cy="3153600"/>
          </a:xfrm>
          <a:prstGeom prst="rect">
            <a:avLst/>
          </a:prstGeom>
          <a:noFill/>
          <a:ln>
            <a:noFill/>
          </a:ln>
        </p:spPr>
        <p:txBody>
          <a:bodyPr spcFirstLastPara="1" wrap="square" lIns="68575" tIns="34275" rIns="68575" bIns="34275" anchor="ctr" anchorCtr="0">
            <a:normAutofit/>
          </a:bodyPr>
          <a:lstStyle>
            <a:lvl1pPr marL="457200" lvl="0" indent="-317500" algn="l" rtl="0">
              <a:spcBef>
                <a:spcPts val="300"/>
              </a:spcBef>
              <a:spcAft>
                <a:spcPts val="0"/>
              </a:spcAft>
              <a:buSzPts val="1400"/>
              <a:buChar char="◼"/>
              <a:defRPr sz="1500">
                <a:solidFill>
                  <a:schemeClr val="dk2"/>
                </a:solidFill>
              </a:defRPr>
            </a:lvl1pPr>
            <a:lvl2pPr marL="914400" lvl="1" indent="-304800" algn="l" rtl="0">
              <a:spcBef>
                <a:spcPts val="500"/>
              </a:spcBef>
              <a:spcAft>
                <a:spcPts val="0"/>
              </a:spcAft>
              <a:buSzPts val="1200"/>
              <a:buChar char="◼"/>
              <a:defRPr sz="1400">
                <a:solidFill>
                  <a:schemeClr val="dk2"/>
                </a:solidFill>
              </a:defRPr>
            </a:lvl2pPr>
            <a:lvl3pPr marL="1371600" lvl="2" indent="-298450" algn="l" rtl="0">
              <a:spcBef>
                <a:spcPts val="500"/>
              </a:spcBef>
              <a:spcAft>
                <a:spcPts val="0"/>
              </a:spcAft>
              <a:buSzPts val="1100"/>
              <a:buChar char="◼"/>
              <a:defRPr sz="1200">
                <a:solidFill>
                  <a:schemeClr val="dk2"/>
                </a:solidFill>
              </a:defRPr>
            </a:lvl3pPr>
            <a:lvl4pPr marL="1828800" lvl="3" indent="-292100" algn="l" rtl="0">
              <a:spcBef>
                <a:spcPts val="500"/>
              </a:spcBef>
              <a:spcAft>
                <a:spcPts val="0"/>
              </a:spcAft>
              <a:buSzPts val="1000"/>
              <a:buChar char="◼"/>
              <a:defRPr sz="1100">
                <a:solidFill>
                  <a:schemeClr val="dk2"/>
                </a:solidFill>
              </a:defRPr>
            </a:lvl4pPr>
            <a:lvl5pPr marL="2286000" lvl="4" indent="-292100" algn="l" rtl="0">
              <a:spcBef>
                <a:spcPts val="500"/>
              </a:spcBef>
              <a:spcAft>
                <a:spcPts val="0"/>
              </a:spcAft>
              <a:buSzPts val="1000"/>
              <a:buChar char="◼"/>
              <a:defRPr sz="1100">
                <a:solidFill>
                  <a:schemeClr val="dk2"/>
                </a:solidFill>
              </a:defRPr>
            </a:lvl5pPr>
            <a:lvl6pPr marL="2743200" lvl="5" indent="-292100" algn="l" rtl="0">
              <a:spcBef>
                <a:spcPts val="500"/>
              </a:spcBef>
              <a:spcAft>
                <a:spcPts val="0"/>
              </a:spcAft>
              <a:buSzPts val="1000"/>
              <a:buChar char="◼"/>
              <a:defRPr sz="1100">
                <a:solidFill>
                  <a:schemeClr val="dk2"/>
                </a:solidFill>
              </a:defRPr>
            </a:lvl6pPr>
            <a:lvl7pPr marL="3200400" lvl="6" indent="-292100" algn="l" rtl="0">
              <a:spcBef>
                <a:spcPts val="500"/>
              </a:spcBef>
              <a:spcAft>
                <a:spcPts val="0"/>
              </a:spcAft>
              <a:buSzPts val="1000"/>
              <a:buChar char="◼"/>
              <a:defRPr sz="1100">
                <a:solidFill>
                  <a:schemeClr val="dk2"/>
                </a:solidFill>
              </a:defRPr>
            </a:lvl7pPr>
            <a:lvl8pPr marL="3657600" lvl="7" indent="-292100" algn="l" rtl="0">
              <a:spcBef>
                <a:spcPts val="500"/>
              </a:spcBef>
              <a:spcAft>
                <a:spcPts val="0"/>
              </a:spcAft>
              <a:buSzPts val="1000"/>
              <a:buChar char="◼"/>
              <a:defRPr sz="1100">
                <a:solidFill>
                  <a:schemeClr val="dk2"/>
                </a:solidFill>
              </a:defRPr>
            </a:lvl8pPr>
            <a:lvl9pPr marL="4114800" lvl="8" indent="-292100" algn="l" rtl="0">
              <a:spcBef>
                <a:spcPts val="500"/>
              </a:spcBef>
              <a:spcAft>
                <a:spcPts val="500"/>
              </a:spcAft>
              <a:buSzPts val="1000"/>
              <a:buChar char="◼"/>
              <a:defRPr sz="1100">
                <a:solidFill>
                  <a:schemeClr val="dk2"/>
                </a:solidFill>
              </a:defRPr>
            </a:lvl9pPr>
          </a:lstStyle>
          <a:p>
            <a:endParaRPr/>
          </a:p>
        </p:txBody>
      </p:sp>
      <p:sp>
        <p:nvSpPr>
          <p:cNvPr id="154" name="Google Shape;154;g1d9f04a12b2_0_1060"/>
          <p:cNvSpPr txBox="1">
            <a:spLocks noGrp="1"/>
          </p:cNvSpPr>
          <p:nvPr>
            <p:ph type="body" idx="2"/>
          </p:nvPr>
        </p:nvSpPr>
        <p:spPr>
          <a:xfrm>
            <a:off x="4305617" y="3946722"/>
            <a:ext cx="4402500" cy="517200"/>
          </a:xfrm>
          <a:prstGeom prst="rect">
            <a:avLst/>
          </a:prstGeom>
          <a:noFill/>
          <a:ln>
            <a:noFill/>
          </a:ln>
        </p:spPr>
        <p:txBody>
          <a:bodyPr spcFirstLastPara="1" wrap="square" lIns="68575" tIns="34275" rIns="68575" bIns="34275" anchor="ctr" anchorCtr="0">
            <a:normAutofit/>
          </a:bodyPr>
          <a:lstStyle>
            <a:lvl1pPr marL="457200" lvl="0" indent="-228600" algn="r" rtl="0">
              <a:spcBef>
                <a:spcPts val="200"/>
              </a:spcBef>
              <a:spcAft>
                <a:spcPts val="0"/>
              </a:spcAft>
              <a:buSzPts val="800"/>
              <a:buNone/>
              <a:defRPr sz="800">
                <a:solidFill>
                  <a:schemeClr val="lt1"/>
                </a:solidFill>
              </a:defRPr>
            </a:lvl1pPr>
            <a:lvl2pPr marL="914400" lvl="1" indent="-228600" algn="l" rtl="0">
              <a:spcBef>
                <a:spcPts val="500"/>
              </a:spcBef>
              <a:spcAft>
                <a:spcPts val="0"/>
              </a:spcAft>
              <a:buSzPts val="800"/>
              <a:buNone/>
              <a:defRPr sz="800"/>
            </a:lvl2pPr>
            <a:lvl3pPr marL="1371600" lvl="2" indent="-228600" algn="l" rtl="0">
              <a:spcBef>
                <a:spcPts val="500"/>
              </a:spcBef>
              <a:spcAft>
                <a:spcPts val="0"/>
              </a:spcAft>
              <a:buSzPts val="700"/>
              <a:buNone/>
              <a:defRPr sz="800"/>
            </a:lvl3pPr>
            <a:lvl4pPr marL="1828800" lvl="3" indent="-228600" algn="l" rtl="0">
              <a:spcBef>
                <a:spcPts val="500"/>
              </a:spcBef>
              <a:spcAft>
                <a:spcPts val="0"/>
              </a:spcAft>
              <a:buSzPts val="600"/>
              <a:buNone/>
              <a:defRPr sz="700"/>
            </a:lvl4pPr>
            <a:lvl5pPr marL="2286000" lvl="4" indent="-228600" algn="l" rtl="0">
              <a:spcBef>
                <a:spcPts val="500"/>
              </a:spcBef>
              <a:spcAft>
                <a:spcPts val="0"/>
              </a:spcAft>
              <a:buSzPts val="600"/>
              <a:buNone/>
              <a:defRPr sz="700"/>
            </a:lvl5pPr>
            <a:lvl6pPr marL="2743200" lvl="5" indent="-228600" algn="l" rtl="0">
              <a:spcBef>
                <a:spcPts val="500"/>
              </a:spcBef>
              <a:spcAft>
                <a:spcPts val="0"/>
              </a:spcAft>
              <a:buSzPts val="600"/>
              <a:buNone/>
              <a:defRPr sz="700"/>
            </a:lvl6pPr>
            <a:lvl7pPr marL="3200400" lvl="6" indent="-228600" algn="l" rtl="0">
              <a:spcBef>
                <a:spcPts val="500"/>
              </a:spcBef>
              <a:spcAft>
                <a:spcPts val="0"/>
              </a:spcAft>
              <a:buSzPts val="600"/>
              <a:buNone/>
              <a:defRPr sz="700"/>
            </a:lvl7pPr>
            <a:lvl8pPr marL="3657600" lvl="7" indent="-228600" algn="l" rtl="0">
              <a:spcBef>
                <a:spcPts val="500"/>
              </a:spcBef>
              <a:spcAft>
                <a:spcPts val="0"/>
              </a:spcAft>
              <a:buSzPts val="600"/>
              <a:buNone/>
              <a:defRPr sz="700"/>
            </a:lvl8pPr>
            <a:lvl9pPr marL="4114800" lvl="8" indent="-228600" algn="l" rtl="0">
              <a:spcBef>
                <a:spcPts val="500"/>
              </a:spcBef>
              <a:spcAft>
                <a:spcPts val="500"/>
              </a:spcAft>
              <a:buSzPts val="600"/>
              <a:buNone/>
              <a:defRPr sz="700"/>
            </a:lvl9pPr>
          </a:lstStyle>
          <a:p>
            <a:endParaRPr/>
          </a:p>
        </p:txBody>
      </p:sp>
      <p:sp>
        <p:nvSpPr>
          <p:cNvPr id="155" name="Google Shape;155;g1d9f04a12b2_0_1060"/>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solidFill>
                  <a:srgbClr val="2D58A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6" name="Google Shape;156;g1d9f04a12b2_0_1060"/>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rgbClr val="2D58A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7" name="Google Shape;157;g1d9f04a12b2_0_1060"/>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700">
                <a:solidFill>
                  <a:srgbClr val="2D58AC"/>
                </a:solidFill>
                <a:latin typeface="Gill Sans"/>
                <a:ea typeface="Gill Sans"/>
                <a:cs typeface="Gill Sans"/>
                <a:sym typeface="Gill Sans"/>
              </a:defRPr>
            </a:lvl1pPr>
            <a:lvl2pPr marL="0" lvl="1" indent="0" algn="r" rtl="0">
              <a:spcBef>
                <a:spcPts val="0"/>
              </a:spcBef>
              <a:buNone/>
              <a:defRPr sz="700">
                <a:solidFill>
                  <a:srgbClr val="2D58AC"/>
                </a:solidFill>
                <a:latin typeface="Gill Sans"/>
                <a:ea typeface="Gill Sans"/>
                <a:cs typeface="Gill Sans"/>
                <a:sym typeface="Gill Sans"/>
              </a:defRPr>
            </a:lvl2pPr>
            <a:lvl3pPr marL="0" lvl="2" indent="0" algn="r" rtl="0">
              <a:spcBef>
                <a:spcPts val="0"/>
              </a:spcBef>
              <a:buNone/>
              <a:defRPr sz="700">
                <a:solidFill>
                  <a:srgbClr val="2D58AC"/>
                </a:solidFill>
                <a:latin typeface="Gill Sans"/>
                <a:ea typeface="Gill Sans"/>
                <a:cs typeface="Gill Sans"/>
                <a:sym typeface="Gill Sans"/>
              </a:defRPr>
            </a:lvl3pPr>
            <a:lvl4pPr marL="0" lvl="3" indent="0" algn="r" rtl="0">
              <a:spcBef>
                <a:spcPts val="0"/>
              </a:spcBef>
              <a:buNone/>
              <a:defRPr sz="700">
                <a:solidFill>
                  <a:srgbClr val="2D58AC"/>
                </a:solidFill>
                <a:latin typeface="Gill Sans"/>
                <a:ea typeface="Gill Sans"/>
                <a:cs typeface="Gill Sans"/>
                <a:sym typeface="Gill Sans"/>
              </a:defRPr>
            </a:lvl4pPr>
            <a:lvl5pPr marL="0" lvl="4" indent="0" algn="r" rtl="0">
              <a:spcBef>
                <a:spcPts val="0"/>
              </a:spcBef>
              <a:buNone/>
              <a:defRPr sz="700">
                <a:solidFill>
                  <a:srgbClr val="2D58AC"/>
                </a:solidFill>
                <a:latin typeface="Gill Sans"/>
                <a:ea typeface="Gill Sans"/>
                <a:cs typeface="Gill Sans"/>
                <a:sym typeface="Gill Sans"/>
              </a:defRPr>
            </a:lvl5pPr>
            <a:lvl6pPr marL="0" lvl="5" indent="0" algn="r" rtl="0">
              <a:spcBef>
                <a:spcPts val="0"/>
              </a:spcBef>
              <a:buNone/>
              <a:defRPr sz="700">
                <a:solidFill>
                  <a:srgbClr val="2D58AC"/>
                </a:solidFill>
                <a:latin typeface="Gill Sans"/>
                <a:ea typeface="Gill Sans"/>
                <a:cs typeface="Gill Sans"/>
                <a:sym typeface="Gill Sans"/>
              </a:defRPr>
            </a:lvl6pPr>
            <a:lvl7pPr marL="0" lvl="6" indent="0" algn="r" rtl="0">
              <a:spcBef>
                <a:spcPts val="0"/>
              </a:spcBef>
              <a:buNone/>
              <a:defRPr sz="700">
                <a:solidFill>
                  <a:srgbClr val="2D58AC"/>
                </a:solidFill>
                <a:latin typeface="Gill Sans"/>
                <a:ea typeface="Gill Sans"/>
                <a:cs typeface="Gill Sans"/>
                <a:sym typeface="Gill Sans"/>
              </a:defRPr>
            </a:lvl7pPr>
            <a:lvl8pPr marL="0" lvl="7" indent="0" algn="r" rtl="0">
              <a:spcBef>
                <a:spcPts val="0"/>
              </a:spcBef>
              <a:buNone/>
              <a:defRPr sz="700">
                <a:solidFill>
                  <a:srgbClr val="2D58AC"/>
                </a:solidFill>
                <a:latin typeface="Gill Sans"/>
                <a:ea typeface="Gill Sans"/>
                <a:cs typeface="Gill Sans"/>
                <a:sym typeface="Gill Sans"/>
              </a:defRPr>
            </a:lvl8pPr>
            <a:lvl9pPr marL="0" lvl="8" indent="0" algn="r" rtl="0">
              <a:spcBef>
                <a:spcPts val="0"/>
              </a:spcBef>
              <a:buNone/>
              <a:defRPr sz="7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35"/>
          <p:cNvSpPr/>
          <p:nvPr/>
        </p:nvSpPr>
        <p:spPr>
          <a:xfrm>
            <a:off x="330214" y="460805"/>
            <a:ext cx="8482004" cy="891974"/>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5"/>
          <p:cNvSpPr txBox="1">
            <a:spLocks noGrp="1"/>
          </p:cNvSpPr>
          <p:nvPr>
            <p:ph type="title"/>
          </p:nvPr>
        </p:nvSpPr>
        <p:spPr>
          <a:xfrm>
            <a:off x="435894" y="526617"/>
            <a:ext cx="8272212" cy="76035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 name="Google Shape;24;p35"/>
          <p:cNvSpPr txBox="1">
            <a:spLocks noGrp="1"/>
          </p:cNvSpPr>
          <p:nvPr>
            <p:ph type="body" idx="1"/>
          </p:nvPr>
        </p:nvSpPr>
        <p:spPr>
          <a:xfrm>
            <a:off x="435894" y="1635372"/>
            <a:ext cx="8272211" cy="2758727"/>
          </a:xfrm>
          <a:prstGeom prst="rect">
            <a:avLst/>
          </a:prstGeom>
          <a:noFill/>
          <a:ln>
            <a:noFill/>
          </a:ln>
        </p:spPr>
        <p:txBody>
          <a:bodyPr spcFirstLastPara="1" wrap="square" lIns="68575" tIns="34275" rIns="68575" bIns="34275" anchor="ctr" anchorCtr="0">
            <a:normAutofit/>
          </a:bodyPr>
          <a:lstStyle>
            <a:lvl1pPr marL="457200" lvl="0" indent="-304800" algn="l">
              <a:lnSpc>
                <a:spcPct val="100000"/>
              </a:lnSpc>
              <a:spcBef>
                <a:spcPts val="30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25" name="Google Shape;25;p35"/>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35"/>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 name="Google Shape;27;p35"/>
          <p:cNvSpPr txBox="1">
            <a:spLocks noGrp="1"/>
          </p:cNvSpPr>
          <p:nvPr>
            <p:ph type="sldNum" idx="12"/>
          </p:nvPr>
        </p:nvSpPr>
        <p:spPr>
          <a:xfrm>
            <a:off x="7918725" y="4467103"/>
            <a:ext cx="78938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8"/>
        <p:cNvGrpSpPr/>
        <p:nvPr/>
      </p:nvGrpSpPr>
      <p:grpSpPr>
        <a:xfrm>
          <a:off x="0" y="0"/>
          <a:ext cx="0" cy="0"/>
          <a:chOff x="0" y="0"/>
          <a:chExt cx="0" cy="0"/>
        </a:xfrm>
      </p:grpSpPr>
      <p:sp>
        <p:nvSpPr>
          <p:cNvPr id="159" name="Google Shape;159;g1d9f04a12b2_0_1068"/>
          <p:cNvSpPr txBox="1">
            <a:spLocks noGrp="1"/>
          </p:cNvSpPr>
          <p:nvPr>
            <p:ph type="title"/>
          </p:nvPr>
        </p:nvSpPr>
        <p:spPr>
          <a:xfrm>
            <a:off x="435895" y="3520042"/>
            <a:ext cx="8272200" cy="4251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accent1"/>
              </a:buClr>
              <a:buSzPts val="1800"/>
              <a:buFont typeface="Gill Sans"/>
              <a:buNone/>
              <a:defRPr sz="1800" b="0">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0" name="Google Shape;160;g1d9f04a12b2_0_1068"/>
          <p:cNvSpPr>
            <a:spLocks noGrp="1"/>
          </p:cNvSpPr>
          <p:nvPr>
            <p:ph type="pic" idx="2"/>
          </p:nvPr>
        </p:nvSpPr>
        <p:spPr>
          <a:xfrm>
            <a:off x="335863" y="449794"/>
            <a:ext cx="8468100" cy="2667900"/>
          </a:xfrm>
          <a:prstGeom prst="rect">
            <a:avLst/>
          </a:prstGeom>
          <a:noFill/>
          <a:ln>
            <a:noFill/>
          </a:ln>
        </p:spPr>
      </p:sp>
      <p:sp>
        <p:nvSpPr>
          <p:cNvPr id="161" name="Google Shape;161;g1d9f04a12b2_0_1068"/>
          <p:cNvSpPr txBox="1">
            <a:spLocks noGrp="1"/>
          </p:cNvSpPr>
          <p:nvPr>
            <p:ph type="body" idx="1"/>
          </p:nvPr>
        </p:nvSpPr>
        <p:spPr>
          <a:xfrm>
            <a:off x="435894" y="3945095"/>
            <a:ext cx="8272200" cy="4491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200"/>
              </a:spcBef>
              <a:spcAft>
                <a:spcPts val="0"/>
              </a:spcAft>
              <a:buSzPts val="800"/>
              <a:buNone/>
              <a:defRPr sz="900"/>
            </a:lvl1pPr>
            <a:lvl2pPr marL="914400" lvl="1" indent="-228600" algn="l" rtl="0">
              <a:spcBef>
                <a:spcPts val="500"/>
              </a:spcBef>
              <a:spcAft>
                <a:spcPts val="0"/>
              </a:spcAft>
              <a:buSzPts val="800"/>
              <a:buNone/>
              <a:defRPr sz="900"/>
            </a:lvl2pPr>
            <a:lvl3pPr marL="1371600" lvl="2" indent="-228600" algn="l" rtl="0">
              <a:spcBef>
                <a:spcPts val="500"/>
              </a:spcBef>
              <a:spcAft>
                <a:spcPts val="0"/>
              </a:spcAft>
              <a:buSzPts val="700"/>
              <a:buNone/>
              <a:defRPr sz="800"/>
            </a:lvl3pPr>
            <a:lvl4pPr marL="1828800" lvl="3" indent="-228600" algn="l" rtl="0">
              <a:spcBef>
                <a:spcPts val="500"/>
              </a:spcBef>
              <a:spcAft>
                <a:spcPts val="0"/>
              </a:spcAft>
              <a:buSzPts val="600"/>
              <a:buNone/>
              <a:defRPr sz="700"/>
            </a:lvl4pPr>
            <a:lvl5pPr marL="2286000" lvl="4" indent="-228600" algn="l" rtl="0">
              <a:spcBef>
                <a:spcPts val="500"/>
              </a:spcBef>
              <a:spcAft>
                <a:spcPts val="0"/>
              </a:spcAft>
              <a:buSzPts val="600"/>
              <a:buNone/>
              <a:defRPr sz="700"/>
            </a:lvl5pPr>
            <a:lvl6pPr marL="2743200" lvl="5" indent="-228600" algn="l" rtl="0">
              <a:spcBef>
                <a:spcPts val="500"/>
              </a:spcBef>
              <a:spcAft>
                <a:spcPts val="0"/>
              </a:spcAft>
              <a:buSzPts val="600"/>
              <a:buNone/>
              <a:defRPr sz="700"/>
            </a:lvl6pPr>
            <a:lvl7pPr marL="3200400" lvl="6" indent="-228600" algn="l" rtl="0">
              <a:spcBef>
                <a:spcPts val="500"/>
              </a:spcBef>
              <a:spcAft>
                <a:spcPts val="0"/>
              </a:spcAft>
              <a:buSzPts val="600"/>
              <a:buNone/>
              <a:defRPr sz="700"/>
            </a:lvl7pPr>
            <a:lvl8pPr marL="3657600" lvl="7" indent="-228600" algn="l" rtl="0">
              <a:spcBef>
                <a:spcPts val="500"/>
              </a:spcBef>
              <a:spcAft>
                <a:spcPts val="0"/>
              </a:spcAft>
              <a:buSzPts val="600"/>
              <a:buNone/>
              <a:defRPr sz="700"/>
            </a:lvl8pPr>
            <a:lvl9pPr marL="4114800" lvl="8" indent="-228600" algn="l" rtl="0">
              <a:spcBef>
                <a:spcPts val="500"/>
              </a:spcBef>
              <a:spcAft>
                <a:spcPts val="500"/>
              </a:spcAft>
              <a:buSzPts val="600"/>
              <a:buNone/>
              <a:defRPr sz="700"/>
            </a:lvl9pPr>
          </a:lstStyle>
          <a:p>
            <a:endParaRPr/>
          </a:p>
        </p:txBody>
      </p:sp>
      <p:sp>
        <p:nvSpPr>
          <p:cNvPr id="162" name="Google Shape;162;g1d9f04a12b2_0_1068"/>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3" name="Google Shape;163;g1d9f04a12b2_0_1068"/>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4" name="Google Shape;164;g1d9f04a12b2_0_1068"/>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65"/>
        <p:cNvGrpSpPr/>
        <p:nvPr/>
      </p:nvGrpSpPr>
      <p:grpSpPr>
        <a:xfrm>
          <a:off x="0" y="0"/>
          <a:ext cx="0" cy="0"/>
          <a:chOff x="0" y="0"/>
          <a:chExt cx="0" cy="0"/>
        </a:xfrm>
      </p:grpSpPr>
      <p:sp>
        <p:nvSpPr>
          <p:cNvPr id="166" name="Google Shape;166;g1d9f04a12b2_0_1075"/>
          <p:cNvSpPr/>
          <p:nvPr/>
        </p:nvSpPr>
        <p:spPr>
          <a:xfrm>
            <a:off x="330214" y="460805"/>
            <a:ext cx="8481900" cy="8919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7" name="Google Shape;167;g1d9f04a12b2_0_1075"/>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8" name="Google Shape;168;g1d9f04a12b2_0_1075"/>
          <p:cNvSpPr txBox="1">
            <a:spLocks noGrp="1"/>
          </p:cNvSpPr>
          <p:nvPr>
            <p:ph type="body" idx="1"/>
          </p:nvPr>
        </p:nvSpPr>
        <p:spPr>
          <a:xfrm rot="5400000">
            <a:off x="3250956" y="-1063048"/>
            <a:ext cx="2642100" cy="8272200"/>
          </a:xfrm>
          <a:prstGeom prst="rect">
            <a:avLst/>
          </a:prstGeom>
          <a:noFill/>
          <a:ln>
            <a:noFill/>
          </a:ln>
        </p:spPr>
        <p:txBody>
          <a:bodyPr spcFirstLastPara="1" wrap="square" lIns="68575" tIns="34275" rIns="68575" bIns="34275" anchor="t" anchorCtr="0">
            <a:normAutofit/>
          </a:bodyPr>
          <a:lstStyle>
            <a:lvl1pPr marL="457200" lvl="0" indent="-304800" algn="l" rtl="0">
              <a:spcBef>
                <a:spcPts val="300"/>
              </a:spcBef>
              <a:spcAft>
                <a:spcPts val="0"/>
              </a:spcAft>
              <a:buSzPts val="1200"/>
              <a:buChar char="◼"/>
              <a:defRPr/>
            </a:lvl1pPr>
            <a:lvl2pPr marL="914400" lvl="1" indent="-298450" algn="l" rtl="0">
              <a:spcBef>
                <a:spcPts val="500"/>
              </a:spcBef>
              <a:spcAft>
                <a:spcPts val="0"/>
              </a:spcAft>
              <a:buSzPts val="1100"/>
              <a:buChar char="◼"/>
              <a:defRPr/>
            </a:lvl2pPr>
            <a:lvl3pPr marL="1371600" lvl="2" indent="-292100" algn="l" rtl="0">
              <a:spcBef>
                <a:spcPts val="500"/>
              </a:spcBef>
              <a:spcAft>
                <a:spcPts val="0"/>
              </a:spcAft>
              <a:buSzPts val="1000"/>
              <a:buChar char="◼"/>
              <a:defRPr/>
            </a:lvl3pPr>
            <a:lvl4pPr marL="1828800" lvl="3" indent="-279400" algn="l" rtl="0">
              <a:spcBef>
                <a:spcPts val="500"/>
              </a:spcBef>
              <a:spcAft>
                <a:spcPts val="0"/>
              </a:spcAft>
              <a:buSzPts val="800"/>
              <a:buChar char="◼"/>
              <a:defRPr/>
            </a:lvl4pPr>
            <a:lvl5pPr marL="2286000" lvl="4" indent="-279400" algn="l" rtl="0">
              <a:spcBef>
                <a:spcPts val="500"/>
              </a:spcBef>
              <a:spcAft>
                <a:spcPts val="0"/>
              </a:spcAft>
              <a:buSzPts val="8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a:endParaRPr/>
          </a:p>
        </p:txBody>
      </p:sp>
      <p:sp>
        <p:nvSpPr>
          <p:cNvPr id="169" name="Google Shape;169;g1d9f04a12b2_0_1075"/>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0" name="Google Shape;170;g1d9f04a12b2_0_1075"/>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1" name="Google Shape;171;g1d9f04a12b2_0_1075"/>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2"/>
        <p:cNvGrpSpPr/>
        <p:nvPr/>
      </p:nvGrpSpPr>
      <p:grpSpPr>
        <a:xfrm>
          <a:off x="0" y="0"/>
          <a:ext cx="0" cy="0"/>
          <a:chOff x="0" y="0"/>
          <a:chExt cx="0" cy="0"/>
        </a:xfrm>
      </p:grpSpPr>
      <p:sp>
        <p:nvSpPr>
          <p:cNvPr id="173" name="Google Shape;173;g1d9f04a12b2_0_1082"/>
          <p:cNvSpPr/>
          <p:nvPr/>
        </p:nvSpPr>
        <p:spPr>
          <a:xfrm>
            <a:off x="6629401" y="449794"/>
            <a:ext cx="2180100" cy="43626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4" name="Google Shape;174;g1d9f04a12b2_0_1082"/>
          <p:cNvSpPr txBox="1">
            <a:spLocks noGrp="1"/>
          </p:cNvSpPr>
          <p:nvPr>
            <p:ph type="title"/>
          </p:nvPr>
        </p:nvSpPr>
        <p:spPr>
          <a:xfrm rot="5400000">
            <a:off x="5437324" y="1698995"/>
            <a:ext cx="3887400" cy="15030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l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g1d9f04a12b2_0_1082"/>
          <p:cNvSpPr txBox="1">
            <a:spLocks noGrp="1"/>
          </p:cNvSpPr>
          <p:nvPr>
            <p:ph type="body" idx="1"/>
          </p:nvPr>
        </p:nvSpPr>
        <p:spPr>
          <a:xfrm rot="5400000">
            <a:off x="1598552" y="-510655"/>
            <a:ext cx="3887400" cy="5922300"/>
          </a:xfrm>
          <a:prstGeom prst="rect">
            <a:avLst/>
          </a:prstGeom>
          <a:noFill/>
          <a:ln>
            <a:noFill/>
          </a:ln>
        </p:spPr>
        <p:txBody>
          <a:bodyPr spcFirstLastPara="1" wrap="square" lIns="68575" tIns="34275" rIns="68575" bIns="34275" anchor="t" anchorCtr="0">
            <a:normAutofit/>
          </a:bodyPr>
          <a:lstStyle>
            <a:lvl1pPr marL="457200" lvl="0" indent="-304800" algn="l" rtl="0">
              <a:spcBef>
                <a:spcPts val="300"/>
              </a:spcBef>
              <a:spcAft>
                <a:spcPts val="0"/>
              </a:spcAft>
              <a:buSzPts val="1200"/>
              <a:buChar char="◼"/>
              <a:defRPr/>
            </a:lvl1pPr>
            <a:lvl2pPr marL="914400" lvl="1" indent="-304800" algn="l" rtl="0">
              <a:spcBef>
                <a:spcPts val="500"/>
              </a:spcBef>
              <a:spcAft>
                <a:spcPts val="0"/>
              </a:spcAft>
              <a:buSzPts val="1200"/>
              <a:buChar char="◼"/>
              <a:defRPr/>
            </a:lvl2pPr>
            <a:lvl3pPr marL="1371600" lvl="2" indent="-304800" algn="l" rtl="0">
              <a:spcBef>
                <a:spcPts val="500"/>
              </a:spcBef>
              <a:spcAft>
                <a:spcPts val="0"/>
              </a:spcAft>
              <a:buSzPts val="1200"/>
              <a:buChar char="◼"/>
              <a:defRPr/>
            </a:lvl3pPr>
            <a:lvl4pPr marL="1828800" lvl="3" indent="-304800" algn="l" rtl="0">
              <a:spcBef>
                <a:spcPts val="500"/>
              </a:spcBef>
              <a:spcAft>
                <a:spcPts val="0"/>
              </a:spcAft>
              <a:buSzPts val="1200"/>
              <a:buChar char="◼"/>
              <a:defRPr/>
            </a:lvl4pPr>
            <a:lvl5pPr marL="2286000" lvl="4" indent="-304800" algn="l" rtl="0">
              <a:spcBef>
                <a:spcPts val="500"/>
              </a:spcBef>
              <a:spcAft>
                <a:spcPts val="0"/>
              </a:spcAft>
              <a:buSzPts val="1200"/>
              <a:buChar char="◼"/>
              <a:defRPr/>
            </a:lvl5pPr>
            <a:lvl6pPr marL="2743200" lvl="5" indent="-304800" algn="l" rtl="0">
              <a:spcBef>
                <a:spcPts val="500"/>
              </a:spcBef>
              <a:spcAft>
                <a:spcPts val="0"/>
              </a:spcAft>
              <a:buSzPts val="1200"/>
              <a:buChar char="◼"/>
              <a:defRPr/>
            </a:lvl6pPr>
            <a:lvl7pPr marL="3200400" lvl="6" indent="-304800" algn="l" rtl="0">
              <a:spcBef>
                <a:spcPts val="500"/>
              </a:spcBef>
              <a:spcAft>
                <a:spcPts val="0"/>
              </a:spcAft>
              <a:buSzPts val="1200"/>
              <a:buChar char="◼"/>
              <a:defRPr/>
            </a:lvl7pPr>
            <a:lvl8pPr marL="3657600" lvl="7" indent="-304800" algn="l" rtl="0">
              <a:spcBef>
                <a:spcPts val="500"/>
              </a:spcBef>
              <a:spcAft>
                <a:spcPts val="0"/>
              </a:spcAft>
              <a:buSzPts val="1200"/>
              <a:buChar char="◼"/>
              <a:defRPr/>
            </a:lvl8pPr>
            <a:lvl9pPr marL="4114800" lvl="8" indent="-304800" algn="l" rtl="0">
              <a:spcBef>
                <a:spcPts val="500"/>
              </a:spcBef>
              <a:spcAft>
                <a:spcPts val="500"/>
              </a:spcAft>
              <a:buSzPts val="1200"/>
              <a:buChar char="◼"/>
              <a:defRPr/>
            </a:lvl9pPr>
          </a:lstStyle>
          <a:p>
            <a:endParaRPr/>
          </a:p>
        </p:txBody>
      </p:sp>
      <p:sp>
        <p:nvSpPr>
          <p:cNvPr id="176" name="Google Shape;176;g1d9f04a12b2_0_1082"/>
          <p:cNvSpPr txBox="1">
            <a:spLocks noGrp="1"/>
          </p:cNvSpPr>
          <p:nvPr>
            <p:ph type="dt" idx="10"/>
          </p:nvPr>
        </p:nvSpPr>
        <p:spPr>
          <a:xfrm>
            <a:off x="6745255" y="4467103"/>
            <a:ext cx="996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solidFill>
                  <a:srgbClr val="2D58AC"/>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7" name="Google Shape;177;g1d9f04a12b2_0_1082"/>
          <p:cNvSpPr txBox="1">
            <a:spLocks noGrp="1"/>
          </p:cNvSpPr>
          <p:nvPr>
            <p:ph type="ftr" idx="11"/>
          </p:nvPr>
        </p:nvSpPr>
        <p:spPr>
          <a:xfrm>
            <a:off x="581192" y="4463858"/>
            <a:ext cx="59223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8" name="Google Shape;178;g1d9f04a12b2_0_1082"/>
          <p:cNvSpPr txBox="1">
            <a:spLocks noGrp="1"/>
          </p:cNvSpPr>
          <p:nvPr>
            <p:ph type="sldNum" idx="12"/>
          </p:nvPr>
        </p:nvSpPr>
        <p:spPr>
          <a:xfrm>
            <a:off x="7834961" y="4467103"/>
            <a:ext cx="8730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700">
                <a:solidFill>
                  <a:srgbClr val="2D58AC"/>
                </a:solidFill>
                <a:latin typeface="Gill Sans"/>
                <a:ea typeface="Gill Sans"/>
                <a:cs typeface="Gill Sans"/>
                <a:sym typeface="Gill Sans"/>
              </a:defRPr>
            </a:lvl1pPr>
            <a:lvl2pPr marL="0" lvl="1" indent="0" algn="r" rtl="0">
              <a:spcBef>
                <a:spcPts val="0"/>
              </a:spcBef>
              <a:buNone/>
              <a:defRPr sz="700">
                <a:solidFill>
                  <a:srgbClr val="2D58AC"/>
                </a:solidFill>
                <a:latin typeface="Gill Sans"/>
                <a:ea typeface="Gill Sans"/>
                <a:cs typeface="Gill Sans"/>
                <a:sym typeface="Gill Sans"/>
              </a:defRPr>
            </a:lvl2pPr>
            <a:lvl3pPr marL="0" lvl="2" indent="0" algn="r" rtl="0">
              <a:spcBef>
                <a:spcPts val="0"/>
              </a:spcBef>
              <a:buNone/>
              <a:defRPr sz="700">
                <a:solidFill>
                  <a:srgbClr val="2D58AC"/>
                </a:solidFill>
                <a:latin typeface="Gill Sans"/>
                <a:ea typeface="Gill Sans"/>
                <a:cs typeface="Gill Sans"/>
                <a:sym typeface="Gill Sans"/>
              </a:defRPr>
            </a:lvl3pPr>
            <a:lvl4pPr marL="0" lvl="3" indent="0" algn="r" rtl="0">
              <a:spcBef>
                <a:spcPts val="0"/>
              </a:spcBef>
              <a:buNone/>
              <a:defRPr sz="700">
                <a:solidFill>
                  <a:srgbClr val="2D58AC"/>
                </a:solidFill>
                <a:latin typeface="Gill Sans"/>
                <a:ea typeface="Gill Sans"/>
                <a:cs typeface="Gill Sans"/>
                <a:sym typeface="Gill Sans"/>
              </a:defRPr>
            </a:lvl4pPr>
            <a:lvl5pPr marL="0" lvl="4" indent="0" algn="r" rtl="0">
              <a:spcBef>
                <a:spcPts val="0"/>
              </a:spcBef>
              <a:buNone/>
              <a:defRPr sz="700">
                <a:solidFill>
                  <a:srgbClr val="2D58AC"/>
                </a:solidFill>
                <a:latin typeface="Gill Sans"/>
                <a:ea typeface="Gill Sans"/>
                <a:cs typeface="Gill Sans"/>
                <a:sym typeface="Gill Sans"/>
              </a:defRPr>
            </a:lvl5pPr>
            <a:lvl6pPr marL="0" lvl="5" indent="0" algn="r" rtl="0">
              <a:spcBef>
                <a:spcPts val="0"/>
              </a:spcBef>
              <a:buNone/>
              <a:defRPr sz="700">
                <a:solidFill>
                  <a:srgbClr val="2D58AC"/>
                </a:solidFill>
                <a:latin typeface="Gill Sans"/>
                <a:ea typeface="Gill Sans"/>
                <a:cs typeface="Gill Sans"/>
                <a:sym typeface="Gill Sans"/>
              </a:defRPr>
            </a:lvl6pPr>
            <a:lvl7pPr marL="0" lvl="6" indent="0" algn="r" rtl="0">
              <a:spcBef>
                <a:spcPts val="0"/>
              </a:spcBef>
              <a:buNone/>
              <a:defRPr sz="700">
                <a:solidFill>
                  <a:srgbClr val="2D58AC"/>
                </a:solidFill>
                <a:latin typeface="Gill Sans"/>
                <a:ea typeface="Gill Sans"/>
                <a:cs typeface="Gill Sans"/>
                <a:sym typeface="Gill Sans"/>
              </a:defRPr>
            </a:lvl7pPr>
            <a:lvl8pPr marL="0" lvl="7" indent="0" algn="r" rtl="0">
              <a:spcBef>
                <a:spcPts val="0"/>
              </a:spcBef>
              <a:buNone/>
              <a:defRPr sz="700">
                <a:solidFill>
                  <a:srgbClr val="2D58AC"/>
                </a:solidFill>
                <a:latin typeface="Gill Sans"/>
                <a:ea typeface="Gill Sans"/>
                <a:cs typeface="Gill Sans"/>
                <a:sym typeface="Gill Sans"/>
              </a:defRPr>
            </a:lvl8pPr>
            <a:lvl9pPr marL="0" lvl="8" indent="0" algn="r" rtl="0">
              <a:spcBef>
                <a:spcPts val="0"/>
              </a:spcBef>
              <a:buNone/>
              <a:defRPr sz="7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8"/>
        <p:cNvGrpSpPr/>
        <p:nvPr/>
      </p:nvGrpSpPr>
      <p:grpSpPr>
        <a:xfrm>
          <a:off x="0" y="0"/>
          <a:ext cx="0" cy="0"/>
          <a:chOff x="0" y="0"/>
          <a:chExt cx="0" cy="0"/>
        </a:xfrm>
      </p:grpSpPr>
      <p:sp>
        <p:nvSpPr>
          <p:cNvPr id="29" name="Google Shape;29;p36"/>
          <p:cNvSpPr/>
          <p:nvPr/>
        </p:nvSpPr>
        <p:spPr>
          <a:xfrm>
            <a:off x="335863" y="3856481"/>
            <a:ext cx="8468145" cy="94412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6"/>
          <p:cNvSpPr txBox="1">
            <a:spLocks noGrp="1"/>
          </p:cNvSpPr>
          <p:nvPr>
            <p:ph type="title"/>
          </p:nvPr>
        </p:nvSpPr>
        <p:spPr>
          <a:xfrm>
            <a:off x="435895" y="2282932"/>
            <a:ext cx="8272211" cy="112313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accent1"/>
              </a:buClr>
              <a:buSzPts val="2700"/>
              <a:buFont typeface="Gill Sans"/>
              <a:buNone/>
              <a:defRPr sz="2700" b="0" cap="none">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36"/>
          <p:cNvSpPr txBox="1">
            <a:spLocks noGrp="1"/>
          </p:cNvSpPr>
          <p:nvPr>
            <p:ph type="body" idx="1"/>
          </p:nvPr>
        </p:nvSpPr>
        <p:spPr>
          <a:xfrm>
            <a:off x="435894" y="3406063"/>
            <a:ext cx="8272211" cy="450417"/>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300"/>
              </a:spcBef>
              <a:spcAft>
                <a:spcPts val="0"/>
              </a:spcAft>
              <a:buSzPts val="1200"/>
              <a:buNone/>
              <a:defRPr sz="1400" cap="none">
                <a:solidFill>
                  <a:schemeClr val="accent2"/>
                </a:solidFill>
              </a:defRPr>
            </a:lvl1pPr>
            <a:lvl2pPr marL="914400" lvl="1" indent="-228600" algn="l">
              <a:lnSpc>
                <a:spcPct val="100000"/>
              </a:lnSpc>
              <a:spcBef>
                <a:spcPts val="500"/>
              </a:spcBef>
              <a:spcAft>
                <a:spcPts val="0"/>
              </a:spcAft>
              <a:buSzPts val="1200"/>
              <a:buNone/>
              <a:defRPr sz="1400">
                <a:solidFill>
                  <a:srgbClr val="888888"/>
                </a:solidFill>
              </a:defRPr>
            </a:lvl2pPr>
            <a:lvl3pPr marL="1371600" lvl="2" indent="-228600" algn="l">
              <a:lnSpc>
                <a:spcPct val="100000"/>
              </a:lnSpc>
              <a:spcBef>
                <a:spcPts val="500"/>
              </a:spcBef>
              <a:spcAft>
                <a:spcPts val="0"/>
              </a:spcAft>
              <a:buSzPts val="1100"/>
              <a:buNone/>
              <a:defRPr sz="1200">
                <a:solidFill>
                  <a:srgbClr val="888888"/>
                </a:solidFill>
              </a:defRPr>
            </a:lvl3pPr>
            <a:lvl4pPr marL="1828800" lvl="3" indent="-228600" algn="l">
              <a:lnSpc>
                <a:spcPct val="100000"/>
              </a:lnSpc>
              <a:spcBef>
                <a:spcPts val="500"/>
              </a:spcBef>
              <a:spcAft>
                <a:spcPts val="0"/>
              </a:spcAft>
              <a:buSzPts val="1000"/>
              <a:buNone/>
              <a:defRPr sz="1100">
                <a:solidFill>
                  <a:srgbClr val="888888"/>
                </a:solidFill>
              </a:defRPr>
            </a:lvl4pPr>
            <a:lvl5pPr marL="2286000" lvl="4" indent="-228600" algn="l">
              <a:lnSpc>
                <a:spcPct val="100000"/>
              </a:lnSpc>
              <a:spcBef>
                <a:spcPts val="500"/>
              </a:spcBef>
              <a:spcAft>
                <a:spcPts val="0"/>
              </a:spcAft>
              <a:buSzPts val="1000"/>
              <a:buNone/>
              <a:defRPr sz="1100">
                <a:solidFill>
                  <a:srgbClr val="888888"/>
                </a:solidFill>
              </a:defRPr>
            </a:lvl5pPr>
            <a:lvl6pPr marL="2743200" lvl="5" indent="-228600" algn="l">
              <a:lnSpc>
                <a:spcPct val="100000"/>
              </a:lnSpc>
              <a:spcBef>
                <a:spcPts val="500"/>
              </a:spcBef>
              <a:spcAft>
                <a:spcPts val="0"/>
              </a:spcAft>
              <a:buSzPts val="1000"/>
              <a:buNone/>
              <a:defRPr sz="1100">
                <a:solidFill>
                  <a:srgbClr val="888888"/>
                </a:solidFill>
              </a:defRPr>
            </a:lvl6pPr>
            <a:lvl7pPr marL="3200400" lvl="6" indent="-228600" algn="l">
              <a:lnSpc>
                <a:spcPct val="100000"/>
              </a:lnSpc>
              <a:spcBef>
                <a:spcPts val="500"/>
              </a:spcBef>
              <a:spcAft>
                <a:spcPts val="0"/>
              </a:spcAft>
              <a:buSzPts val="1000"/>
              <a:buNone/>
              <a:defRPr sz="1100">
                <a:solidFill>
                  <a:srgbClr val="888888"/>
                </a:solidFill>
              </a:defRPr>
            </a:lvl7pPr>
            <a:lvl8pPr marL="3657600" lvl="7" indent="-228600" algn="l">
              <a:lnSpc>
                <a:spcPct val="100000"/>
              </a:lnSpc>
              <a:spcBef>
                <a:spcPts val="500"/>
              </a:spcBef>
              <a:spcAft>
                <a:spcPts val="0"/>
              </a:spcAft>
              <a:buSzPts val="1000"/>
              <a:buNone/>
              <a:defRPr sz="1100">
                <a:solidFill>
                  <a:srgbClr val="888888"/>
                </a:solidFill>
              </a:defRPr>
            </a:lvl8pPr>
            <a:lvl9pPr marL="4114800" lvl="8" indent="-228600" algn="l">
              <a:lnSpc>
                <a:spcPct val="100000"/>
              </a:lnSpc>
              <a:spcBef>
                <a:spcPts val="500"/>
              </a:spcBef>
              <a:spcAft>
                <a:spcPts val="500"/>
              </a:spcAft>
              <a:buSzPts val="1000"/>
              <a:buNone/>
              <a:defRPr sz="1100">
                <a:solidFill>
                  <a:srgbClr val="888888"/>
                </a:solidFill>
              </a:defRPr>
            </a:lvl9pPr>
          </a:lstStyle>
          <a:p>
            <a:endParaRPr/>
          </a:p>
        </p:txBody>
      </p:sp>
      <p:sp>
        <p:nvSpPr>
          <p:cNvPr id="32" name="Google Shape;32;p36"/>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rgbClr val="2D58A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36"/>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2D58A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p36"/>
          <p:cNvSpPr txBox="1">
            <a:spLocks noGrp="1"/>
          </p:cNvSpPr>
          <p:nvPr>
            <p:ph type="sldNum" idx="12"/>
          </p:nvPr>
        </p:nvSpPr>
        <p:spPr>
          <a:xfrm>
            <a:off x="7918725" y="4467103"/>
            <a:ext cx="789382"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37"/>
          <p:cNvSpPr/>
          <p:nvPr/>
        </p:nvSpPr>
        <p:spPr>
          <a:xfrm>
            <a:off x="334486" y="454915"/>
            <a:ext cx="8475027" cy="94412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7"/>
          <p:cNvSpPr txBox="1">
            <a:spLocks noGrp="1"/>
          </p:cNvSpPr>
          <p:nvPr>
            <p:ph type="title"/>
          </p:nvPr>
        </p:nvSpPr>
        <p:spPr>
          <a:xfrm>
            <a:off x="435895" y="547244"/>
            <a:ext cx="8272212" cy="741249"/>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37"/>
          <p:cNvSpPr txBox="1">
            <a:spLocks noGrp="1"/>
          </p:cNvSpPr>
          <p:nvPr>
            <p:ph type="body" idx="1"/>
          </p:nvPr>
        </p:nvSpPr>
        <p:spPr>
          <a:xfrm>
            <a:off x="435895" y="1671002"/>
            <a:ext cx="4066793" cy="2724785"/>
          </a:xfrm>
          <a:prstGeom prst="rect">
            <a:avLst/>
          </a:prstGeom>
          <a:noFill/>
          <a:ln>
            <a:noFill/>
          </a:ln>
        </p:spPr>
        <p:txBody>
          <a:bodyPr spcFirstLastPara="1" wrap="square" lIns="68575" tIns="34275" rIns="68575" bIns="34275" anchor="ctr" anchorCtr="0">
            <a:normAutofit/>
          </a:bodyPr>
          <a:lstStyle>
            <a:lvl1pPr marL="457200" lvl="0" indent="-304800" algn="l">
              <a:lnSpc>
                <a:spcPct val="100000"/>
              </a:lnSpc>
              <a:spcBef>
                <a:spcPts val="30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39" name="Google Shape;39;p37"/>
          <p:cNvSpPr txBox="1">
            <a:spLocks noGrp="1"/>
          </p:cNvSpPr>
          <p:nvPr>
            <p:ph type="body" idx="2"/>
          </p:nvPr>
        </p:nvSpPr>
        <p:spPr>
          <a:xfrm>
            <a:off x="4641313" y="1671002"/>
            <a:ext cx="4066794" cy="2724785"/>
          </a:xfrm>
          <a:prstGeom prst="rect">
            <a:avLst/>
          </a:prstGeom>
          <a:noFill/>
          <a:ln>
            <a:noFill/>
          </a:ln>
        </p:spPr>
        <p:txBody>
          <a:bodyPr spcFirstLastPara="1" wrap="square" lIns="68575" tIns="34275" rIns="68575" bIns="34275" anchor="ctr" anchorCtr="0">
            <a:normAutofit/>
          </a:bodyPr>
          <a:lstStyle>
            <a:lvl1pPr marL="457200" lvl="0" indent="-304800" algn="l">
              <a:lnSpc>
                <a:spcPct val="100000"/>
              </a:lnSpc>
              <a:spcBef>
                <a:spcPts val="30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0" name="Google Shape;40;p37"/>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 name="Google Shape;41;p37"/>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37"/>
          <p:cNvSpPr txBox="1">
            <a:spLocks noGrp="1"/>
          </p:cNvSpPr>
          <p:nvPr>
            <p:ph type="sldNum" idx="12"/>
          </p:nvPr>
        </p:nvSpPr>
        <p:spPr>
          <a:xfrm>
            <a:off x="7918725" y="4467103"/>
            <a:ext cx="789382"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3"/>
        <p:cNvGrpSpPr/>
        <p:nvPr/>
      </p:nvGrpSpPr>
      <p:grpSpPr>
        <a:xfrm>
          <a:off x="0" y="0"/>
          <a:ext cx="0" cy="0"/>
          <a:chOff x="0" y="0"/>
          <a:chExt cx="0" cy="0"/>
        </a:xfrm>
      </p:grpSpPr>
      <p:sp>
        <p:nvSpPr>
          <p:cNvPr id="44" name="Google Shape;44;p38"/>
          <p:cNvSpPr/>
          <p:nvPr/>
        </p:nvSpPr>
        <p:spPr>
          <a:xfrm>
            <a:off x="334486" y="454915"/>
            <a:ext cx="8475027" cy="94412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8"/>
          <p:cNvSpPr txBox="1">
            <a:spLocks noGrp="1"/>
          </p:cNvSpPr>
          <p:nvPr>
            <p:ph type="title"/>
          </p:nvPr>
        </p:nvSpPr>
        <p:spPr>
          <a:xfrm>
            <a:off x="435895" y="547244"/>
            <a:ext cx="8272212" cy="741249"/>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 name="Google Shape;46;p38"/>
          <p:cNvSpPr txBox="1">
            <a:spLocks noGrp="1"/>
          </p:cNvSpPr>
          <p:nvPr>
            <p:ph type="body" idx="1"/>
          </p:nvPr>
        </p:nvSpPr>
        <p:spPr>
          <a:xfrm>
            <a:off x="665414" y="1688169"/>
            <a:ext cx="3815306" cy="402004"/>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300"/>
              </a:spcBef>
              <a:spcAft>
                <a:spcPts val="0"/>
              </a:spcAft>
              <a:buSzPts val="1500"/>
              <a:buNone/>
              <a:defRPr sz="1700" b="0">
                <a:solidFill>
                  <a:schemeClr val="accent2"/>
                </a:solidFill>
              </a:defRPr>
            </a:lvl1pPr>
            <a:lvl2pPr marL="914400" lvl="1" indent="-228600" algn="l">
              <a:lnSpc>
                <a:spcPct val="100000"/>
              </a:lnSpc>
              <a:spcBef>
                <a:spcPts val="500"/>
              </a:spcBef>
              <a:spcAft>
                <a:spcPts val="0"/>
              </a:spcAft>
              <a:buSzPts val="1400"/>
              <a:buNone/>
              <a:defRPr sz="1500" b="1"/>
            </a:lvl2pPr>
            <a:lvl3pPr marL="1371600" lvl="2" indent="-228600" algn="l">
              <a:lnSpc>
                <a:spcPct val="100000"/>
              </a:lnSpc>
              <a:spcBef>
                <a:spcPts val="500"/>
              </a:spcBef>
              <a:spcAft>
                <a:spcPts val="0"/>
              </a:spcAft>
              <a:buSzPts val="1200"/>
              <a:buNone/>
              <a:defRPr sz="1400" b="1"/>
            </a:lvl3pPr>
            <a:lvl4pPr marL="1828800" lvl="3" indent="-228600" algn="l">
              <a:lnSpc>
                <a:spcPct val="100000"/>
              </a:lnSpc>
              <a:spcBef>
                <a:spcPts val="500"/>
              </a:spcBef>
              <a:spcAft>
                <a:spcPts val="0"/>
              </a:spcAft>
              <a:buSzPts val="1100"/>
              <a:buNone/>
              <a:defRPr sz="1200" b="1"/>
            </a:lvl4pPr>
            <a:lvl5pPr marL="2286000" lvl="4" indent="-228600" algn="l">
              <a:lnSpc>
                <a:spcPct val="100000"/>
              </a:lnSpc>
              <a:spcBef>
                <a:spcPts val="500"/>
              </a:spcBef>
              <a:spcAft>
                <a:spcPts val="0"/>
              </a:spcAft>
              <a:buSzPts val="1100"/>
              <a:buNone/>
              <a:defRPr sz="1200" b="1"/>
            </a:lvl5pPr>
            <a:lvl6pPr marL="2743200" lvl="5" indent="-228600" algn="l">
              <a:lnSpc>
                <a:spcPct val="100000"/>
              </a:lnSpc>
              <a:spcBef>
                <a:spcPts val="500"/>
              </a:spcBef>
              <a:spcAft>
                <a:spcPts val="0"/>
              </a:spcAft>
              <a:buSzPts val="1100"/>
              <a:buNone/>
              <a:defRPr sz="1200" b="1"/>
            </a:lvl6pPr>
            <a:lvl7pPr marL="3200400" lvl="6" indent="-228600" algn="l">
              <a:lnSpc>
                <a:spcPct val="100000"/>
              </a:lnSpc>
              <a:spcBef>
                <a:spcPts val="500"/>
              </a:spcBef>
              <a:spcAft>
                <a:spcPts val="0"/>
              </a:spcAft>
              <a:buSzPts val="1100"/>
              <a:buNone/>
              <a:defRPr sz="1200" b="1"/>
            </a:lvl7pPr>
            <a:lvl8pPr marL="3657600" lvl="7" indent="-228600" algn="l">
              <a:lnSpc>
                <a:spcPct val="100000"/>
              </a:lnSpc>
              <a:spcBef>
                <a:spcPts val="500"/>
              </a:spcBef>
              <a:spcAft>
                <a:spcPts val="0"/>
              </a:spcAft>
              <a:buSzPts val="1100"/>
              <a:buNone/>
              <a:defRPr sz="1200" b="1"/>
            </a:lvl8pPr>
            <a:lvl9pPr marL="4114800" lvl="8" indent="-228600" algn="l">
              <a:lnSpc>
                <a:spcPct val="100000"/>
              </a:lnSpc>
              <a:spcBef>
                <a:spcPts val="500"/>
              </a:spcBef>
              <a:spcAft>
                <a:spcPts val="500"/>
              </a:spcAft>
              <a:buSzPts val="1100"/>
              <a:buNone/>
              <a:defRPr sz="1200" b="1"/>
            </a:lvl9pPr>
          </a:lstStyle>
          <a:p>
            <a:endParaRPr/>
          </a:p>
        </p:txBody>
      </p:sp>
      <p:sp>
        <p:nvSpPr>
          <p:cNvPr id="47" name="Google Shape;47;p38"/>
          <p:cNvSpPr txBox="1">
            <a:spLocks noGrp="1"/>
          </p:cNvSpPr>
          <p:nvPr>
            <p:ph type="body" idx="2"/>
          </p:nvPr>
        </p:nvSpPr>
        <p:spPr>
          <a:xfrm>
            <a:off x="435896" y="2194539"/>
            <a:ext cx="4044825" cy="2201249"/>
          </a:xfrm>
          <a:prstGeom prst="rect">
            <a:avLst/>
          </a:prstGeom>
          <a:noFill/>
          <a:ln>
            <a:noFill/>
          </a:ln>
        </p:spPr>
        <p:txBody>
          <a:bodyPr spcFirstLastPara="1" wrap="square" lIns="68575" tIns="34275" rIns="68575" bIns="34275" anchor="t" anchorCtr="0">
            <a:normAutofit/>
          </a:bodyPr>
          <a:lstStyle>
            <a:lvl1pPr marL="457200" lvl="0" indent="-304800" algn="l">
              <a:lnSpc>
                <a:spcPct val="100000"/>
              </a:lnSpc>
              <a:spcBef>
                <a:spcPts val="30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48" name="Google Shape;48;p38"/>
          <p:cNvSpPr txBox="1">
            <a:spLocks noGrp="1"/>
          </p:cNvSpPr>
          <p:nvPr>
            <p:ph type="body" idx="3"/>
          </p:nvPr>
        </p:nvSpPr>
        <p:spPr>
          <a:xfrm>
            <a:off x="4892801" y="1688169"/>
            <a:ext cx="3815305" cy="415030"/>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300"/>
              </a:spcBef>
              <a:spcAft>
                <a:spcPts val="0"/>
              </a:spcAft>
              <a:buSzPts val="1500"/>
              <a:buNone/>
              <a:defRPr sz="1700" b="0">
                <a:solidFill>
                  <a:schemeClr val="accent2"/>
                </a:solidFill>
              </a:defRPr>
            </a:lvl1pPr>
            <a:lvl2pPr marL="914400" lvl="1" indent="-228600" algn="l">
              <a:lnSpc>
                <a:spcPct val="100000"/>
              </a:lnSpc>
              <a:spcBef>
                <a:spcPts val="500"/>
              </a:spcBef>
              <a:spcAft>
                <a:spcPts val="0"/>
              </a:spcAft>
              <a:buSzPts val="1400"/>
              <a:buNone/>
              <a:defRPr sz="1500" b="1"/>
            </a:lvl2pPr>
            <a:lvl3pPr marL="1371600" lvl="2" indent="-228600" algn="l">
              <a:lnSpc>
                <a:spcPct val="100000"/>
              </a:lnSpc>
              <a:spcBef>
                <a:spcPts val="500"/>
              </a:spcBef>
              <a:spcAft>
                <a:spcPts val="0"/>
              </a:spcAft>
              <a:buSzPts val="1200"/>
              <a:buNone/>
              <a:defRPr sz="1400" b="1"/>
            </a:lvl3pPr>
            <a:lvl4pPr marL="1828800" lvl="3" indent="-228600" algn="l">
              <a:lnSpc>
                <a:spcPct val="100000"/>
              </a:lnSpc>
              <a:spcBef>
                <a:spcPts val="500"/>
              </a:spcBef>
              <a:spcAft>
                <a:spcPts val="0"/>
              </a:spcAft>
              <a:buSzPts val="1100"/>
              <a:buNone/>
              <a:defRPr sz="1200" b="1"/>
            </a:lvl4pPr>
            <a:lvl5pPr marL="2286000" lvl="4" indent="-228600" algn="l">
              <a:lnSpc>
                <a:spcPct val="100000"/>
              </a:lnSpc>
              <a:spcBef>
                <a:spcPts val="500"/>
              </a:spcBef>
              <a:spcAft>
                <a:spcPts val="0"/>
              </a:spcAft>
              <a:buSzPts val="1100"/>
              <a:buNone/>
              <a:defRPr sz="1200" b="1"/>
            </a:lvl5pPr>
            <a:lvl6pPr marL="2743200" lvl="5" indent="-228600" algn="l">
              <a:lnSpc>
                <a:spcPct val="100000"/>
              </a:lnSpc>
              <a:spcBef>
                <a:spcPts val="500"/>
              </a:spcBef>
              <a:spcAft>
                <a:spcPts val="0"/>
              </a:spcAft>
              <a:buSzPts val="1100"/>
              <a:buNone/>
              <a:defRPr sz="1200" b="1"/>
            </a:lvl6pPr>
            <a:lvl7pPr marL="3200400" lvl="6" indent="-228600" algn="l">
              <a:lnSpc>
                <a:spcPct val="100000"/>
              </a:lnSpc>
              <a:spcBef>
                <a:spcPts val="500"/>
              </a:spcBef>
              <a:spcAft>
                <a:spcPts val="0"/>
              </a:spcAft>
              <a:buSzPts val="1100"/>
              <a:buNone/>
              <a:defRPr sz="1200" b="1"/>
            </a:lvl7pPr>
            <a:lvl8pPr marL="3657600" lvl="7" indent="-228600" algn="l">
              <a:lnSpc>
                <a:spcPct val="100000"/>
              </a:lnSpc>
              <a:spcBef>
                <a:spcPts val="500"/>
              </a:spcBef>
              <a:spcAft>
                <a:spcPts val="0"/>
              </a:spcAft>
              <a:buSzPts val="1100"/>
              <a:buNone/>
              <a:defRPr sz="1200" b="1"/>
            </a:lvl8pPr>
            <a:lvl9pPr marL="4114800" lvl="8" indent="-228600" algn="l">
              <a:lnSpc>
                <a:spcPct val="100000"/>
              </a:lnSpc>
              <a:spcBef>
                <a:spcPts val="500"/>
              </a:spcBef>
              <a:spcAft>
                <a:spcPts val="500"/>
              </a:spcAft>
              <a:buSzPts val="1100"/>
              <a:buNone/>
              <a:defRPr sz="1200" b="1"/>
            </a:lvl9pPr>
          </a:lstStyle>
          <a:p>
            <a:endParaRPr/>
          </a:p>
        </p:txBody>
      </p:sp>
      <p:sp>
        <p:nvSpPr>
          <p:cNvPr id="49" name="Google Shape;49;p38"/>
          <p:cNvSpPr txBox="1">
            <a:spLocks noGrp="1"/>
          </p:cNvSpPr>
          <p:nvPr>
            <p:ph type="body" idx="4"/>
          </p:nvPr>
        </p:nvSpPr>
        <p:spPr>
          <a:xfrm>
            <a:off x="4663282" y="2194539"/>
            <a:ext cx="4044825" cy="2201249"/>
          </a:xfrm>
          <a:prstGeom prst="rect">
            <a:avLst/>
          </a:prstGeom>
          <a:noFill/>
          <a:ln>
            <a:noFill/>
          </a:ln>
        </p:spPr>
        <p:txBody>
          <a:bodyPr spcFirstLastPara="1" wrap="square" lIns="68575" tIns="34275" rIns="68575" bIns="34275" anchor="t" anchorCtr="0">
            <a:normAutofit/>
          </a:bodyPr>
          <a:lstStyle>
            <a:lvl1pPr marL="457200" lvl="0" indent="-304800" algn="l">
              <a:lnSpc>
                <a:spcPct val="100000"/>
              </a:lnSpc>
              <a:spcBef>
                <a:spcPts val="300"/>
              </a:spcBef>
              <a:spcAft>
                <a:spcPts val="0"/>
              </a:spcAft>
              <a:buSzPts val="1200"/>
              <a:buChar char="◼"/>
              <a:defRPr/>
            </a:lvl1pPr>
            <a:lvl2pPr marL="914400" lvl="1" indent="-304800" algn="l">
              <a:lnSpc>
                <a:spcPct val="100000"/>
              </a:lnSpc>
              <a:spcBef>
                <a:spcPts val="500"/>
              </a:spcBef>
              <a:spcAft>
                <a:spcPts val="0"/>
              </a:spcAft>
              <a:buSzPts val="1200"/>
              <a:buChar char="◼"/>
              <a:defRPr/>
            </a:lvl2pPr>
            <a:lvl3pPr marL="1371600" lvl="2" indent="-304800" algn="l">
              <a:lnSpc>
                <a:spcPct val="100000"/>
              </a:lnSpc>
              <a:spcBef>
                <a:spcPts val="500"/>
              </a:spcBef>
              <a:spcAft>
                <a:spcPts val="0"/>
              </a:spcAft>
              <a:buSzPts val="1200"/>
              <a:buChar char="◼"/>
              <a:defRPr/>
            </a:lvl3pPr>
            <a:lvl4pPr marL="1828800" lvl="3" indent="-304800" algn="l">
              <a:lnSpc>
                <a:spcPct val="100000"/>
              </a:lnSpc>
              <a:spcBef>
                <a:spcPts val="500"/>
              </a:spcBef>
              <a:spcAft>
                <a:spcPts val="0"/>
              </a:spcAft>
              <a:buSzPts val="1200"/>
              <a:buChar char="◼"/>
              <a:defRPr/>
            </a:lvl4pPr>
            <a:lvl5pPr marL="2286000" lvl="4" indent="-304800" algn="l">
              <a:lnSpc>
                <a:spcPct val="100000"/>
              </a:lnSpc>
              <a:spcBef>
                <a:spcPts val="500"/>
              </a:spcBef>
              <a:spcAft>
                <a:spcPts val="0"/>
              </a:spcAft>
              <a:buSzPts val="1200"/>
              <a:buChar char="◼"/>
              <a:defRPr/>
            </a:lvl5pPr>
            <a:lvl6pPr marL="2743200" lvl="5" indent="-304800" algn="l">
              <a:lnSpc>
                <a:spcPct val="100000"/>
              </a:lnSpc>
              <a:spcBef>
                <a:spcPts val="500"/>
              </a:spcBef>
              <a:spcAft>
                <a:spcPts val="0"/>
              </a:spcAft>
              <a:buSzPts val="1200"/>
              <a:buChar char="◼"/>
              <a:defRPr/>
            </a:lvl6pPr>
            <a:lvl7pPr marL="3200400" lvl="6" indent="-304800" algn="l">
              <a:lnSpc>
                <a:spcPct val="100000"/>
              </a:lnSpc>
              <a:spcBef>
                <a:spcPts val="500"/>
              </a:spcBef>
              <a:spcAft>
                <a:spcPts val="0"/>
              </a:spcAft>
              <a:buSzPts val="1200"/>
              <a:buChar char="◼"/>
              <a:defRPr/>
            </a:lvl7pPr>
            <a:lvl8pPr marL="3657600" lvl="7" indent="-304800" algn="l">
              <a:lnSpc>
                <a:spcPct val="100000"/>
              </a:lnSpc>
              <a:spcBef>
                <a:spcPts val="500"/>
              </a:spcBef>
              <a:spcAft>
                <a:spcPts val="0"/>
              </a:spcAft>
              <a:buSzPts val="1200"/>
              <a:buChar char="◼"/>
              <a:defRPr/>
            </a:lvl8pPr>
            <a:lvl9pPr marL="4114800" lvl="8" indent="-304800" algn="l">
              <a:lnSpc>
                <a:spcPct val="100000"/>
              </a:lnSpc>
              <a:spcBef>
                <a:spcPts val="500"/>
              </a:spcBef>
              <a:spcAft>
                <a:spcPts val="500"/>
              </a:spcAft>
              <a:buSzPts val="1200"/>
              <a:buChar char="◼"/>
              <a:defRPr/>
            </a:lvl9pPr>
          </a:lstStyle>
          <a:p>
            <a:endParaRPr/>
          </a:p>
        </p:txBody>
      </p:sp>
      <p:sp>
        <p:nvSpPr>
          <p:cNvPr id="50" name="Google Shape;50;p38"/>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p38"/>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38"/>
          <p:cNvSpPr txBox="1">
            <a:spLocks noGrp="1"/>
          </p:cNvSpPr>
          <p:nvPr>
            <p:ph type="sldNum" idx="12"/>
          </p:nvPr>
        </p:nvSpPr>
        <p:spPr>
          <a:xfrm>
            <a:off x="7918725" y="4467103"/>
            <a:ext cx="789382"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39"/>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 name="Google Shape;55;p39"/>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39"/>
          <p:cNvSpPr txBox="1">
            <a:spLocks noGrp="1"/>
          </p:cNvSpPr>
          <p:nvPr>
            <p:ph type="sldNum" idx="12"/>
          </p:nvPr>
        </p:nvSpPr>
        <p:spPr>
          <a:xfrm>
            <a:off x="7918725" y="4467103"/>
            <a:ext cx="789382"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
        <p:nvSpPr>
          <p:cNvPr id="57" name="Google Shape;57;p39"/>
          <p:cNvSpPr/>
          <p:nvPr/>
        </p:nvSpPr>
        <p:spPr>
          <a:xfrm>
            <a:off x="330512" y="454915"/>
            <a:ext cx="8475027" cy="94412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9"/>
          <p:cNvSpPr txBox="1">
            <a:spLocks noGrp="1"/>
          </p:cNvSpPr>
          <p:nvPr>
            <p:ph type="title"/>
          </p:nvPr>
        </p:nvSpPr>
        <p:spPr>
          <a:xfrm>
            <a:off x="431921" y="547244"/>
            <a:ext cx="8272212" cy="741249"/>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9"/>
        <p:cNvGrpSpPr/>
        <p:nvPr/>
      </p:nvGrpSpPr>
      <p:grpSpPr>
        <a:xfrm>
          <a:off x="0" y="0"/>
          <a:ext cx="0" cy="0"/>
          <a:chOff x="0" y="0"/>
          <a:chExt cx="0" cy="0"/>
        </a:xfrm>
      </p:grpSpPr>
      <p:sp>
        <p:nvSpPr>
          <p:cNvPr id="60" name="Google Shape;60;p40"/>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40"/>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2" name="Google Shape;62;p40"/>
          <p:cNvSpPr txBox="1">
            <a:spLocks noGrp="1"/>
          </p:cNvSpPr>
          <p:nvPr>
            <p:ph type="sldNum" idx="12"/>
          </p:nvPr>
        </p:nvSpPr>
        <p:spPr>
          <a:xfrm>
            <a:off x="7918725" y="4467103"/>
            <a:ext cx="789382"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3"/>
        <p:cNvGrpSpPr/>
        <p:nvPr/>
      </p:nvGrpSpPr>
      <p:grpSpPr>
        <a:xfrm>
          <a:off x="0" y="0"/>
          <a:ext cx="0" cy="0"/>
          <a:chOff x="0" y="0"/>
          <a:chExt cx="0" cy="0"/>
        </a:xfrm>
      </p:grpSpPr>
      <p:sp>
        <p:nvSpPr>
          <p:cNvPr id="64" name="Google Shape;64;p41"/>
          <p:cNvSpPr/>
          <p:nvPr/>
        </p:nvSpPr>
        <p:spPr>
          <a:xfrm>
            <a:off x="335863" y="3856480"/>
            <a:ext cx="8473650" cy="956027"/>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1"/>
          <p:cNvSpPr txBox="1">
            <a:spLocks noGrp="1"/>
          </p:cNvSpPr>
          <p:nvPr>
            <p:ph type="title"/>
          </p:nvPr>
        </p:nvSpPr>
        <p:spPr>
          <a:xfrm>
            <a:off x="435894" y="3946722"/>
            <a:ext cx="3682084" cy="517136"/>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2D58AC"/>
              </a:buClr>
              <a:buSzPts val="1500"/>
              <a:buFont typeface="Gill Sans"/>
              <a:buNone/>
              <a:defRPr sz="1500" b="0">
                <a:solidFill>
                  <a:srgbClr val="2D58A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41"/>
          <p:cNvSpPr txBox="1">
            <a:spLocks noGrp="1"/>
          </p:cNvSpPr>
          <p:nvPr>
            <p:ph type="body" idx="1"/>
          </p:nvPr>
        </p:nvSpPr>
        <p:spPr>
          <a:xfrm>
            <a:off x="335862" y="450900"/>
            <a:ext cx="8469630" cy="3153600"/>
          </a:xfrm>
          <a:prstGeom prst="rect">
            <a:avLst/>
          </a:prstGeom>
          <a:noFill/>
          <a:ln>
            <a:noFill/>
          </a:ln>
        </p:spPr>
        <p:txBody>
          <a:bodyPr spcFirstLastPara="1" wrap="square" lIns="68575" tIns="34275" rIns="68575" bIns="34275" anchor="ctr" anchorCtr="0">
            <a:normAutofit/>
          </a:bodyPr>
          <a:lstStyle>
            <a:lvl1pPr marL="457200" lvl="0" indent="-317500" algn="l">
              <a:lnSpc>
                <a:spcPct val="100000"/>
              </a:lnSpc>
              <a:spcBef>
                <a:spcPts val="300"/>
              </a:spcBef>
              <a:spcAft>
                <a:spcPts val="0"/>
              </a:spcAft>
              <a:buSzPts val="1400"/>
              <a:buChar char="◼"/>
              <a:defRPr sz="1500">
                <a:solidFill>
                  <a:schemeClr val="dk2"/>
                </a:solidFill>
              </a:defRPr>
            </a:lvl1pPr>
            <a:lvl2pPr marL="914400" lvl="1" indent="-304800" algn="l">
              <a:lnSpc>
                <a:spcPct val="100000"/>
              </a:lnSpc>
              <a:spcBef>
                <a:spcPts val="500"/>
              </a:spcBef>
              <a:spcAft>
                <a:spcPts val="0"/>
              </a:spcAft>
              <a:buSzPts val="1200"/>
              <a:buChar char="◼"/>
              <a:defRPr sz="1400">
                <a:solidFill>
                  <a:schemeClr val="dk2"/>
                </a:solidFill>
              </a:defRPr>
            </a:lvl2pPr>
            <a:lvl3pPr marL="1371600" lvl="2" indent="-298450" algn="l">
              <a:lnSpc>
                <a:spcPct val="100000"/>
              </a:lnSpc>
              <a:spcBef>
                <a:spcPts val="500"/>
              </a:spcBef>
              <a:spcAft>
                <a:spcPts val="0"/>
              </a:spcAft>
              <a:buSzPts val="1100"/>
              <a:buChar char="◼"/>
              <a:defRPr sz="1200">
                <a:solidFill>
                  <a:schemeClr val="dk2"/>
                </a:solidFill>
              </a:defRPr>
            </a:lvl3pPr>
            <a:lvl4pPr marL="1828800" lvl="3" indent="-292100" algn="l">
              <a:lnSpc>
                <a:spcPct val="100000"/>
              </a:lnSpc>
              <a:spcBef>
                <a:spcPts val="500"/>
              </a:spcBef>
              <a:spcAft>
                <a:spcPts val="0"/>
              </a:spcAft>
              <a:buSzPts val="1000"/>
              <a:buChar char="◼"/>
              <a:defRPr sz="1100">
                <a:solidFill>
                  <a:schemeClr val="dk2"/>
                </a:solidFill>
              </a:defRPr>
            </a:lvl4pPr>
            <a:lvl5pPr marL="2286000" lvl="4" indent="-292100" algn="l">
              <a:lnSpc>
                <a:spcPct val="100000"/>
              </a:lnSpc>
              <a:spcBef>
                <a:spcPts val="500"/>
              </a:spcBef>
              <a:spcAft>
                <a:spcPts val="0"/>
              </a:spcAft>
              <a:buSzPts val="1000"/>
              <a:buChar char="◼"/>
              <a:defRPr sz="1100">
                <a:solidFill>
                  <a:schemeClr val="dk2"/>
                </a:solidFill>
              </a:defRPr>
            </a:lvl5pPr>
            <a:lvl6pPr marL="2743200" lvl="5" indent="-292100" algn="l">
              <a:lnSpc>
                <a:spcPct val="100000"/>
              </a:lnSpc>
              <a:spcBef>
                <a:spcPts val="500"/>
              </a:spcBef>
              <a:spcAft>
                <a:spcPts val="0"/>
              </a:spcAft>
              <a:buSzPts val="1000"/>
              <a:buChar char="◼"/>
              <a:defRPr sz="1100">
                <a:solidFill>
                  <a:schemeClr val="dk2"/>
                </a:solidFill>
              </a:defRPr>
            </a:lvl6pPr>
            <a:lvl7pPr marL="3200400" lvl="6" indent="-292100" algn="l">
              <a:lnSpc>
                <a:spcPct val="100000"/>
              </a:lnSpc>
              <a:spcBef>
                <a:spcPts val="500"/>
              </a:spcBef>
              <a:spcAft>
                <a:spcPts val="0"/>
              </a:spcAft>
              <a:buSzPts val="1000"/>
              <a:buChar char="◼"/>
              <a:defRPr sz="1100">
                <a:solidFill>
                  <a:schemeClr val="dk2"/>
                </a:solidFill>
              </a:defRPr>
            </a:lvl7pPr>
            <a:lvl8pPr marL="3657600" lvl="7" indent="-292100" algn="l">
              <a:lnSpc>
                <a:spcPct val="100000"/>
              </a:lnSpc>
              <a:spcBef>
                <a:spcPts val="500"/>
              </a:spcBef>
              <a:spcAft>
                <a:spcPts val="0"/>
              </a:spcAft>
              <a:buSzPts val="1000"/>
              <a:buChar char="◼"/>
              <a:defRPr sz="1100">
                <a:solidFill>
                  <a:schemeClr val="dk2"/>
                </a:solidFill>
              </a:defRPr>
            </a:lvl8pPr>
            <a:lvl9pPr marL="4114800" lvl="8" indent="-292100" algn="l">
              <a:lnSpc>
                <a:spcPct val="100000"/>
              </a:lnSpc>
              <a:spcBef>
                <a:spcPts val="500"/>
              </a:spcBef>
              <a:spcAft>
                <a:spcPts val="500"/>
              </a:spcAft>
              <a:buSzPts val="1000"/>
              <a:buChar char="◼"/>
              <a:defRPr sz="1100">
                <a:solidFill>
                  <a:schemeClr val="dk2"/>
                </a:solidFill>
              </a:defRPr>
            </a:lvl9pPr>
          </a:lstStyle>
          <a:p>
            <a:endParaRPr/>
          </a:p>
        </p:txBody>
      </p:sp>
      <p:sp>
        <p:nvSpPr>
          <p:cNvPr id="67" name="Google Shape;67;p41"/>
          <p:cNvSpPr txBox="1">
            <a:spLocks noGrp="1"/>
          </p:cNvSpPr>
          <p:nvPr>
            <p:ph type="body" idx="2"/>
          </p:nvPr>
        </p:nvSpPr>
        <p:spPr>
          <a:xfrm>
            <a:off x="4305617" y="3946722"/>
            <a:ext cx="4402490" cy="517136"/>
          </a:xfrm>
          <a:prstGeom prst="rect">
            <a:avLst/>
          </a:prstGeom>
          <a:noFill/>
          <a:ln>
            <a:noFill/>
          </a:ln>
        </p:spPr>
        <p:txBody>
          <a:bodyPr spcFirstLastPara="1" wrap="square" lIns="68575" tIns="34275" rIns="68575" bIns="34275" anchor="ctr" anchorCtr="0">
            <a:normAutofit/>
          </a:bodyPr>
          <a:lstStyle>
            <a:lvl1pPr marL="457200" lvl="0" indent="-228600" algn="r">
              <a:lnSpc>
                <a:spcPct val="100000"/>
              </a:lnSpc>
              <a:spcBef>
                <a:spcPts val="200"/>
              </a:spcBef>
              <a:spcAft>
                <a:spcPts val="0"/>
              </a:spcAft>
              <a:buSzPts val="800"/>
              <a:buNone/>
              <a:defRPr sz="800">
                <a:solidFill>
                  <a:schemeClr val="lt1"/>
                </a:solidFill>
              </a:defRPr>
            </a:lvl1pPr>
            <a:lvl2pPr marL="914400" lvl="1" indent="-228600" algn="l">
              <a:lnSpc>
                <a:spcPct val="100000"/>
              </a:lnSpc>
              <a:spcBef>
                <a:spcPts val="500"/>
              </a:spcBef>
              <a:spcAft>
                <a:spcPts val="0"/>
              </a:spcAft>
              <a:buSzPts val="800"/>
              <a:buNone/>
              <a:defRPr sz="800"/>
            </a:lvl2pPr>
            <a:lvl3pPr marL="1371600" lvl="2" indent="-228600" algn="l">
              <a:lnSpc>
                <a:spcPct val="100000"/>
              </a:lnSpc>
              <a:spcBef>
                <a:spcPts val="500"/>
              </a:spcBef>
              <a:spcAft>
                <a:spcPts val="0"/>
              </a:spcAft>
              <a:buSzPts val="700"/>
              <a:buNone/>
              <a:defRPr sz="800"/>
            </a:lvl3pPr>
            <a:lvl4pPr marL="1828800" lvl="3" indent="-228600" algn="l">
              <a:lnSpc>
                <a:spcPct val="100000"/>
              </a:lnSpc>
              <a:spcBef>
                <a:spcPts val="500"/>
              </a:spcBef>
              <a:spcAft>
                <a:spcPts val="0"/>
              </a:spcAft>
              <a:buSzPts val="600"/>
              <a:buNone/>
              <a:defRPr sz="700"/>
            </a:lvl4pPr>
            <a:lvl5pPr marL="2286000" lvl="4" indent="-228600" algn="l">
              <a:lnSpc>
                <a:spcPct val="100000"/>
              </a:lnSpc>
              <a:spcBef>
                <a:spcPts val="500"/>
              </a:spcBef>
              <a:spcAft>
                <a:spcPts val="0"/>
              </a:spcAft>
              <a:buSzPts val="600"/>
              <a:buNone/>
              <a:defRPr sz="700"/>
            </a:lvl5pPr>
            <a:lvl6pPr marL="2743200" lvl="5" indent="-228600" algn="l">
              <a:lnSpc>
                <a:spcPct val="100000"/>
              </a:lnSpc>
              <a:spcBef>
                <a:spcPts val="500"/>
              </a:spcBef>
              <a:spcAft>
                <a:spcPts val="0"/>
              </a:spcAft>
              <a:buSzPts val="600"/>
              <a:buNone/>
              <a:defRPr sz="700"/>
            </a:lvl6pPr>
            <a:lvl7pPr marL="3200400" lvl="6" indent="-228600" algn="l">
              <a:lnSpc>
                <a:spcPct val="100000"/>
              </a:lnSpc>
              <a:spcBef>
                <a:spcPts val="500"/>
              </a:spcBef>
              <a:spcAft>
                <a:spcPts val="0"/>
              </a:spcAft>
              <a:buSzPts val="600"/>
              <a:buNone/>
              <a:defRPr sz="700"/>
            </a:lvl7pPr>
            <a:lvl8pPr marL="3657600" lvl="7" indent="-228600" algn="l">
              <a:lnSpc>
                <a:spcPct val="100000"/>
              </a:lnSpc>
              <a:spcBef>
                <a:spcPts val="500"/>
              </a:spcBef>
              <a:spcAft>
                <a:spcPts val="0"/>
              </a:spcAft>
              <a:buSzPts val="600"/>
              <a:buNone/>
              <a:defRPr sz="700"/>
            </a:lvl8pPr>
            <a:lvl9pPr marL="4114800" lvl="8" indent="-228600" algn="l">
              <a:lnSpc>
                <a:spcPct val="100000"/>
              </a:lnSpc>
              <a:spcBef>
                <a:spcPts val="500"/>
              </a:spcBef>
              <a:spcAft>
                <a:spcPts val="500"/>
              </a:spcAft>
              <a:buSzPts val="600"/>
              <a:buNone/>
              <a:defRPr sz="700"/>
            </a:lvl9pPr>
          </a:lstStyle>
          <a:p>
            <a:endParaRPr/>
          </a:p>
        </p:txBody>
      </p:sp>
      <p:sp>
        <p:nvSpPr>
          <p:cNvPr id="68" name="Google Shape;68;p41"/>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rgbClr val="2D58A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9" name="Google Shape;69;p41"/>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solidFill>
                  <a:srgbClr val="2D58AC"/>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41"/>
          <p:cNvSpPr txBox="1">
            <a:spLocks noGrp="1"/>
          </p:cNvSpPr>
          <p:nvPr>
            <p:ph type="sldNum" idx="12"/>
          </p:nvPr>
        </p:nvSpPr>
        <p:spPr>
          <a:xfrm>
            <a:off x="7918725" y="4467103"/>
            <a:ext cx="789382"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1"/>
        <p:cNvGrpSpPr/>
        <p:nvPr/>
      </p:nvGrpSpPr>
      <p:grpSpPr>
        <a:xfrm>
          <a:off x="0" y="0"/>
          <a:ext cx="0" cy="0"/>
          <a:chOff x="0" y="0"/>
          <a:chExt cx="0" cy="0"/>
        </a:xfrm>
      </p:grpSpPr>
      <p:sp>
        <p:nvSpPr>
          <p:cNvPr id="72" name="Google Shape;72;p42"/>
          <p:cNvSpPr txBox="1">
            <a:spLocks noGrp="1"/>
          </p:cNvSpPr>
          <p:nvPr>
            <p:ph type="title"/>
          </p:nvPr>
        </p:nvSpPr>
        <p:spPr>
          <a:xfrm>
            <a:off x="435895" y="3520042"/>
            <a:ext cx="8272212" cy="425054"/>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accent1"/>
              </a:buClr>
              <a:buSzPts val="1800"/>
              <a:buFont typeface="Gill Sans"/>
              <a:buNone/>
              <a:defRPr sz="1800" b="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42"/>
          <p:cNvSpPr>
            <a:spLocks noGrp="1"/>
          </p:cNvSpPr>
          <p:nvPr>
            <p:ph type="pic" idx="2"/>
          </p:nvPr>
        </p:nvSpPr>
        <p:spPr>
          <a:xfrm>
            <a:off x="335863" y="449794"/>
            <a:ext cx="8468144" cy="2667939"/>
          </a:xfrm>
          <a:prstGeom prst="rect">
            <a:avLst/>
          </a:prstGeom>
          <a:noFill/>
          <a:ln>
            <a:noFill/>
          </a:ln>
        </p:spPr>
      </p:sp>
      <p:sp>
        <p:nvSpPr>
          <p:cNvPr id="74" name="Google Shape;74;p42"/>
          <p:cNvSpPr txBox="1">
            <a:spLocks noGrp="1"/>
          </p:cNvSpPr>
          <p:nvPr>
            <p:ph type="body" idx="1"/>
          </p:nvPr>
        </p:nvSpPr>
        <p:spPr>
          <a:xfrm>
            <a:off x="435894" y="3945095"/>
            <a:ext cx="8272213" cy="449003"/>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200"/>
              </a:spcBef>
              <a:spcAft>
                <a:spcPts val="0"/>
              </a:spcAft>
              <a:buSzPts val="800"/>
              <a:buNone/>
              <a:defRPr sz="900"/>
            </a:lvl1pPr>
            <a:lvl2pPr marL="914400" lvl="1" indent="-228600" algn="l">
              <a:lnSpc>
                <a:spcPct val="100000"/>
              </a:lnSpc>
              <a:spcBef>
                <a:spcPts val="500"/>
              </a:spcBef>
              <a:spcAft>
                <a:spcPts val="0"/>
              </a:spcAft>
              <a:buSzPts val="800"/>
              <a:buNone/>
              <a:defRPr sz="900"/>
            </a:lvl2pPr>
            <a:lvl3pPr marL="1371600" lvl="2" indent="-228600" algn="l">
              <a:lnSpc>
                <a:spcPct val="100000"/>
              </a:lnSpc>
              <a:spcBef>
                <a:spcPts val="500"/>
              </a:spcBef>
              <a:spcAft>
                <a:spcPts val="0"/>
              </a:spcAft>
              <a:buSzPts val="700"/>
              <a:buNone/>
              <a:defRPr sz="800"/>
            </a:lvl3pPr>
            <a:lvl4pPr marL="1828800" lvl="3" indent="-228600" algn="l">
              <a:lnSpc>
                <a:spcPct val="100000"/>
              </a:lnSpc>
              <a:spcBef>
                <a:spcPts val="500"/>
              </a:spcBef>
              <a:spcAft>
                <a:spcPts val="0"/>
              </a:spcAft>
              <a:buSzPts val="600"/>
              <a:buNone/>
              <a:defRPr sz="700"/>
            </a:lvl4pPr>
            <a:lvl5pPr marL="2286000" lvl="4" indent="-228600" algn="l">
              <a:lnSpc>
                <a:spcPct val="100000"/>
              </a:lnSpc>
              <a:spcBef>
                <a:spcPts val="500"/>
              </a:spcBef>
              <a:spcAft>
                <a:spcPts val="0"/>
              </a:spcAft>
              <a:buSzPts val="600"/>
              <a:buNone/>
              <a:defRPr sz="700"/>
            </a:lvl5pPr>
            <a:lvl6pPr marL="2743200" lvl="5" indent="-228600" algn="l">
              <a:lnSpc>
                <a:spcPct val="100000"/>
              </a:lnSpc>
              <a:spcBef>
                <a:spcPts val="500"/>
              </a:spcBef>
              <a:spcAft>
                <a:spcPts val="0"/>
              </a:spcAft>
              <a:buSzPts val="600"/>
              <a:buNone/>
              <a:defRPr sz="700"/>
            </a:lvl6pPr>
            <a:lvl7pPr marL="3200400" lvl="6" indent="-228600" algn="l">
              <a:lnSpc>
                <a:spcPct val="100000"/>
              </a:lnSpc>
              <a:spcBef>
                <a:spcPts val="500"/>
              </a:spcBef>
              <a:spcAft>
                <a:spcPts val="0"/>
              </a:spcAft>
              <a:buSzPts val="600"/>
              <a:buNone/>
              <a:defRPr sz="700"/>
            </a:lvl7pPr>
            <a:lvl8pPr marL="3657600" lvl="7" indent="-228600" algn="l">
              <a:lnSpc>
                <a:spcPct val="100000"/>
              </a:lnSpc>
              <a:spcBef>
                <a:spcPts val="500"/>
              </a:spcBef>
              <a:spcAft>
                <a:spcPts val="0"/>
              </a:spcAft>
              <a:buSzPts val="600"/>
              <a:buNone/>
              <a:defRPr sz="700"/>
            </a:lvl8pPr>
            <a:lvl9pPr marL="4114800" lvl="8" indent="-228600" algn="l">
              <a:lnSpc>
                <a:spcPct val="100000"/>
              </a:lnSpc>
              <a:spcBef>
                <a:spcPts val="500"/>
              </a:spcBef>
              <a:spcAft>
                <a:spcPts val="500"/>
              </a:spcAft>
              <a:buSzPts val="600"/>
              <a:buNone/>
              <a:defRPr sz="700"/>
            </a:lvl9pPr>
          </a:lstStyle>
          <a:p>
            <a:endParaRPr/>
          </a:p>
        </p:txBody>
      </p:sp>
      <p:sp>
        <p:nvSpPr>
          <p:cNvPr id="75" name="Google Shape;75;p42"/>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42"/>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42"/>
          <p:cNvSpPr txBox="1">
            <a:spLocks noGrp="1"/>
          </p:cNvSpPr>
          <p:nvPr>
            <p:ph type="sldNum" idx="12"/>
          </p:nvPr>
        </p:nvSpPr>
        <p:spPr>
          <a:xfrm>
            <a:off x="7918725" y="4467103"/>
            <a:ext cx="789382"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435894" y="528843"/>
            <a:ext cx="8272212" cy="892166"/>
          </a:xfrm>
          <a:prstGeom prst="rect">
            <a:avLst/>
          </a:prstGeom>
          <a:noFill/>
          <a:ln>
            <a:noFill/>
          </a:ln>
        </p:spPr>
        <p:txBody>
          <a:bodyPr spcFirstLastPara="1" wrap="square" lIns="68575" tIns="34275" rIns="68575" bIns="34275" anchor="b" anchorCtr="0">
            <a:normAutofit/>
          </a:bodyPr>
          <a:lstStyle>
            <a:lvl1pPr marR="0" lvl="0" algn="l" rtl="0">
              <a:lnSpc>
                <a:spcPct val="100000"/>
              </a:lnSpc>
              <a:spcBef>
                <a:spcPts val="0"/>
              </a:spcBef>
              <a:spcAft>
                <a:spcPts val="0"/>
              </a:spcAft>
              <a:buClr>
                <a:schemeClr val="lt1"/>
              </a:buClr>
              <a:buSzPts val="2100"/>
              <a:buFont typeface="Gill Sans"/>
              <a:buNone/>
              <a:defRPr sz="21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2"/>
                </a:solidFill>
                <a:latin typeface="Arial"/>
                <a:ea typeface="Arial"/>
                <a:cs typeface="Arial"/>
                <a:sym typeface="Arial"/>
              </a:defRPr>
            </a:lvl9pPr>
          </a:lstStyle>
          <a:p>
            <a:endParaRPr/>
          </a:p>
        </p:txBody>
      </p:sp>
      <p:sp>
        <p:nvSpPr>
          <p:cNvPr id="7" name="Google Shape;7;p33"/>
          <p:cNvSpPr txBox="1">
            <a:spLocks noGrp="1"/>
          </p:cNvSpPr>
          <p:nvPr>
            <p:ph type="body" idx="1"/>
          </p:nvPr>
        </p:nvSpPr>
        <p:spPr>
          <a:xfrm>
            <a:off x="435894" y="1752002"/>
            <a:ext cx="8272212" cy="2642096"/>
          </a:xfrm>
          <a:prstGeom prst="rect">
            <a:avLst/>
          </a:prstGeom>
          <a:noFill/>
          <a:ln>
            <a:noFill/>
          </a:ln>
        </p:spPr>
        <p:txBody>
          <a:bodyPr spcFirstLastPara="1" wrap="square" lIns="68575" tIns="34275" rIns="68575" bIns="34275" anchor="ctr" anchorCtr="0">
            <a:normAutofit/>
          </a:bodyPr>
          <a:lstStyle>
            <a:lvl1pPr marL="457200" marR="0" lvl="0" indent="-304800" algn="l" rtl="0">
              <a:lnSpc>
                <a:spcPct val="100000"/>
              </a:lnSpc>
              <a:spcBef>
                <a:spcPts val="300"/>
              </a:spcBef>
              <a:spcAft>
                <a:spcPts val="0"/>
              </a:spcAft>
              <a:buClr>
                <a:schemeClr val="accent2"/>
              </a:buClr>
              <a:buSzPts val="1200"/>
              <a:buFont typeface="Noto Sans Symbols"/>
              <a:buChar char="◼"/>
              <a:defRPr sz="1400" b="0" i="0" u="none" strike="noStrike" cap="none">
                <a:solidFill>
                  <a:schemeClr val="dk2"/>
                </a:solidFill>
                <a:latin typeface="Gill Sans"/>
                <a:ea typeface="Gill Sans"/>
                <a:cs typeface="Gill Sans"/>
                <a:sym typeface="Gill Sans"/>
              </a:defRPr>
            </a:lvl1pPr>
            <a:lvl2pPr marL="914400" marR="0" lvl="1" indent="-298450" algn="l" rtl="0">
              <a:lnSpc>
                <a:spcPct val="100000"/>
              </a:lnSpc>
              <a:spcBef>
                <a:spcPts val="500"/>
              </a:spcBef>
              <a:spcAft>
                <a:spcPts val="0"/>
              </a:spcAft>
              <a:buClr>
                <a:schemeClr val="accent2"/>
              </a:buClr>
              <a:buSzPts val="1100"/>
              <a:buFont typeface="Noto Sans Symbols"/>
              <a:buChar char="◼"/>
              <a:defRPr sz="1200" b="0" i="0" u="none" strike="noStrike" cap="none">
                <a:solidFill>
                  <a:schemeClr val="dk2"/>
                </a:solidFill>
                <a:latin typeface="Gill Sans"/>
                <a:ea typeface="Gill Sans"/>
                <a:cs typeface="Gill Sans"/>
                <a:sym typeface="Gill Sans"/>
              </a:defRPr>
            </a:lvl2pPr>
            <a:lvl3pPr marL="1371600" marR="0" lvl="2" indent="-292100" algn="l" rtl="0">
              <a:lnSpc>
                <a:spcPct val="100000"/>
              </a:lnSpc>
              <a:spcBef>
                <a:spcPts val="500"/>
              </a:spcBef>
              <a:spcAft>
                <a:spcPts val="0"/>
              </a:spcAft>
              <a:buClr>
                <a:schemeClr val="accent2"/>
              </a:buClr>
              <a:buSzPts val="1000"/>
              <a:buFont typeface="Noto Sans Symbols"/>
              <a:buChar char="◼"/>
              <a:defRPr sz="1100" b="0" i="0" u="none" strike="noStrike" cap="none">
                <a:solidFill>
                  <a:schemeClr val="dk2"/>
                </a:solidFill>
                <a:latin typeface="Gill Sans"/>
                <a:ea typeface="Gill Sans"/>
                <a:cs typeface="Gill Sans"/>
                <a:sym typeface="Gill Sans"/>
              </a:defRPr>
            </a:lvl3pPr>
            <a:lvl4pPr marL="1828800" marR="0" lvl="3" indent="-279400" algn="l" rtl="0">
              <a:lnSpc>
                <a:spcPct val="100000"/>
              </a:lnSpc>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4pPr>
            <a:lvl5pPr marL="2286000" marR="0" lvl="4" indent="-279400" algn="l" rtl="0">
              <a:lnSpc>
                <a:spcPct val="100000"/>
              </a:lnSpc>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5pPr>
            <a:lvl6pPr marL="2743200" marR="0" lvl="5" indent="-279400" algn="l" rtl="0">
              <a:lnSpc>
                <a:spcPct val="100000"/>
              </a:lnSpc>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6pPr>
            <a:lvl7pPr marL="3200400" marR="0" lvl="6" indent="-279400" algn="l" rtl="0">
              <a:lnSpc>
                <a:spcPct val="100000"/>
              </a:lnSpc>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7pPr>
            <a:lvl8pPr marL="3657600" marR="0" lvl="7" indent="-279400" algn="l" rtl="0">
              <a:lnSpc>
                <a:spcPct val="100000"/>
              </a:lnSpc>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8pPr>
            <a:lvl9pPr marL="4114800" marR="0" lvl="8" indent="-279400" algn="l" rtl="0">
              <a:lnSpc>
                <a:spcPct val="100000"/>
              </a:lnSpc>
              <a:spcBef>
                <a:spcPts val="500"/>
              </a:spcBef>
              <a:spcAft>
                <a:spcPts val="50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9pPr>
          </a:lstStyle>
          <a:p>
            <a:endParaRPr/>
          </a:p>
        </p:txBody>
      </p:sp>
      <p:sp>
        <p:nvSpPr>
          <p:cNvPr id="8" name="Google Shape;8;p33"/>
          <p:cNvSpPr txBox="1">
            <a:spLocks noGrp="1"/>
          </p:cNvSpPr>
          <p:nvPr>
            <p:ph type="dt" idx="10"/>
          </p:nvPr>
        </p:nvSpPr>
        <p:spPr>
          <a:xfrm>
            <a:off x="5704463" y="4467103"/>
            <a:ext cx="2133599" cy="273844"/>
          </a:xfrm>
          <a:prstGeom prst="rect">
            <a:avLst/>
          </a:prstGeom>
          <a:noFill/>
          <a:ln>
            <a:noFill/>
          </a:ln>
        </p:spPr>
        <p:txBody>
          <a:bodyPr spcFirstLastPara="1" wrap="square" lIns="68575" tIns="34275" rIns="68575" bIns="34275" anchor="ctr" anchorCtr="0">
            <a:noAutofit/>
          </a:bodyPr>
          <a:lstStyle>
            <a:lvl1pPr marR="0" lvl="0" algn="r" rtl="0">
              <a:lnSpc>
                <a:spcPct val="100000"/>
              </a:lnSpc>
              <a:spcBef>
                <a:spcPts val="0"/>
              </a:spcBef>
              <a:spcAft>
                <a:spcPts val="0"/>
              </a:spcAft>
              <a:buClr>
                <a:srgbClr val="000000"/>
              </a:buClr>
              <a:buSzPts val="1100"/>
              <a:buFont typeface="Arial"/>
              <a:buNone/>
              <a:defRPr sz="7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9pPr>
          </a:lstStyle>
          <a:p>
            <a:endParaRPr/>
          </a:p>
        </p:txBody>
      </p:sp>
      <p:sp>
        <p:nvSpPr>
          <p:cNvPr id="9" name="Google Shape;9;p33"/>
          <p:cNvSpPr txBox="1">
            <a:spLocks noGrp="1"/>
          </p:cNvSpPr>
          <p:nvPr>
            <p:ph type="ftr" idx="11"/>
          </p:nvPr>
        </p:nvSpPr>
        <p:spPr>
          <a:xfrm>
            <a:off x="435894" y="4463858"/>
            <a:ext cx="5187908"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7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Gill Sans"/>
                <a:ea typeface="Gill Sans"/>
                <a:cs typeface="Gill Sans"/>
                <a:sym typeface="Gill Sans"/>
              </a:defRPr>
            </a:lvl9pPr>
          </a:lstStyle>
          <a:p>
            <a:endParaRPr/>
          </a:p>
        </p:txBody>
      </p:sp>
      <p:sp>
        <p:nvSpPr>
          <p:cNvPr id="10" name="Google Shape;10;p33"/>
          <p:cNvSpPr txBox="1">
            <a:spLocks noGrp="1"/>
          </p:cNvSpPr>
          <p:nvPr>
            <p:ph type="sldNum" idx="12"/>
          </p:nvPr>
        </p:nvSpPr>
        <p:spPr>
          <a:xfrm>
            <a:off x="7918725" y="4467103"/>
            <a:ext cx="789382"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
        <p:nvSpPr>
          <p:cNvPr id="11" name="Google Shape;11;p33"/>
          <p:cNvSpPr/>
          <p:nvPr/>
        </p:nvSpPr>
        <p:spPr>
          <a:xfrm>
            <a:off x="334900" y="342900"/>
            <a:ext cx="2777490" cy="71248"/>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3"/>
          <p:cNvSpPr/>
          <p:nvPr/>
        </p:nvSpPr>
        <p:spPr>
          <a:xfrm>
            <a:off x="6031610" y="340232"/>
            <a:ext cx="2777490" cy="73915"/>
          </a:xfrm>
          <a:prstGeom prst="rect">
            <a:avLst/>
          </a:prstGeom>
          <a:solidFill>
            <a:schemeClr val="accent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3"/>
          <p:cNvSpPr/>
          <p:nvPr/>
        </p:nvSpPr>
        <p:spPr>
          <a:xfrm>
            <a:off x="3181373" y="342900"/>
            <a:ext cx="2777490" cy="68580"/>
          </a:xfrm>
          <a:prstGeom prst="rect">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g1d9f04a12b2_0_1002"/>
          <p:cNvSpPr txBox="1">
            <a:spLocks noGrp="1"/>
          </p:cNvSpPr>
          <p:nvPr>
            <p:ph type="title"/>
          </p:nvPr>
        </p:nvSpPr>
        <p:spPr>
          <a:xfrm>
            <a:off x="435894" y="528843"/>
            <a:ext cx="8272200" cy="892200"/>
          </a:xfrm>
          <a:prstGeom prst="rect">
            <a:avLst/>
          </a:prstGeom>
          <a:noFill/>
          <a:ln>
            <a:noFill/>
          </a:ln>
        </p:spPr>
        <p:txBody>
          <a:bodyPr spcFirstLastPara="1" wrap="square" lIns="68575" tIns="34275" rIns="68575" bIns="34275" anchor="b" anchorCtr="0">
            <a:normAutofit/>
          </a:bodyPr>
          <a:lstStyle>
            <a:lvl1pPr marR="0" lvl="0" algn="l" rtl="0">
              <a:spcBef>
                <a:spcPts val="0"/>
              </a:spcBef>
              <a:spcAft>
                <a:spcPts val="0"/>
              </a:spcAft>
              <a:buClr>
                <a:schemeClr val="lt1"/>
              </a:buClr>
              <a:buSzPts val="2100"/>
              <a:buFont typeface="Gill Sans"/>
              <a:buNone/>
              <a:defRPr sz="21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94" name="Google Shape;94;g1d9f04a12b2_0_1002"/>
          <p:cNvSpPr txBox="1">
            <a:spLocks noGrp="1"/>
          </p:cNvSpPr>
          <p:nvPr>
            <p:ph type="body" idx="1"/>
          </p:nvPr>
        </p:nvSpPr>
        <p:spPr>
          <a:xfrm>
            <a:off x="435894" y="1752002"/>
            <a:ext cx="8272200" cy="2642100"/>
          </a:xfrm>
          <a:prstGeom prst="rect">
            <a:avLst/>
          </a:prstGeom>
          <a:noFill/>
          <a:ln>
            <a:noFill/>
          </a:ln>
        </p:spPr>
        <p:txBody>
          <a:bodyPr spcFirstLastPara="1" wrap="square" lIns="68575" tIns="34275" rIns="68575" bIns="34275" anchor="ctr" anchorCtr="0">
            <a:normAutofit/>
          </a:bodyPr>
          <a:lstStyle>
            <a:lvl1pPr marL="457200" marR="0" lvl="0" indent="-304800" algn="l" rtl="0">
              <a:spcBef>
                <a:spcPts val="300"/>
              </a:spcBef>
              <a:spcAft>
                <a:spcPts val="0"/>
              </a:spcAft>
              <a:buClr>
                <a:schemeClr val="accent2"/>
              </a:buClr>
              <a:buSzPts val="1200"/>
              <a:buFont typeface="Noto Sans Symbols"/>
              <a:buChar char="◼"/>
              <a:defRPr sz="1400" b="0" i="0" u="none" strike="noStrike" cap="none">
                <a:solidFill>
                  <a:schemeClr val="dk2"/>
                </a:solidFill>
                <a:latin typeface="Gill Sans"/>
                <a:ea typeface="Gill Sans"/>
                <a:cs typeface="Gill Sans"/>
                <a:sym typeface="Gill Sans"/>
              </a:defRPr>
            </a:lvl1pPr>
            <a:lvl2pPr marL="914400" marR="0" lvl="1" indent="-298450" algn="l" rtl="0">
              <a:spcBef>
                <a:spcPts val="500"/>
              </a:spcBef>
              <a:spcAft>
                <a:spcPts val="0"/>
              </a:spcAft>
              <a:buClr>
                <a:schemeClr val="accent2"/>
              </a:buClr>
              <a:buSzPts val="1100"/>
              <a:buFont typeface="Noto Sans Symbols"/>
              <a:buChar char="◼"/>
              <a:defRPr sz="1200" b="0" i="0" u="none" strike="noStrike" cap="none">
                <a:solidFill>
                  <a:schemeClr val="dk2"/>
                </a:solidFill>
                <a:latin typeface="Gill Sans"/>
                <a:ea typeface="Gill Sans"/>
                <a:cs typeface="Gill Sans"/>
                <a:sym typeface="Gill Sans"/>
              </a:defRPr>
            </a:lvl2pPr>
            <a:lvl3pPr marL="1371600" marR="0" lvl="2" indent="-292100" algn="l" rtl="0">
              <a:spcBef>
                <a:spcPts val="500"/>
              </a:spcBef>
              <a:spcAft>
                <a:spcPts val="0"/>
              </a:spcAft>
              <a:buClr>
                <a:schemeClr val="accent2"/>
              </a:buClr>
              <a:buSzPts val="1000"/>
              <a:buFont typeface="Noto Sans Symbols"/>
              <a:buChar char="◼"/>
              <a:defRPr sz="1100" b="0" i="0" u="none" strike="noStrike" cap="none">
                <a:solidFill>
                  <a:schemeClr val="dk2"/>
                </a:solidFill>
                <a:latin typeface="Gill Sans"/>
                <a:ea typeface="Gill Sans"/>
                <a:cs typeface="Gill Sans"/>
                <a:sym typeface="Gill Sans"/>
              </a:defRPr>
            </a:lvl3pPr>
            <a:lvl4pPr marL="1828800" marR="0" lvl="3" indent="-279400" algn="l" rtl="0">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4pPr>
            <a:lvl5pPr marL="2286000" marR="0" lvl="4" indent="-279400" algn="l" rtl="0">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5pPr>
            <a:lvl6pPr marL="2743200" marR="0" lvl="5" indent="-279400" algn="l" rtl="0">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6pPr>
            <a:lvl7pPr marL="3200400" marR="0" lvl="6" indent="-279400" algn="l" rtl="0">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7pPr>
            <a:lvl8pPr marL="3657600" marR="0" lvl="7" indent="-279400" algn="l" rtl="0">
              <a:spcBef>
                <a:spcPts val="500"/>
              </a:spcBef>
              <a:spcAft>
                <a:spcPts val="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8pPr>
            <a:lvl9pPr marL="4114800" marR="0" lvl="8" indent="-279400" algn="l" rtl="0">
              <a:spcBef>
                <a:spcPts val="500"/>
              </a:spcBef>
              <a:spcAft>
                <a:spcPts val="500"/>
              </a:spcAft>
              <a:buClr>
                <a:schemeClr val="accent2"/>
              </a:buClr>
              <a:buSzPts val="800"/>
              <a:buFont typeface="Noto Sans Symbols"/>
              <a:buChar char="◼"/>
              <a:defRPr sz="900" b="0" i="0" u="none" strike="noStrike" cap="none">
                <a:solidFill>
                  <a:schemeClr val="dk2"/>
                </a:solidFill>
                <a:latin typeface="Gill Sans"/>
                <a:ea typeface="Gill Sans"/>
                <a:cs typeface="Gill Sans"/>
                <a:sym typeface="Gill Sans"/>
              </a:defRPr>
            </a:lvl9pPr>
          </a:lstStyle>
          <a:p>
            <a:endParaRPr/>
          </a:p>
        </p:txBody>
      </p:sp>
      <p:sp>
        <p:nvSpPr>
          <p:cNvPr id="95" name="Google Shape;95;g1d9f04a12b2_0_1002"/>
          <p:cNvSpPr txBox="1">
            <a:spLocks noGrp="1"/>
          </p:cNvSpPr>
          <p:nvPr>
            <p:ph type="dt" idx="10"/>
          </p:nvPr>
        </p:nvSpPr>
        <p:spPr>
          <a:xfrm>
            <a:off x="5704463" y="4467103"/>
            <a:ext cx="21336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96" name="Google Shape;96;g1d9f04a12b2_0_1002"/>
          <p:cNvSpPr txBox="1">
            <a:spLocks noGrp="1"/>
          </p:cNvSpPr>
          <p:nvPr>
            <p:ph type="ftr" idx="11"/>
          </p:nvPr>
        </p:nvSpPr>
        <p:spPr>
          <a:xfrm>
            <a:off x="435894" y="4463858"/>
            <a:ext cx="51879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97" name="Google Shape;97;g1d9f04a12b2_0_1002"/>
          <p:cNvSpPr txBox="1">
            <a:spLocks noGrp="1"/>
          </p:cNvSpPr>
          <p:nvPr>
            <p:ph type="sldNum" idx="12"/>
          </p:nvPr>
        </p:nvSpPr>
        <p:spPr>
          <a:xfrm>
            <a:off x="7918725" y="4467103"/>
            <a:ext cx="789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7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7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7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7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7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7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7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7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
              <a:t>‹Nº›</a:t>
            </a:fld>
            <a:endParaRPr/>
          </a:p>
        </p:txBody>
      </p:sp>
      <p:sp>
        <p:nvSpPr>
          <p:cNvPr id="98" name="Google Shape;98;g1d9f04a12b2_0_1002"/>
          <p:cNvSpPr/>
          <p:nvPr/>
        </p:nvSpPr>
        <p:spPr>
          <a:xfrm>
            <a:off x="334901" y="342900"/>
            <a:ext cx="2777400" cy="711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 name="Google Shape;99;g1d9f04a12b2_0_1002"/>
          <p:cNvSpPr/>
          <p:nvPr/>
        </p:nvSpPr>
        <p:spPr>
          <a:xfrm>
            <a:off x="6031610" y="340232"/>
            <a:ext cx="2777400" cy="738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0" name="Google Shape;100;g1d9f04a12b2_0_1002"/>
          <p:cNvSpPr/>
          <p:nvPr/>
        </p:nvSpPr>
        <p:spPr>
          <a:xfrm>
            <a:off x="3181373" y="342900"/>
            <a:ext cx="2777400" cy="687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hyperlink" Target="http://ortizol.blogspot.com/2014/07/receta-multithreading-en-csharp-no-1-5-obtener-el-estado-de-un-thread.html" TargetMode="External"/><Relationship Id="rId2" Type="http://schemas.openxmlformats.org/officeDocument/2006/relationships/notesSlide" Target="../notesSlides/notesSlide10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learn.microsoft.com/es-es/dotnet/api/system.threading.thread.sleep" TargetMode="External"/><Relationship Id="rId2" Type="http://schemas.openxmlformats.org/officeDocument/2006/relationships/notesSlide" Target="../notesSlides/notesSlide112.xml"/><Relationship Id="rId1" Type="http://schemas.openxmlformats.org/officeDocument/2006/relationships/slideLayout" Target="../slideLayouts/slideLayout13.xml"/><Relationship Id="rId6" Type="http://schemas.openxmlformats.org/officeDocument/2006/relationships/hyperlink" Target="https://learn.microsoft.com/es-es/dotnet/api/system.threading.thread.abort" TargetMode="External"/><Relationship Id="rId5" Type="http://schemas.openxmlformats.org/officeDocument/2006/relationships/hyperlink" Target="https://learn.microsoft.com/es-es/dotnet/api/system.threading.thread.interrupt" TargetMode="External"/><Relationship Id="rId4" Type="http://schemas.openxmlformats.org/officeDocument/2006/relationships/hyperlink" Target="https://learn.microsoft.com/es-es/dotnet/api/system.threading.timeout.infinite"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13.xml"/><Relationship Id="rId6" Type="http://schemas.openxmlformats.org/officeDocument/2006/relationships/hyperlink" Target="https://learn.microsoft.com/es-es/windows/desktop/api/synchapi/nf-synchapi-waitforsingleobject" TargetMode="External"/><Relationship Id="rId5" Type="http://schemas.openxmlformats.org/officeDocument/2006/relationships/hyperlink" Target="https://learn.microsoft.com/es-es/dotnet/api/system.threading.thread.abort" TargetMode="External"/><Relationship Id="rId4" Type="http://schemas.openxmlformats.org/officeDocument/2006/relationships/hyperlink" Target="https://learn.microsoft.com/es-es/dotnet/api/system.threading.thread.interrupt" TargetMode="External"/></Relationships>
</file>

<file path=ppt/slides/_rels/slide1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learn.microsoft.com/es-es/dotnet/api/system.threading.thread.abort" TargetMode="External"/><Relationship Id="rId7" Type="http://schemas.openxmlformats.org/officeDocument/2006/relationships/hyperlink" Target="https://learn.microsoft.com/es-es/dotnet/standard/threading/destroying-threads" TargetMode="External"/><Relationship Id="rId2" Type="http://schemas.openxmlformats.org/officeDocument/2006/relationships/notesSlide" Target="../notesSlides/notesSlide114.xml"/><Relationship Id="rId1" Type="http://schemas.openxmlformats.org/officeDocument/2006/relationships/slideLayout" Target="../slideLayouts/slideLayout13.xml"/><Relationship Id="rId6" Type="http://schemas.openxmlformats.org/officeDocument/2006/relationships/hyperlink" Target="https://learn.microsoft.com/es-es/dotnet/api/system.threading.threadabortexception" TargetMode="External"/><Relationship Id="rId5" Type="http://schemas.openxmlformats.org/officeDocument/2006/relationships/hyperlink" Target="https://learn.microsoft.com/es-es/dotnet/api/system.threading.threadinterruptedexception" TargetMode="External"/><Relationship Id="rId4" Type="http://schemas.openxmlformats.org/officeDocument/2006/relationships/hyperlink" Target="https://learn.microsoft.com/es-es/dotnet/api/system.threading.thread.interrupt"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hyperlink" Target="https://rockcontent.com/es/blog/marketing-2/" TargetMode="External"/><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hyperlink" Target="https://rockcontent.com/es/blog/que-es-mercadotecnia/"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1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8.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1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5.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1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1.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1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2.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1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3.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1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9.xml"/><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2.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1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8.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0.xml"/><Relationship Id="rId1" Type="http://schemas.openxmlformats.org/officeDocument/2006/relationships/slideLayout" Target="../slideLayouts/slideLayout13.xml"/><Relationship Id="rId4" Type="http://schemas.openxmlformats.org/officeDocument/2006/relationships/image" Target="../media/image127.png"/></Relationships>
</file>

<file path=ppt/slides/_rels/slide2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learn.microsoft.com/es-es/dotnet/core/introduction" TargetMode="External"/><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learn.microsoft.com/es-es/visualstudio/ide/create-new-project?view=vs-2022" TargetMode="External"/><Relationship Id="rId7" Type="http://schemas.openxmlformats.org/officeDocument/2006/relationships/hyperlink" Target="https://soka.gitlab.io/csharp/basico/poo/desc-acceso-get-set/desc-acceso-get-set/"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hyperlink" Target="https://www.online-convert.com/es/formato-de-archivo/cs#:~:text=Qu%C3%A9%20es%20un%20archivo%20CS,destinados%20al%20desarrollo%20de%20aplicaciones." TargetMode="External"/><Relationship Id="rId5" Type="http://schemas.openxmlformats.org/officeDocument/2006/relationships/hyperlink" Target="http://programacion1abundiz.blogspot.com/2009/09/ventajas-del-c-y-desventajas.html" TargetMode="External"/><Relationship Id="rId4" Type="http://schemas.openxmlformats.org/officeDocument/2006/relationships/hyperlink" Target="https://bsw.es/que-es-c/" TargetMode="External"/></Relationships>
</file>

<file path=ppt/slides/_rels/slide208.xml.rels><?xml version="1.0" encoding="UTF-8" standalone="yes"?>
<Relationships xmlns="http://schemas.openxmlformats.org/package/2006/relationships"><Relationship Id="rId8" Type="http://schemas.openxmlformats.org/officeDocument/2006/relationships/hyperlink" Target="https://dev.to/ebarrioscode/pildoras-de-c-task-parallel-library-tpl-procesamiento-multihilo-y-asincrono-18mp#:~:text=Un%20Thread%20(Hilo)%20es%20algo,es%20que%20los%20Threads%20comparten" TargetMode="External"/><Relationship Id="rId3" Type="http://schemas.openxmlformats.org/officeDocument/2006/relationships/hyperlink" Target="https://learn.microsoft.com/es-es/dotnet/csharp/programming-guide/classes-and-structs/constructors" TargetMode="External"/><Relationship Id="rId7" Type="http://schemas.openxmlformats.org/officeDocument/2006/relationships/hyperlink" Target="https://learn.microsoft.com/es-es/dotnet/csharp/tour-of-csharp/types" TargetMode="External"/><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hyperlink" Target="https://learn.microsoft.com/es-es/dotnet/csharp/language-reference/operators/" TargetMode="External"/><Relationship Id="rId5" Type="http://schemas.openxmlformats.org/officeDocument/2006/relationships/hyperlink" Target="https://learn.microsoft.com/es-es/dotnet/csharp/tour-of-csharp/tutorials/branches-and-loops-local" TargetMode="External"/><Relationship Id="rId4" Type="http://schemas.openxmlformats.org/officeDocument/2006/relationships/hyperlink" Target="https://www.discoduroderoer.es/estructuras-condicionales-c-sharp/" TargetMode="External"/><Relationship Id="rId9" Type="http://schemas.openxmlformats.org/officeDocument/2006/relationships/hyperlink" Target="https://webprogramacion.com/procesos-e-hilos/" TargetMode="External"/></Relationships>
</file>

<file path=ppt/slides/_rels/slide209.xml.rels><?xml version="1.0" encoding="UTF-8" standalone="yes"?>
<Relationships xmlns="http://schemas.openxmlformats.org/package/2006/relationships"><Relationship Id="rId3" Type="http://schemas.openxmlformats.org/officeDocument/2006/relationships/hyperlink" Target="https://prezi.com/zligxav4or3z/programacion-con-hilos/" TargetMode="External"/><Relationship Id="rId7" Type="http://schemas.openxmlformats.org/officeDocument/2006/relationships/hyperlink" Target="https://learn.microsoft.com/en-us/dotnet/api/system.threading.threadabortexception?view=net-7.0" TargetMode="External"/><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hyperlink" Target="https://ortizol.blogspot.com/2014/07/receta-csharp-no-4-7-sincronizar-la-ejecucion-de-multiples-threads-usando-un-monitor.html" TargetMode="External"/><Relationship Id="rId5" Type="http://schemas.openxmlformats.org/officeDocument/2006/relationships/hyperlink" Target="https://learn.microsoft.com/en-us/dotnet/api/system.threading.thread?view=net-7.0" TargetMode="External"/><Relationship Id="rId4" Type="http://schemas.openxmlformats.org/officeDocument/2006/relationships/hyperlink" Target="http://katawapps.blogspot.com/2015/12/hilos-en-c-parte-i.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hyperlink" Target="https://learn.microsoft.com/en-us/dotnet/api/system.threading.threadexceptioneventargs?view=net-7.0" TargetMode="External"/><Relationship Id="rId7" Type="http://schemas.openxmlformats.org/officeDocument/2006/relationships/hyperlink" Target="https://learn.microsoft.com/en-us/dotnet/api/system.threading.threadstateexception?view=net-7.0" TargetMode="External"/><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hyperlink" Target="https://learn.microsoft.com/en-us/dotnet/api/system.threading.threadstartexception?view=net-7.0" TargetMode="External"/><Relationship Id="rId5" Type="http://schemas.openxmlformats.org/officeDocument/2006/relationships/hyperlink" Target="https://learn.microsoft.com/en-us/dotnet/api/system.threading.threadinterruptedexception?view=net-7.0" TargetMode="External"/><Relationship Id="rId4" Type="http://schemas.openxmlformats.org/officeDocument/2006/relationships/hyperlink" Target="https://learn.microsoft.com/en-us/dotnet/api/system.threading.threadexceptioneventhandler?view=net-7.0"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s://learn.microsoft.com/es-es/dotnet/standard/threading/pausing-and-resuming-threads"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hyperlink" Target="https://es.wikipedia.org/wiki/Camel_case" TargetMode="External"/><Relationship Id="rId5" Type="http://schemas.openxmlformats.org/officeDocument/2006/relationships/hyperlink" Target="https://rockcontent.com/es/blog/framework/" TargetMode="External"/><Relationship Id="rId4" Type="http://schemas.openxmlformats.org/officeDocument/2006/relationships/hyperlink" Target="https://learn.microsoft.com/en-us/dotnet/api/system.threading.thread.-ctor?view=net-7.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www.geeksforgeeks.org/thread-currentthread-property-in-c-sharp/"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hyperlink" Target="https://www.geeksforgeeks.org/c-sharp-thread-priority-in-multithreading/" TargetMode="External"/><Relationship Id="rId3" Type="http://schemas.openxmlformats.org/officeDocument/2006/relationships/hyperlink" Target="https://www.geeksforgeeks.org/how-to-check-whether-a-thread-is-alive-or-not-in-c/" TargetMode="External"/><Relationship Id="rId7" Type="http://schemas.openxmlformats.org/officeDocument/2006/relationships/hyperlink" Target="https://www.geeksforgeeks.org/naming-a-thread-and-fetching-name-of-current-thread-in-c-sharp/"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hyperlink" Target="https://www.geeksforgeeks.org/c-sharp-getting-the-unique-identifier-for-the-current-managed-thread/" TargetMode="External"/><Relationship Id="rId5" Type="http://schemas.openxmlformats.org/officeDocument/2006/relationships/hyperlink" Target="https://www.geeksforgeeks.org/c-sharp-check-if-a-thread-belongs-to-managed-thread-pool-or-not/" TargetMode="External"/><Relationship Id="rId4" Type="http://schemas.openxmlformats.org/officeDocument/2006/relationships/hyperlink" Target="https://www.geeksforgeeks.org/how-to-check-whether-a-thread-is-a-background-thread-or-not-in-c-sharp/" TargetMode="External"/><Relationship Id="rId9" Type="http://schemas.openxmlformats.org/officeDocument/2006/relationships/hyperlink" Target="https://www.geeksforgeeks.org/c-sharp-how-to-check-current-state-of-a-threa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geeksforgeeks.org/how-to-terminate-a-thread-in-c-sharp/"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www.geeksforgeeks.org/joining-threads-in-c-sharp/"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eksforgeeks.org/thread-resetabort-method-in-c-sharp/"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www.geeksforgeeks.org/suspending-the-current-thread-for-the-specified-amount-of-time-in-c-sharp/"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hyperlink" Target="https://www.geeksforgeeks.org/how-to-schedule-a-thread-for-execution-in-c-sharp/"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hyperlink" Target="https://dotnet.microsoft.com/es-es/apps/desktop" TargetMode="External"/><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
          <p:cNvSpPr txBox="1">
            <a:spLocks noGrp="1"/>
          </p:cNvSpPr>
          <p:nvPr>
            <p:ph type="ctrTitle"/>
          </p:nvPr>
        </p:nvSpPr>
        <p:spPr>
          <a:xfrm>
            <a:off x="388459" y="2706464"/>
            <a:ext cx="8245162" cy="508733"/>
          </a:xfrm>
          <a:prstGeom prst="rect">
            <a:avLst/>
          </a:prstGeom>
          <a:noFill/>
          <a:ln>
            <a:noFill/>
          </a:ln>
        </p:spPr>
        <p:txBody>
          <a:bodyPr spcFirstLastPara="1" wrap="square" lIns="68575" tIns="34275" rIns="68575" bIns="34275" anchor="b" anchorCtr="0">
            <a:normAutofit fontScale="90000"/>
          </a:bodyPr>
          <a:lstStyle/>
          <a:p>
            <a:pPr algn="ctr">
              <a:lnSpc>
                <a:spcPct val="115000"/>
              </a:lnSpc>
              <a:spcAft>
                <a:spcPts val="1000"/>
              </a:spcAft>
            </a:pPr>
            <a:r>
              <a:rPr lang="es-ES" sz="1800" dirty="0">
                <a:solidFill>
                  <a:schemeClr val="bg1"/>
                </a:solidFill>
                <a:effectLst/>
                <a:latin typeface="Gill Sans" panose="020B0604020202020204" charset="0"/>
                <a:ea typeface="Adobe Fangsong Std R"/>
                <a:cs typeface="Arial" panose="020B0604020202020204" pitchFamily="34" charset="0"/>
              </a:rPr>
              <a:t>HILOS EN DOTNET MOVIMIENTO DE PELOTAS </a:t>
            </a:r>
            <a:endParaRPr lang="es-EC" sz="1800" dirty="0">
              <a:solidFill>
                <a:schemeClr val="bg1"/>
              </a:solidFill>
              <a:effectLst/>
              <a:latin typeface="Gill Sans" panose="020B0604020202020204" charset="0"/>
              <a:ea typeface="Calibri" panose="020F0502020204030204" pitchFamily="34" charset="0"/>
              <a:cs typeface="Arial" panose="020B0604020202020204" pitchFamily="34" charset="0"/>
            </a:endParaRPr>
          </a:p>
        </p:txBody>
      </p:sp>
      <p:sp>
        <p:nvSpPr>
          <p:cNvPr id="184" name="Google Shape;184;p1"/>
          <p:cNvSpPr txBox="1">
            <a:spLocks noGrp="1"/>
          </p:cNvSpPr>
          <p:nvPr>
            <p:ph type="subTitle" idx="1"/>
          </p:nvPr>
        </p:nvSpPr>
        <p:spPr>
          <a:xfrm>
            <a:off x="449425" y="3309450"/>
            <a:ext cx="3551100" cy="147900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SzPts val="1100"/>
              <a:buNone/>
            </a:pPr>
            <a:r>
              <a:rPr lang="es" b="1" dirty="0">
                <a:solidFill>
                  <a:schemeClr val="lt1"/>
                </a:solidFill>
              </a:rPr>
              <a:t>INTEGRANTES: 		</a:t>
            </a:r>
            <a:r>
              <a:rPr lang="es" dirty="0">
                <a:solidFill>
                  <a:schemeClr val="lt1"/>
                </a:solidFill>
              </a:rPr>
              <a:t>SANTAMARÍA ERICK</a:t>
            </a:r>
            <a:endParaRPr dirty="0"/>
          </a:p>
          <a:p>
            <a:pPr marL="0" lvl="0" indent="0" algn="l" rtl="0">
              <a:lnSpc>
                <a:spcPct val="100000"/>
              </a:lnSpc>
              <a:spcBef>
                <a:spcPts val="700"/>
              </a:spcBef>
              <a:spcAft>
                <a:spcPts val="0"/>
              </a:spcAft>
              <a:buSzPts val="1100"/>
              <a:buNone/>
            </a:pPr>
            <a:r>
              <a:rPr lang="es" dirty="0">
                <a:solidFill>
                  <a:schemeClr val="lt1"/>
                </a:solidFill>
              </a:rPr>
              <a:t>		             	TOAPANTA WILSON</a:t>
            </a:r>
            <a:endParaRPr dirty="0">
              <a:solidFill>
                <a:schemeClr val="lt1"/>
              </a:solidFill>
            </a:endParaRPr>
          </a:p>
          <a:p>
            <a:pPr marL="0" lvl="0" indent="0" algn="l" rtl="0">
              <a:lnSpc>
                <a:spcPct val="100000"/>
              </a:lnSpc>
              <a:spcBef>
                <a:spcPts val="700"/>
              </a:spcBef>
              <a:spcAft>
                <a:spcPts val="0"/>
              </a:spcAft>
              <a:buSzPts val="1100"/>
              <a:buNone/>
            </a:pPr>
            <a:r>
              <a:rPr lang="es" dirty="0">
                <a:solidFill>
                  <a:schemeClr val="lt1"/>
                </a:solidFill>
              </a:rPr>
              <a:t>			      	VARGAS STEEVEN</a:t>
            </a:r>
            <a:endParaRPr dirty="0">
              <a:solidFill>
                <a:schemeClr val="lt1"/>
              </a:solidFill>
            </a:endParaRPr>
          </a:p>
          <a:p>
            <a:pPr marL="0" lvl="0" indent="0" algn="l" rtl="0">
              <a:lnSpc>
                <a:spcPct val="100000"/>
              </a:lnSpc>
              <a:spcBef>
                <a:spcPts val="700"/>
              </a:spcBef>
              <a:spcAft>
                <a:spcPts val="0"/>
              </a:spcAft>
              <a:buSzPts val="1100"/>
              <a:buNone/>
            </a:pPr>
            <a:endParaRPr dirty="0">
              <a:solidFill>
                <a:schemeClr val="lt1"/>
              </a:solidFill>
            </a:endParaRPr>
          </a:p>
        </p:txBody>
      </p:sp>
      <p:pic>
        <p:nvPicPr>
          <p:cNvPr id="185" name="Google Shape;185;p1" descr="Resultado de imagen para espe"/>
          <p:cNvPicPr preferRelativeResize="0"/>
          <p:nvPr/>
        </p:nvPicPr>
        <p:blipFill rotWithShape="1">
          <a:blip r:embed="rId3">
            <a:alphaModFix/>
          </a:blip>
          <a:srcRect/>
          <a:stretch/>
        </p:blipFill>
        <p:spPr>
          <a:xfrm>
            <a:off x="239698" y="537227"/>
            <a:ext cx="8735625" cy="1645444"/>
          </a:xfrm>
          <a:prstGeom prst="rect">
            <a:avLst/>
          </a:prstGeom>
          <a:noFill/>
          <a:ln>
            <a:noFill/>
          </a:ln>
        </p:spPr>
      </p:pic>
      <p:sp>
        <p:nvSpPr>
          <p:cNvPr id="186" name="Google Shape;186;p1"/>
          <p:cNvSpPr txBox="1"/>
          <p:nvPr/>
        </p:nvSpPr>
        <p:spPr>
          <a:xfrm>
            <a:off x="5620000" y="3355100"/>
            <a:ext cx="3125100" cy="993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accent2"/>
              </a:buClr>
              <a:buSzPts val="1100"/>
              <a:buFont typeface="Noto Sans Symbols"/>
              <a:buNone/>
            </a:pPr>
            <a:r>
              <a:rPr lang="es" sz="1200" b="1" i="0" u="none" strike="noStrike" cap="none">
                <a:solidFill>
                  <a:schemeClr val="lt1"/>
                </a:solidFill>
                <a:latin typeface="Gill Sans"/>
                <a:ea typeface="Gill Sans"/>
                <a:cs typeface="Gill Sans"/>
                <a:sym typeface="Gill Sans"/>
              </a:rPr>
              <a:t>NRC:		</a:t>
            </a:r>
            <a:r>
              <a:rPr lang="es" sz="1200" b="0" i="0" u="none" strike="noStrike" cap="none">
                <a:solidFill>
                  <a:schemeClr val="lt1"/>
                </a:solidFill>
                <a:latin typeface="Gill Sans"/>
                <a:ea typeface="Gill Sans"/>
                <a:cs typeface="Gill Sans"/>
                <a:sym typeface="Gill Sans"/>
              </a:rPr>
              <a:t>8338</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chemeClr val="accent2"/>
              </a:buClr>
              <a:buSzPts val="1100"/>
              <a:buFont typeface="Noto Sans Symbols"/>
              <a:buNone/>
            </a:pPr>
            <a:r>
              <a:rPr lang="es" sz="1200" b="1" i="0" u="none" strike="noStrike" cap="none">
                <a:solidFill>
                  <a:schemeClr val="lt1"/>
                </a:solidFill>
                <a:latin typeface="Gill Sans"/>
                <a:ea typeface="Gill Sans"/>
                <a:cs typeface="Gill Sans"/>
                <a:sym typeface="Gill Sans"/>
              </a:rPr>
              <a:t>FECHA:	</a:t>
            </a:r>
            <a:r>
              <a:rPr lang="es" sz="1200" b="0" i="0" u="none" strike="noStrike" cap="none">
                <a:solidFill>
                  <a:schemeClr val="lt1"/>
                </a:solidFill>
                <a:latin typeface="Gill Sans"/>
                <a:ea typeface="Gill Sans"/>
                <a:cs typeface="Gill Sans"/>
                <a:sym typeface="Gill Sans"/>
              </a:rPr>
              <a:t>1</a:t>
            </a:r>
            <a:r>
              <a:rPr lang="es" sz="1200">
                <a:solidFill>
                  <a:schemeClr val="lt1"/>
                </a:solidFill>
                <a:latin typeface="Gill Sans"/>
                <a:ea typeface="Gill Sans"/>
                <a:cs typeface="Gill Sans"/>
                <a:sym typeface="Gill Sans"/>
              </a:rPr>
              <a:t>6</a:t>
            </a:r>
            <a:r>
              <a:rPr lang="es" sz="1200" b="0" i="0" u="none" strike="noStrike" cap="none">
                <a:solidFill>
                  <a:schemeClr val="lt1"/>
                </a:solidFill>
                <a:latin typeface="Gill Sans"/>
                <a:ea typeface="Gill Sans"/>
                <a:cs typeface="Gill Sans"/>
                <a:sym typeface="Gill Sans"/>
              </a:rPr>
              <a:t>/1/2023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700"/>
              </a:spcBef>
              <a:spcAft>
                <a:spcPts val="0"/>
              </a:spcAft>
              <a:buClr>
                <a:schemeClr val="accent2"/>
              </a:buClr>
              <a:buSzPts val="1100"/>
              <a:buFont typeface="Noto Sans Symbols"/>
              <a:buNone/>
            </a:pPr>
            <a:r>
              <a:rPr lang="es" sz="1200" b="1" i="0" u="none" strike="noStrike" cap="none">
                <a:solidFill>
                  <a:schemeClr val="lt1"/>
                </a:solidFill>
                <a:latin typeface="Gill Sans"/>
                <a:ea typeface="Gill Sans"/>
                <a:cs typeface="Gill Sans"/>
                <a:sym typeface="Gill Sans"/>
              </a:rPr>
              <a:t>TUTOR:	</a:t>
            </a:r>
            <a:r>
              <a:rPr lang="es" sz="1200" b="0" i="0" u="none" strike="noStrike" cap="none">
                <a:solidFill>
                  <a:schemeClr val="lt1"/>
                </a:solidFill>
                <a:latin typeface="Gill Sans"/>
                <a:ea typeface="Gill Sans"/>
                <a:cs typeface="Gill Sans"/>
                <a:sym typeface="Gill Sans"/>
              </a:rPr>
              <a:t>ING. MAURICIO CAMPAÑA</a:t>
            </a:r>
            <a:endParaRPr sz="1200" b="1" i="0" u="none" strike="noStrike" cap="none">
              <a:solidFill>
                <a:schemeClr val="lt1"/>
              </a:solidFill>
              <a:latin typeface="Gill Sans"/>
              <a:ea typeface="Gill Sans"/>
              <a:cs typeface="Gill Sans"/>
              <a:sym typeface="Gill Sans"/>
            </a:endParaRPr>
          </a:p>
        </p:txBody>
      </p:sp>
      <p:sp>
        <p:nvSpPr>
          <p:cNvPr id="187" name="Google Shape;187;p1"/>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0" i="0" u="none" strike="noStrike" cap="none">
                <a:solidFill>
                  <a:schemeClr val="dk1"/>
                </a:solidFill>
                <a:latin typeface="Gill Sans"/>
                <a:ea typeface="Gill Sans"/>
                <a:cs typeface="Gill Sans"/>
                <a:sym typeface="Gill Sans"/>
              </a:rPr>
              <a:t>1</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1d9f04a12b2_0_60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HERRAMIENTAS DE DOTNET (.NET) &amp; EDITORES</a:t>
            </a:r>
            <a:endParaRPr dirty="0">
              <a:solidFill>
                <a:schemeClr val="bg1"/>
              </a:solidFill>
            </a:endParaRPr>
          </a:p>
        </p:txBody>
      </p:sp>
      <p:sp>
        <p:nvSpPr>
          <p:cNvPr id="262" name="Google Shape;262;g1d9f04a12b2_0_60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3" name="Google Shape;263;g1d9f04a12b2_0_606"/>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9</a:t>
            </a:r>
            <a:endParaRPr sz="1100">
              <a:solidFill>
                <a:schemeClr val="lt1"/>
              </a:solidFill>
            </a:endParaRPr>
          </a:p>
        </p:txBody>
      </p:sp>
      <p:sp>
        <p:nvSpPr>
          <p:cNvPr id="265" name="Google Shape;265;g1d9f04a12b2_0_60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2.5	C#</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a:extLst>
              <a:ext uri="{FF2B5EF4-FFF2-40B4-BE49-F238E27FC236}">
                <a16:creationId xmlns:a16="http://schemas.microsoft.com/office/drawing/2014/main" id="{6B4389C6-BE30-AE9E-EA3B-74672BC86240}"/>
              </a:ext>
            </a:extLst>
          </p:cNvPr>
          <p:cNvPicPr>
            <a:picLocks noChangeAspect="1"/>
          </p:cNvPicPr>
          <p:nvPr/>
        </p:nvPicPr>
        <p:blipFill>
          <a:blip r:embed="rId3"/>
          <a:stretch>
            <a:fillRect/>
          </a:stretch>
        </p:blipFill>
        <p:spPr>
          <a:xfrm>
            <a:off x="922865" y="1389128"/>
            <a:ext cx="4915749" cy="3754290"/>
          </a:xfrm>
          <a:prstGeom prst="rect">
            <a:avLst/>
          </a:prstGeom>
        </p:spPr>
      </p:pic>
    </p:spTree>
    <p:extLst>
      <p:ext uri="{BB962C8B-B14F-4D97-AF65-F5344CB8AC3E}">
        <p14:creationId xmlns:p14="http://schemas.microsoft.com/office/powerpoint/2010/main" val="10915512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3" name="Tabla 2">
            <a:extLst>
              <a:ext uri="{FF2B5EF4-FFF2-40B4-BE49-F238E27FC236}">
                <a16:creationId xmlns:a16="http://schemas.microsoft.com/office/drawing/2014/main" id="{211B71EC-30AB-C097-4747-FBBD8949DAB7}"/>
              </a:ext>
            </a:extLst>
          </p:cNvPr>
          <p:cNvGraphicFramePr>
            <a:graphicFrameLocks noGrp="1"/>
          </p:cNvGraphicFramePr>
          <p:nvPr>
            <p:extLst>
              <p:ext uri="{D42A27DB-BD31-4B8C-83A1-F6EECF244321}">
                <p14:modId xmlns:p14="http://schemas.microsoft.com/office/powerpoint/2010/main" val="1884902034"/>
              </p:ext>
            </p:extLst>
          </p:nvPr>
        </p:nvGraphicFramePr>
        <p:xfrm>
          <a:off x="1608009" y="1995276"/>
          <a:ext cx="3257352" cy="2641599"/>
        </p:xfrm>
        <a:graphic>
          <a:graphicData uri="http://schemas.openxmlformats.org/drawingml/2006/table">
            <a:tbl>
              <a:tblPr firstCol="1" bandRow="1" bandCol="1">
                <a:tableStyleId>{5C22544A-7EE6-4342-B048-85BDC9FD1C3A}</a:tableStyleId>
              </a:tblPr>
              <a:tblGrid>
                <a:gridCol w="1638354">
                  <a:extLst>
                    <a:ext uri="{9D8B030D-6E8A-4147-A177-3AD203B41FA5}">
                      <a16:colId xmlns:a16="http://schemas.microsoft.com/office/drawing/2014/main" val="4074613738"/>
                    </a:ext>
                  </a:extLst>
                </a:gridCol>
                <a:gridCol w="1618998">
                  <a:extLst>
                    <a:ext uri="{9D8B030D-6E8A-4147-A177-3AD203B41FA5}">
                      <a16:colId xmlns:a16="http://schemas.microsoft.com/office/drawing/2014/main" val="2748712168"/>
                    </a:ext>
                  </a:extLst>
                </a:gridCol>
              </a:tblGrid>
              <a:tr h="880533">
                <a:tc>
                  <a:txBody>
                    <a:bodyPr/>
                    <a:lstStyle/>
                    <a:p>
                      <a:pPr algn="just">
                        <a:lnSpc>
                          <a:spcPct val="115000"/>
                        </a:lnSpc>
                        <a:spcAft>
                          <a:spcPts val="1000"/>
                        </a:spcAft>
                        <a:tabLst>
                          <a:tab pos="777240" algn="l"/>
                        </a:tabLst>
                      </a:pPr>
                      <a:r>
                        <a:rPr lang="es-ES" sz="600">
                          <a:effectLst/>
                        </a:rPr>
                        <a:t>VOLATILEREAD(OBJECT)</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4046362648"/>
                  </a:ext>
                </a:extLst>
              </a:tr>
              <a:tr h="880533">
                <a:tc>
                  <a:txBody>
                    <a:bodyPr/>
                    <a:lstStyle/>
                    <a:p>
                      <a:pPr algn="just">
                        <a:lnSpc>
                          <a:spcPct val="115000"/>
                        </a:lnSpc>
                        <a:spcAft>
                          <a:spcPts val="1000"/>
                        </a:spcAft>
                        <a:tabLst>
                          <a:tab pos="777240" algn="l"/>
                        </a:tabLst>
                      </a:pPr>
                      <a:r>
                        <a:rPr lang="es-ES" sz="600">
                          <a:effectLst/>
                        </a:rPr>
                        <a:t>VOLATILEREAD(SBYTE)</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1520845363"/>
                  </a:ext>
                </a:extLst>
              </a:tr>
              <a:tr h="880533">
                <a:tc>
                  <a:txBody>
                    <a:bodyPr/>
                    <a:lstStyle/>
                    <a:p>
                      <a:pPr algn="just">
                        <a:lnSpc>
                          <a:spcPct val="115000"/>
                        </a:lnSpc>
                        <a:spcAft>
                          <a:spcPts val="1000"/>
                        </a:spcAft>
                        <a:tabLst>
                          <a:tab pos="777240" algn="l"/>
                        </a:tabLst>
                      </a:pPr>
                      <a:r>
                        <a:rPr lang="es-ES" sz="600">
                          <a:effectLst/>
                        </a:rPr>
                        <a:t>VOLATILEREAD(SINGLE)</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dirty="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600" dirty="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3033426714"/>
                  </a:ext>
                </a:extLst>
              </a:tr>
            </a:tbl>
          </a:graphicData>
        </a:graphic>
      </p:graphicFrame>
    </p:spTree>
    <p:extLst>
      <p:ext uri="{BB962C8B-B14F-4D97-AF65-F5344CB8AC3E}">
        <p14:creationId xmlns:p14="http://schemas.microsoft.com/office/powerpoint/2010/main" val="6991026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2" name="Tabla 1">
            <a:extLst>
              <a:ext uri="{FF2B5EF4-FFF2-40B4-BE49-F238E27FC236}">
                <a16:creationId xmlns:a16="http://schemas.microsoft.com/office/drawing/2014/main" id="{DF99F298-BECA-B6F1-0713-782376C51ABC}"/>
              </a:ext>
            </a:extLst>
          </p:cNvPr>
          <p:cNvGraphicFramePr>
            <a:graphicFrameLocks noGrp="1"/>
          </p:cNvGraphicFramePr>
          <p:nvPr>
            <p:extLst>
              <p:ext uri="{D42A27DB-BD31-4B8C-83A1-F6EECF244321}">
                <p14:modId xmlns:p14="http://schemas.microsoft.com/office/powerpoint/2010/main" val="3374800001"/>
              </p:ext>
            </p:extLst>
          </p:nvPr>
        </p:nvGraphicFramePr>
        <p:xfrm>
          <a:off x="2008673" y="1861238"/>
          <a:ext cx="3257352" cy="2641599"/>
        </p:xfrm>
        <a:graphic>
          <a:graphicData uri="http://schemas.openxmlformats.org/drawingml/2006/table">
            <a:tbl>
              <a:tblPr firstCol="1" bandRow="1" bandCol="1">
                <a:tableStyleId>{5C22544A-7EE6-4342-B048-85BDC9FD1C3A}</a:tableStyleId>
              </a:tblPr>
              <a:tblGrid>
                <a:gridCol w="1638354">
                  <a:extLst>
                    <a:ext uri="{9D8B030D-6E8A-4147-A177-3AD203B41FA5}">
                      <a16:colId xmlns:a16="http://schemas.microsoft.com/office/drawing/2014/main" val="3239487127"/>
                    </a:ext>
                  </a:extLst>
                </a:gridCol>
                <a:gridCol w="1618998">
                  <a:extLst>
                    <a:ext uri="{9D8B030D-6E8A-4147-A177-3AD203B41FA5}">
                      <a16:colId xmlns:a16="http://schemas.microsoft.com/office/drawing/2014/main" val="1315039197"/>
                    </a:ext>
                  </a:extLst>
                </a:gridCol>
              </a:tblGrid>
              <a:tr h="880533">
                <a:tc>
                  <a:txBody>
                    <a:bodyPr/>
                    <a:lstStyle/>
                    <a:p>
                      <a:pPr algn="just">
                        <a:lnSpc>
                          <a:spcPct val="115000"/>
                        </a:lnSpc>
                        <a:spcAft>
                          <a:spcPts val="1000"/>
                        </a:spcAft>
                        <a:tabLst>
                          <a:tab pos="777240" algn="l"/>
                        </a:tabLst>
                      </a:pPr>
                      <a:r>
                        <a:rPr lang="es-ES" sz="600">
                          <a:effectLst/>
                        </a:rPr>
                        <a:t>VOLATILEREAD(UINT16)</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2052480133"/>
                  </a:ext>
                </a:extLst>
              </a:tr>
              <a:tr h="880533">
                <a:tc>
                  <a:txBody>
                    <a:bodyPr/>
                    <a:lstStyle/>
                    <a:p>
                      <a:pPr algn="just">
                        <a:lnSpc>
                          <a:spcPct val="115000"/>
                        </a:lnSpc>
                        <a:spcAft>
                          <a:spcPts val="1000"/>
                        </a:spcAft>
                        <a:tabLst>
                          <a:tab pos="777240" algn="l"/>
                        </a:tabLst>
                      </a:pPr>
                      <a:r>
                        <a:rPr lang="es-ES" sz="600">
                          <a:effectLst/>
                        </a:rPr>
                        <a:t>VOLATILEREAD(UINT32)</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603634829"/>
                  </a:ext>
                </a:extLst>
              </a:tr>
              <a:tr h="880533">
                <a:tc>
                  <a:txBody>
                    <a:bodyPr/>
                    <a:lstStyle/>
                    <a:p>
                      <a:pPr algn="just">
                        <a:lnSpc>
                          <a:spcPct val="115000"/>
                        </a:lnSpc>
                        <a:spcAft>
                          <a:spcPts val="1000"/>
                        </a:spcAft>
                        <a:tabLst>
                          <a:tab pos="777240" algn="l"/>
                        </a:tabLst>
                      </a:pPr>
                      <a:r>
                        <a:rPr lang="es-ES" sz="600">
                          <a:effectLst/>
                        </a:rPr>
                        <a:t>VOLATILEREAD(UINT64)</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dirty="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600" dirty="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3104256100"/>
                  </a:ext>
                </a:extLst>
              </a:tr>
            </a:tbl>
          </a:graphicData>
        </a:graphic>
      </p:graphicFrame>
    </p:spTree>
    <p:extLst>
      <p:ext uri="{BB962C8B-B14F-4D97-AF65-F5344CB8AC3E}">
        <p14:creationId xmlns:p14="http://schemas.microsoft.com/office/powerpoint/2010/main" val="24997298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3" name="Tabla 2">
            <a:extLst>
              <a:ext uri="{FF2B5EF4-FFF2-40B4-BE49-F238E27FC236}">
                <a16:creationId xmlns:a16="http://schemas.microsoft.com/office/drawing/2014/main" id="{D4F6577B-8FE5-3946-C3F0-0017C12A8F1C}"/>
              </a:ext>
            </a:extLst>
          </p:cNvPr>
          <p:cNvGraphicFramePr>
            <a:graphicFrameLocks noGrp="1"/>
          </p:cNvGraphicFramePr>
          <p:nvPr>
            <p:extLst>
              <p:ext uri="{D42A27DB-BD31-4B8C-83A1-F6EECF244321}">
                <p14:modId xmlns:p14="http://schemas.microsoft.com/office/powerpoint/2010/main" val="2678501845"/>
              </p:ext>
            </p:extLst>
          </p:nvPr>
        </p:nvGraphicFramePr>
        <p:xfrm>
          <a:off x="1578981" y="1980762"/>
          <a:ext cx="3257352" cy="2641599"/>
        </p:xfrm>
        <a:graphic>
          <a:graphicData uri="http://schemas.openxmlformats.org/drawingml/2006/table">
            <a:tbl>
              <a:tblPr firstCol="1" bandRow="1" bandCol="1">
                <a:tableStyleId>{5C22544A-7EE6-4342-B048-85BDC9FD1C3A}</a:tableStyleId>
              </a:tblPr>
              <a:tblGrid>
                <a:gridCol w="1638354">
                  <a:extLst>
                    <a:ext uri="{9D8B030D-6E8A-4147-A177-3AD203B41FA5}">
                      <a16:colId xmlns:a16="http://schemas.microsoft.com/office/drawing/2014/main" val="1895188747"/>
                    </a:ext>
                  </a:extLst>
                </a:gridCol>
                <a:gridCol w="1618998">
                  <a:extLst>
                    <a:ext uri="{9D8B030D-6E8A-4147-A177-3AD203B41FA5}">
                      <a16:colId xmlns:a16="http://schemas.microsoft.com/office/drawing/2014/main" val="1989204461"/>
                    </a:ext>
                  </a:extLst>
                </a:gridCol>
              </a:tblGrid>
              <a:tr h="880533">
                <a:tc>
                  <a:txBody>
                    <a:bodyPr/>
                    <a:lstStyle/>
                    <a:p>
                      <a:pPr algn="just">
                        <a:lnSpc>
                          <a:spcPct val="115000"/>
                        </a:lnSpc>
                        <a:spcAft>
                          <a:spcPts val="1000"/>
                        </a:spcAft>
                        <a:tabLst>
                          <a:tab pos="777240" algn="l"/>
                        </a:tabLst>
                      </a:pPr>
                      <a:r>
                        <a:rPr lang="es-ES" sz="600">
                          <a:effectLst/>
                        </a:rPr>
                        <a:t>VOLATILEREAD(UINTPTR)</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643360336"/>
                  </a:ext>
                </a:extLst>
              </a:tr>
              <a:tr h="880533">
                <a:tc>
                  <a:txBody>
                    <a:bodyPr/>
                    <a:lstStyle/>
                    <a:p>
                      <a:pPr algn="just">
                        <a:lnSpc>
                          <a:spcPct val="115000"/>
                        </a:lnSpc>
                        <a:spcAft>
                          <a:spcPts val="1000"/>
                        </a:spcAft>
                        <a:tabLst>
                          <a:tab pos="777240" algn="l"/>
                        </a:tabLst>
                      </a:pPr>
                      <a:r>
                        <a:rPr lang="es-ES" sz="600">
                          <a:effectLst/>
                        </a:rPr>
                        <a:t>VOLATILEWRITE(BYTE,BYTE)</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2296955633"/>
                  </a:ext>
                </a:extLst>
              </a:tr>
              <a:tr h="880533">
                <a:tc>
                  <a:txBody>
                    <a:bodyPr/>
                    <a:lstStyle/>
                    <a:p>
                      <a:pPr algn="just">
                        <a:lnSpc>
                          <a:spcPct val="115000"/>
                        </a:lnSpc>
                        <a:spcAft>
                          <a:spcPts val="1000"/>
                        </a:spcAft>
                        <a:tabLst>
                          <a:tab pos="777240" algn="l"/>
                        </a:tabLst>
                      </a:pPr>
                      <a:r>
                        <a:rPr lang="es-ES" sz="600">
                          <a:effectLst/>
                        </a:rPr>
                        <a:t>VOLATILEWRITE(DOUBLE,DOUBLE)</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dirty="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600" dirty="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2661175666"/>
                  </a:ext>
                </a:extLst>
              </a:tr>
            </a:tbl>
          </a:graphicData>
        </a:graphic>
      </p:graphicFrame>
    </p:spTree>
    <p:extLst>
      <p:ext uri="{BB962C8B-B14F-4D97-AF65-F5344CB8AC3E}">
        <p14:creationId xmlns:p14="http://schemas.microsoft.com/office/powerpoint/2010/main" val="3614637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2" name="Tabla 1">
            <a:extLst>
              <a:ext uri="{FF2B5EF4-FFF2-40B4-BE49-F238E27FC236}">
                <a16:creationId xmlns:a16="http://schemas.microsoft.com/office/drawing/2014/main" id="{33D6FD57-876A-86A2-7615-C0AE3ABC7E71}"/>
              </a:ext>
            </a:extLst>
          </p:cNvPr>
          <p:cNvGraphicFramePr>
            <a:graphicFrameLocks noGrp="1"/>
          </p:cNvGraphicFramePr>
          <p:nvPr>
            <p:extLst>
              <p:ext uri="{D42A27DB-BD31-4B8C-83A1-F6EECF244321}">
                <p14:modId xmlns:p14="http://schemas.microsoft.com/office/powerpoint/2010/main" val="94600880"/>
              </p:ext>
            </p:extLst>
          </p:nvPr>
        </p:nvGraphicFramePr>
        <p:xfrm>
          <a:off x="1759173" y="1861238"/>
          <a:ext cx="3257352" cy="2641599"/>
        </p:xfrm>
        <a:graphic>
          <a:graphicData uri="http://schemas.openxmlformats.org/drawingml/2006/table">
            <a:tbl>
              <a:tblPr firstCol="1" bandRow="1" bandCol="1">
                <a:tableStyleId>{5C22544A-7EE6-4342-B048-85BDC9FD1C3A}</a:tableStyleId>
              </a:tblPr>
              <a:tblGrid>
                <a:gridCol w="1638354">
                  <a:extLst>
                    <a:ext uri="{9D8B030D-6E8A-4147-A177-3AD203B41FA5}">
                      <a16:colId xmlns:a16="http://schemas.microsoft.com/office/drawing/2014/main" val="3186130255"/>
                    </a:ext>
                  </a:extLst>
                </a:gridCol>
                <a:gridCol w="1618998">
                  <a:extLst>
                    <a:ext uri="{9D8B030D-6E8A-4147-A177-3AD203B41FA5}">
                      <a16:colId xmlns:a16="http://schemas.microsoft.com/office/drawing/2014/main" val="3021688166"/>
                    </a:ext>
                  </a:extLst>
                </a:gridCol>
              </a:tblGrid>
              <a:tr h="880533">
                <a:tc>
                  <a:txBody>
                    <a:bodyPr/>
                    <a:lstStyle/>
                    <a:p>
                      <a:pPr algn="just">
                        <a:lnSpc>
                          <a:spcPct val="115000"/>
                        </a:lnSpc>
                        <a:spcAft>
                          <a:spcPts val="1000"/>
                        </a:spcAft>
                        <a:tabLst>
                          <a:tab pos="777240" algn="l"/>
                        </a:tabLst>
                      </a:pPr>
                      <a:r>
                        <a:rPr lang="es-ES" sz="600">
                          <a:effectLst/>
                        </a:rPr>
                        <a:t>VOLATILEWRITE(INT16,INT16)</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3475426282"/>
                  </a:ext>
                </a:extLst>
              </a:tr>
              <a:tr h="880533">
                <a:tc>
                  <a:txBody>
                    <a:bodyPr/>
                    <a:lstStyle/>
                    <a:p>
                      <a:pPr algn="just">
                        <a:lnSpc>
                          <a:spcPct val="115000"/>
                        </a:lnSpc>
                        <a:spcAft>
                          <a:spcPts val="1000"/>
                        </a:spcAft>
                        <a:tabLst>
                          <a:tab pos="777240" algn="l"/>
                        </a:tabLst>
                      </a:pPr>
                      <a:r>
                        <a:rPr lang="es-ES" sz="600">
                          <a:effectLst/>
                        </a:rPr>
                        <a:t>VOLATILEWRITE(INT32,INT32)</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4085469364"/>
                  </a:ext>
                </a:extLst>
              </a:tr>
              <a:tr h="880533">
                <a:tc>
                  <a:txBody>
                    <a:bodyPr/>
                    <a:lstStyle/>
                    <a:p>
                      <a:pPr algn="just">
                        <a:lnSpc>
                          <a:spcPct val="115000"/>
                        </a:lnSpc>
                        <a:spcAft>
                          <a:spcPts val="1000"/>
                        </a:spcAft>
                        <a:tabLst>
                          <a:tab pos="777240" algn="l"/>
                        </a:tabLst>
                      </a:pPr>
                      <a:r>
                        <a:rPr lang="es-ES" sz="600">
                          <a:effectLst/>
                        </a:rPr>
                        <a:t>VOLATILEWRITE(INT64,INT64)</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dirty="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600" dirty="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689104312"/>
                  </a:ext>
                </a:extLst>
              </a:tr>
            </a:tbl>
          </a:graphicData>
        </a:graphic>
      </p:graphicFrame>
    </p:spTree>
    <p:extLst>
      <p:ext uri="{BB962C8B-B14F-4D97-AF65-F5344CB8AC3E}">
        <p14:creationId xmlns:p14="http://schemas.microsoft.com/office/powerpoint/2010/main" val="33087715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3" name="Tabla 2">
            <a:extLst>
              <a:ext uri="{FF2B5EF4-FFF2-40B4-BE49-F238E27FC236}">
                <a16:creationId xmlns:a16="http://schemas.microsoft.com/office/drawing/2014/main" id="{EB918059-490F-177E-D20F-88329F281206}"/>
              </a:ext>
            </a:extLst>
          </p:cNvPr>
          <p:cNvGraphicFramePr>
            <a:graphicFrameLocks noGrp="1"/>
          </p:cNvGraphicFramePr>
          <p:nvPr>
            <p:extLst>
              <p:ext uri="{D42A27DB-BD31-4B8C-83A1-F6EECF244321}">
                <p14:modId xmlns:p14="http://schemas.microsoft.com/office/powerpoint/2010/main" val="1316802955"/>
              </p:ext>
            </p:extLst>
          </p:nvPr>
        </p:nvGraphicFramePr>
        <p:xfrm>
          <a:off x="2008673" y="2041526"/>
          <a:ext cx="3257352" cy="2641599"/>
        </p:xfrm>
        <a:graphic>
          <a:graphicData uri="http://schemas.openxmlformats.org/drawingml/2006/table">
            <a:tbl>
              <a:tblPr firstCol="1" bandRow="1" bandCol="1">
                <a:tableStyleId>{5C22544A-7EE6-4342-B048-85BDC9FD1C3A}</a:tableStyleId>
              </a:tblPr>
              <a:tblGrid>
                <a:gridCol w="1638354">
                  <a:extLst>
                    <a:ext uri="{9D8B030D-6E8A-4147-A177-3AD203B41FA5}">
                      <a16:colId xmlns:a16="http://schemas.microsoft.com/office/drawing/2014/main" val="509206370"/>
                    </a:ext>
                  </a:extLst>
                </a:gridCol>
                <a:gridCol w="1618998">
                  <a:extLst>
                    <a:ext uri="{9D8B030D-6E8A-4147-A177-3AD203B41FA5}">
                      <a16:colId xmlns:a16="http://schemas.microsoft.com/office/drawing/2014/main" val="3731067426"/>
                    </a:ext>
                  </a:extLst>
                </a:gridCol>
              </a:tblGrid>
              <a:tr h="880533">
                <a:tc>
                  <a:txBody>
                    <a:bodyPr/>
                    <a:lstStyle/>
                    <a:p>
                      <a:pPr>
                        <a:lnSpc>
                          <a:spcPct val="115000"/>
                        </a:lnSpc>
                        <a:spcAft>
                          <a:spcPts val="1000"/>
                        </a:spcAft>
                        <a:tabLst>
                          <a:tab pos="777240" algn="l"/>
                        </a:tabLst>
                      </a:pPr>
                      <a:r>
                        <a:rPr lang="es-ES" sz="600">
                          <a:effectLst/>
                        </a:rPr>
                        <a:t>VOLATILEWRITE(INTPTR,INTPTR)</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3259935168"/>
                  </a:ext>
                </a:extLst>
              </a:tr>
              <a:tr h="880533">
                <a:tc>
                  <a:txBody>
                    <a:bodyPr/>
                    <a:lstStyle/>
                    <a:p>
                      <a:pPr algn="just">
                        <a:lnSpc>
                          <a:spcPct val="115000"/>
                        </a:lnSpc>
                        <a:spcAft>
                          <a:spcPts val="1000"/>
                        </a:spcAft>
                        <a:tabLst>
                          <a:tab pos="777240" algn="l"/>
                        </a:tabLst>
                      </a:pPr>
                      <a:r>
                        <a:rPr lang="es-ES" sz="600">
                          <a:effectLst/>
                        </a:rPr>
                        <a:t>VOLATILEWRITE(OBJECT,OBJECT)</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1649588888"/>
                  </a:ext>
                </a:extLst>
              </a:tr>
              <a:tr h="880533">
                <a:tc>
                  <a:txBody>
                    <a:bodyPr/>
                    <a:lstStyle/>
                    <a:p>
                      <a:pPr algn="just">
                        <a:lnSpc>
                          <a:spcPct val="115000"/>
                        </a:lnSpc>
                        <a:spcAft>
                          <a:spcPts val="1000"/>
                        </a:spcAft>
                        <a:tabLst>
                          <a:tab pos="777240" algn="l"/>
                        </a:tabLst>
                      </a:pPr>
                      <a:r>
                        <a:rPr lang="es-ES" sz="600">
                          <a:effectLst/>
                        </a:rPr>
                        <a:t>VOLATILEWRITE(SBYTE,SBYTE)</a:t>
                      </a:r>
                      <a:endParaRPr lang="es-EC" sz="60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tc>
                  <a:txBody>
                    <a:bodyPr/>
                    <a:lstStyle/>
                    <a:p>
                      <a:pPr algn="just">
                        <a:lnSpc>
                          <a:spcPct val="115000"/>
                        </a:lnSpc>
                        <a:spcAft>
                          <a:spcPts val="1000"/>
                        </a:spcAft>
                      </a:pPr>
                      <a:r>
                        <a:rPr lang="es-ES" sz="600" dirty="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600" dirty="0">
                        <a:effectLst/>
                        <a:latin typeface="Calibri" panose="020F0502020204030204" pitchFamily="34" charset="0"/>
                        <a:ea typeface="Calibri" panose="020F0502020204030204" pitchFamily="34" charset="0"/>
                        <a:cs typeface="Arial" panose="020B0604020202020204" pitchFamily="34" charset="0"/>
                      </a:endParaRPr>
                    </a:p>
                  </a:txBody>
                  <a:tcPr marL="39443" marR="39443" marT="0" marB="0"/>
                </a:tc>
                <a:extLst>
                  <a:ext uri="{0D108BD9-81ED-4DB2-BD59-A6C34878D82A}">
                    <a16:rowId xmlns:a16="http://schemas.microsoft.com/office/drawing/2014/main" val="1713686622"/>
                  </a:ext>
                </a:extLst>
              </a:tr>
            </a:tbl>
          </a:graphicData>
        </a:graphic>
      </p:graphicFrame>
    </p:spTree>
    <p:extLst>
      <p:ext uri="{BB962C8B-B14F-4D97-AF65-F5344CB8AC3E}">
        <p14:creationId xmlns:p14="http://schemas.microsoft.com/office/powerpoint/2010/main" val="13392417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2" name="Tabla 1">
            <a:extLst>
              <a:ext uri="{FF2B5EF4-FFF2-40B4-BE49-F238E27FC236}">
                <a16:creationId xmlns:a16="http://schemas.microsoft.com/office/drawing/2014/main" id="{23117A39-4E67-D662-688F-B5FD7897B73E}"/>
              </a:ext>
            </a:extLst>
          </p:cNvPr>
          <p:cNvGraphicFramePr>
            <a:graphicFrameLocks noGrp="1"/>
          </p:cNvGraphicFramePr>
          <p:nvPr>
            <p:extLst>
              <p:ext uri="{D42A27DB-BD31-4B8C-83A1-F6EECF244321}">
                <p14:modId xmlns:p14="http://schemas.microsoft.com/office/powerpoint/2010/main" val="2501977712"/>
              </p:ext>
            </p:extLst>
          </p:nvPr>
        </p:nvGraphicFramePr>
        <p:xfrm>
          <a:off x="2128986" y="1783093"/>
          <a:ext cx="2443014" cy="3132076"/>
        </p:xfrm>
        <a:graphic>
          <a:graphicData uri="http://schemas.openxmlformats.org/drawingml/2006/table">
            <a:tbl>
              <a:tblPr firstCol="1" bandRow="1" bandCol="1">
                <a:tableStyleId>{5C22544A-7EE6-4342-B048-85BDC9FD1C3A}</a:tableStyleId>
              </a:tblPr>
              <a:tblGrid>
                <a:gridCol w="1228766">
                  <a:extLst>
                    <a:ext uri="{9D8B030D-6E8A-4147-A177-3AD203B41FA5}">
                      <a16:colId xmlns:a16="http://schemas.microsoft.com/office/drawing/2014/main" val="1668126748"/>
                    </a:ext>
                  </a:extLst>
                </a:gridCol>
                <a:gridCol w="1214248">
                  <a:extLst>
                    <a:ext uri="{9D8B030D-6E8A-4147-A177-3AD203B41FA5}">
                      <a16:colId xmlns:a16="http://schemas.microsoft.com/office/drawing/2014/main" val="903791366"/>
                    </a:ext>
                  </a:extLst>
                </a:gridCol>
              </a:tblGrid>
              <a:tr h="660400">
                <a:tc>
                  <a:txBody>
                    <a:bodyPr/>
                    <a:lstStyle/>
                    <a:p>
                      <a:pPr algn="just">
                        <a:lnSpc>
                          <a:spcPct val="115000"/>
                        </a:lnSpc>
                        <a:spcAft>
                          <a:spcPts val="1000"/>
                        </a:spcAft>
                        <a:tabLst>
                          <a:tab pos="777240" algn="l"/>
                        </a:tabLst>
                      </a:pPr>
                      <a:r>
                        <a:rPr lang="es-ES" sz="500">
                          <a:effectLst/>
                        </a:rPr>
                        <a:t>VOLATILEWRITE(SINGLE,SINGLE)</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tc>
                  <a:txBody>
                    <a:bodyPr/>
                    <a:lstStyle/>
                    <a:p>
                      <a:pPr algn="just">
                        <a:lnSpc>
                          <a:spcPct val="115000"/>
                        </a:lnSpc>
                        <a:spcAft>
                          <a:spcPts val="1000"/>
                        </a:spcAft>
                      </a:pPr>
                      <a:r>
                        <a:rPr lang="es-ES" sz="50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extLst>
                  <a:ext uri="{0D108BD9-81ED-4DB2-BD59-A6C34878D82A}">
                    <a16:rowId xmlns:a16="http://schemas.microsoft.com/office/drawing/2014/main" val="1887883997"/>
                  </a:ext>
                </a:extLst>
              </a:tr>
              <a:tr h="660400">
                <a:tc>
                  <a:txBody>
                    <a:bodyPr/>
                    <a:lstStyle/>
                    <a:p>
                      <a:pPr algn="just">
                        <a:lnSpc>
                          <a:spcPct val="115000"/>
                        </a:lnSpc>
                        <a:spcAft>
                          <a:spcPts val="1000"/>
                        </a:spcAft>
                        <a:tabLst>
                          <a:tab pos="777240" algn="l"/>
                        </a:tabLst>
                      </a:pPr>
                      <a:r>
                        <a:rPr lang="es-ES" sz="500">
                          <a:effectLst/>
                        </a:rPr>
                        <a:t>VOLATILEWRITE(UINT16,UINT16)</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tc>
                  <a:txBody>
                    <a:bodyPr/>
                    <a:lstStyle/>
                    <a:p>
                      <a:pPr algn="just">
                        <a:lnSpc>
                          <a:spcPct val="115000"/>
                        </a:lnSpc>
                        <a:spcAft>
                          <a:spcPts val="1000"/>
                        </a:spcAft>
                      </a:pPr>
                      <a:r>
                        <a:rPr lang="es-ES" sz="50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extLst>
                  <a:ext uri="{0D108BD9-81ED-4DB2-BD59-A6C34878D82A}">
                    <a16:rowId xmlns:a16="http://schemas.microsoft.com/office/drawing/2014/main" val="1565436506"/>
                  </a:ext>
                </a:extLst>
              </a:tr>
              <a:tr h="660400">
                <a:tc>
                  <a:txBody>
                    <a:bodyPr/>
                    <a:lstStyle/>
                    <a:p>
                      <a:pPr algn="just">
                        <a:lnSpc>
                          <a:spcPct val="115000"/>
                        </a:lnSpc>
                        <a:spcAft>
                          <a:spcPts val="1000"/>
                        </a:spcAft>
                        <a:tabLst>
                          <a:tab pos="777240" algn="l"/>
                        </a:tabLst>
                      </a:pPr>
                      <a:r>
                        <a:rPr lang="es-ES" sz="500">
                          <a:effectLst/>
                        </a:rPr>
                        <a:t>VOLATILEWRITE(UINT32,UINT32)</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tc>
                  <a:txBody>
                    <a:bodyPr/>
                    <a:lstStyle/>
                    <a:p>
                      <a:pPr algn="just">
                        <a:lnSpc>
                          <a:spcPct val="115000"/>
                        </a:lnSpc>
                        <a:spcAft>
                          <a:spcPts val="1000"/>
                        </a:spcAft>
                      </a:pPr>
                      <a:r>
                        <a:rPr lang="es-ES" sz="50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extLst>
                  <a:ext uri="{0D108BD9-81ED-4DB2-BD59-A6C34878D82A}">
                    <a16:rowId xmlns:a16="http://schemas.microsoft.com/office/drawing/2014/main" val="3655474674"/>
                  </a:ext>
                </a:extLst>
              </a:tr>
              <a:tr h="660400">
                <a:tc>
                  <a:txBody>
                    <a:bodyPr/>
                    <a:lstStyle/>
                    <a:p>
                      <a:pPr algn="just">
                        <a:lnSpc>
                          <a:spcPct val="115000"/>
                        </a:lnSpc>
                        <a:spcAft>
                          <a:spcPts val="1000"/>
                        </a:spcAft>
                        <a:tabLst>
                          <a:tab pos="777240" algn="l"/>
                        </a:tabLst>
                      </a:pPr>
                      <a:r>
                        <a:rPr lang="es-ES" sz="500">
                          <a:effectLst/>
                        </a:rPr>
                        <a:t>VOLATILEWRITE(UINT64,UINT64)</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tc>
                  <a:txBody>
                    <a:bodyPr/>
                    <a:lstStyle/>
                    <a:p>
                      <a:pPr algn="just">
                        <a:lnSpc>
                          <a:spcPct val="115000"/>
                        </a:lnSpc>
                        <a:spcAft>
                          <a:spcPts val="1000"/>
                        </a:spcAft>
                      </a:pPr>
                      <a:r>
                        <a:rPr lang="es-ES" sz="500" dirty="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500" dirty="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extLst>
                  <a:ext uri="{0D108BD9-81ED-4DB2-BD59-A6C34878D82A}">
                    <a16:rowId xmlns:a16="http://schemas.microsoft.com/office/drawing/2014/main" val="587749007"/>
                  </a:ext>
                </a:extLst>
              </a:tr>
            </a:tbl>
          </a:graphicData>
        </a:graphic>
      </p:graphicFrame>
    </p:spTree>
    <p:extLst>
      <p:ext uri="{BB962C8B-B14F-4D97-AF65-F5344CB8AC3E}">
        <p14:creationId xmlns:p14="http://schemas.microsoft.com/office/powerpoint/2010/main" val="38926006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3" name="Tabla 2">
            <a:extLst>
              <a:ext uri="{FF2B5EF4-FFF2-40B4-BE49-F238E27FC236}">
                <a16:creationId xmlns:a16="http://schemas.microsoft.com/office/drawing/2014/main" id="{359195A0-4549-1A93-E382-FB376DDF1799}"/>
              </a:ext>
            </a:extLst>
          </p:cNvPr>
          <p:cNvGraphicFramePr>
            <a:graphicFrameLocks noGrp="1"/>
          </p:cNvGraphicFramePr>
          <p:nvPr>
            <p:extLst>
              <p:ext uri="{D42A27DB-BD31-4B8C-83A1-F6EECF244321}">
                <p14:modId xmlns:p14="http://schemas.microsoft.com/office/powerpoint/2010/main" val="4221401686"/>
              </p:ext>
            </p:extLst>
          </p:nvPr>
        </p:nvGraphicFramePr>
        <p:xfrm>
          <a:off x="243135" y="1844917"/>
          <a:ext cx="5663565" cy="2674240"/>
        </p:xfrm>
        <a:graphic>
          <a:graphicData uri="http://schemas.openxmlformats.org/drawingml/2006/table">
            <a:tbl>
              <a:tblPr firstCol="1" bandRow="1" bandCol="1">
                <a:tableStyleId>{5C22544A-7EE6-4342-B048-85BDC9FD1C3A}</a:tableStyleId>
              </a:tblPr>
              <a:tblGrid>
                <a:gridCol w="2848610">
                  <a:extLst>
                    <a:ext uri="{9D8B030D-6E8A-4147-A177-3AD203B41FA5}">
                      <a16:colId xmlns:a16="http://schemas.microsoft.com/office/drawing/2014/main" val="3627290671"/>
                    </a:ext>
                  </a:extLst>
                </a:gridCol>
                <a:gridCol w="2814955">
                  <a:extLst>
                    <a:ext uri="{9D8B030D-6E8A-4147-A177-3AD203B41FA5}">
                      <a16:colId xmlns:a16="http://schemas.microsoft.com/office/drawing/2014/main" val="1101177303"/>
                    </a:ext>
                  </a:extLst>
                </a:gridCol>
              </a:tblGrid>
              <a:tr h="0">
                <a:tc>
                  <a:txBody>
                    <a:bodyPr/>
                    <a:lstStyle/>
                    <a:p>
                      <a:pPr algn="just">
                        <a:lnSpc>
                          <a:spcPct val="115000"/>
                        </a:lnSpc>
                        <a:spcAft>
                          <a:spcPts val="1000"/>
                        </a:spcAft>
                        <a:tabLst>
                          <a:tab pos="777240" algn="l"/>
                        </a:tabLst>
                      </a:pPr>
                      <a:r>
                        <a:rPr lang="es-ES" sz="1100">
                          <a:effectLst/>
                        </a:rPr>
                        <a:t>VOLATILEWRITE(UINTPTR,UINTPTR)</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Aft>
                          <a:spcPts val="1000"/>
                        </a:spcAft>
                      </a:pPr>
                      <a:r>
                        <a:rPr lang="es-ES" sz="1100">
                          <a:effectLst/>
                        </a:rPr>
                        <a:t>Escribe un valor en un campo. En los sistemas que lo requieren, inserta una barrera de memoria que evita que el procesador reordene las operaciones de memoria de la siguiente manera: si aparece una lectura o escritura antes de este método en el código, el procesador no puede moverla después de este método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0078582"/>
                  </a:ext>
                </a:extLst>
              </a:tr>
              <a:tr h="0">
                <a:tc>
                  <a:txBody>
                    <a:bodyPr/>
                    <a:lstStyle/>
                    <a:p>
                      <a:pPr algn="just">
                        <a:lnSpc>
                          <a:spcPct val="115000"/>
                        </a:lnSpc>
                        <a:spcAft>
                          <a:spcPts val="1000"/>
                        </a:spcAft>
                        <a:tabLst>
                          <a:tab pos="777240" algn="l"/>
                        </a:tabLst>
                      </a:pPr>
                      <a:r>
                        <a:rPr lang="es-ES" sz="1100">
                          <a:effectLst/>
                        </a:rPr>
                        <a:t>YIELD()</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Aft>
                          <a:spcPts val="1000"/>
                        </a:spcAft>
                      </a:pPr>
                      <a:r>
                        <a:rPr lang="es-ES" sz="1100" dirty="0">
                          <a:effectLst/>
                        </a:rPr>
                        <a:t>Hace que el subproceso de llamada ceda la ejecución a otro subproceso que está listo para ejecutarse en el procesador actual. El sistema operativo selecciona el subproceso al que ceder [25].</a:t>
                      </a:r>
                      <a:endParaRPr lang="es-EC"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8298847"/>
                  </a:ext>
                </a:extLst>
              </a:tr>
            </a:tbl>
          </a:graphicData>
        </a:graphic>
      </p:graphicFrame>
    </p:spTree>
    <p:extLst>
      <p:ext uri="{BB962C8B-B14F-4D97-AF65-F5344CB8AC3E}">
        <p14:creationId xmlns:p14="http://schemas.microsoft.com/office/powerpoint/2010/main" val="15184402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1d9f04a12b2_0_833"/>
          <p:cNvSpPr txBox="1">
            <a:spLocks noGrp="1"/>
          </p:cNvSpPr>
          <p:nvPr>
            <p:ph type="body" idx="1"/>
          </p:nvPr>
        </p:nvSpPr>
        <p:spPr>
          <a:xfrm>
            <a:off x="435900" y="1635382"/>
            <a:ext cx="6212550" cy="3333000"/>
          </a:xfrm>
          <a:prstGeom prst="rect">
            <a:avLst/>
          </a:prstGeom>
          <a:noFill/>
          <a:ln>
            <a:noFill/>
          </a:ln>
        </p:spPr>
        <p:txBody>
          <a:bodyPr spcFirstLastPara="1" wrap="square" lIns="68575" tIns="34275" rIns="68575" bIns="34275" anchor="ctr" anchorCtr="0">
            <a:normAutofit fontScale="70000" lnSpcReduction="20000"/>
          </a:bodyPr>
          <a:lstStyle/>
          <a:p>
            <a:pPr algn="just">
              <a:lnSpc>
                <a:spcPct val="115000"/>
              </a:lnSpc>
              <a:spcAft>
                <a:spcPts val="1000"/>
              </a:spcAft>
            </a:pP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La sincronización consiste en realizar las siguientes tareas: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Hay que asegurar que los diferentes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threads</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en ejecución accedan uno tras otro (en serie) a los datos o los recursos compartidos para evitar la corrupción de estos [26].</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Hay que asegurar que los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threads</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se ejecutan en el momento oportuno, y que además eviten la sobrecarga del sistema por permanecer tanto tiempo en espera [26].</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Para esto, Microsoft .NET Framework cuenta la clase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System.Threading.Monitor</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 Con esta clase se logra que uno y solo un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acceda a una región de código (está región de código puede comprender el acceso/modificación a un archivo, la conexión a un recurso de red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e.g</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base de datos, servicio Web]). Precisamente el miembro estático de clase usado para la tarea anterior consiste en el método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Enter</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[26].</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solidFill>
                <a:schemeClr val="dk1"/>
              </a:solidFill>
            </a:endParaRPr>
          </a:p>
        </p:txBody>
      </p:sp>
      <p:sp>
        <p:nvSpPr>
          <p:cNvPr id="609" name="Google Shape;609;g1d9f04a12b2_0_83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0" name="Google Shape;610;g1d9f04a12b2_0_83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44</a:t>
            </a:r>
            <a:endParaRPr sz="1100">
              <a:solidFill>
                <a:schemeClr val="lt1"/>
              </a:solidFill>
            </a:endParaRPr>
          </a:p>
        </p:txBody>
      </p:sp>
      <p:sp>
        <p:nvSpPr>
          <p:cNvPr id="611" name="Google Shape;611;g1d9f04a12b2_0_83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612" name="Google Shape;612;g1d9f04a12b2_0_833"/>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SINCRONIZACIÓN DE HILOS</a:t>
            </a:r>
            <a:endParaRP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1d9f04a12b2_0_833"/>
          <p:cNvSpPr txBox="1">
            <a:spLocks noGrp="1"/>
          </p:cNvSpPr>
          <p:nvPr>
            <p:ph type="body" idx="1"/>
          </p:nvPr>
        </p:nvSpPr>
        <p:spPr>
          <a:xfrm>
            <a:off x="169199" y="1537600"/>
            <a:ext cx="6669599" cy="1815200"/>
          </a:xfrm>
          <a:prstGeom prst="rect">
            <a:avLst/>
          </a:prstGeom>
          <a:noFill/>
          <a:ln>
            <a:noFill/>
          </a:ln>
        </p:spPr>
        <p:txBody>
          <a:bodyPr spcFirstLastPara="1" wrap="square" lIns="68575" tIns="34275" rIns="68575" bIns="34275" anchor="ctr" anchorCtr="0">
            <a:normAutofit fontScale="55000" lnSpcReduction="20000"/>
          </a:bodyPr>
          <a:lstStyle/>
          <a:p>
            <a:pPr algn="just">
              <a:lnSpc>
                <a:spcPct val="115000"/>
              </a:lnSpc>
              <a:spcAft>
                <a:spcPts val="1000"/>
              </a:spcAft>
            </a:pP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 la región de código que mencionamos anteriormente, también se le conoce como región crítica. Esta región crítica debe ser bloqueada por una instancia de un tipo por referencia, inclusive el identificador de la instancia actual </a:t>
            </a:r>
            <a:r>
              <a:rPr lang="es-ES" sz="20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this</a:t>
            </a: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(Se recomiendan usar cualquier otra instancia como bloqueador en lugar de </a:t>
            </a:r>
            <a:r>
              <a:rPr lang="es-ES" sz="20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this</a:t>
            </a: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Una vez que un </a:t>
            </a:r>
            <a:r>
              <a:rPr lang="es-ES" sz="20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a:t>
            </a: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alcanza esta área de código crítica, otro </a:t>
            </a:r>
            <a:r>
              <a:rPr lang="es-ES" sz="20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a:t>
            </a: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que intente hacer lo mismo pasará al estado </a:t>
            </a:r>
            <a:r>
              <a:rPr lang="es-ES" sz="20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WaitSleepJoin</a:t>
            </a: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(cfr. </a:t>
            </a:r>
            <a:r>
              <a:rPr lang="es-ES" sz="2000" u="none" strike="noStrike" dirty="0">
                <a:solidFill>
                  <a:srgbClr val="000000"/>
                </a:solidFill>
                <a:effectLst/>
                <a:latin typeface="Calibri" panose="020F0502020204030204" pitchFamily="34" charset="0"/>
                <a:ea typeface="Calibri" panose="020F0502020204030204" pitchFamily="34" charset="0"/>
                <a:cs typeface="Arial" panose="020B0604020202020204" pitchFamily="34" charset="0"/>
                <a:hlinkClick r:id="rId3"/>
              </a:rPr>
              <a:t>Obtener el Estado de un </a:t>
            </a:r>
            <a:r>
              <a:rPr lang="es-ES" sz="2000" u="none" strike="noStrike" dirty="0" err="1">
                <a:solidFill>
                  <a:srgbClr val="000000"/>
                </a:solidFill>
                <a:effectLst/>
                <a:latin typeface="Calibri" panose="020F0502020204030204" pitchFamily="34" charset="0"/>
                <a:ea typeface="Calibri" panose="020F0502020204030204" pitchFamily="34" charset="0"/>
                <a:cs typeface="Arial" panose="020B0604020202020204" pitchFamily="34" charset="0"/>
                <a:hlinkClick r:id="rId3"/>
              </a:rPr>
              <a:t>Thread</a:t>
            </a: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y será agregado a la cola de espera hasta que la región se libere por el objeto bloqueador con la invocación del método </a:t>
            </a:r>
            <a:r>
              <a:rPr lang="es-ES" sz="20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Monitor.Exit</a:t>
            </a: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Es recomendable encerrar la sección de código crítica en un bloque try y la invocación de </a:t>
            </a:r>
            <a:r>
              <a:rPr lang="es-ES" sz="20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Exit</a:t>
            </a: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sobre el bloque </a:t>
            </a:r>
            <a:r>
              <a:rPr lang="es-ES" sz="20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finally</a:t>
            </a:r>
            <a:r>
              <a:rPr lang="es-ES" sz="20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[26].</a:t>
            </a:r>
            <a:endParaRPr lang="es-EC" sz="20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solidFill>
                <a:schemeClr val="dk1"/>
              </a:solidFill>
            </a:endParaRPr>
          </a:p>
        </p:txBody>
      </p:sp>
      <p:sp>
        <p:nvSpPr>
          <p:cNvPr id="609" name="Google Shape;609;g1d9f04a12b2_0_83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0" name="Google Shape;610;g1d9f04a12b2_0_83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44</a:t>
            </a:r>
            <a:endParaRPr sz="1100">
              <a:solidFill>
                <a:schemeClr val="lt1"/>
              </a:solidFill>
            </a:endParaRPr>
          </a:p>
        </p:txBody>
      </p:sp>
      <p:sp>
        <p:nvSpPr>
          <p:cNvPr id="611" name="Google Shape;611;g1d9f04a12b2_0_83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612" name="Google Shape;612;g1d9f04a12b2_0_833"/>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SINCRONIZACIÓN DE HILOS</a:t>
            </a:r>
            <a:endParaRPr dirty="0"/>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1E708619-9F44-11DD-BABB-6BFB58E6D2CE}"/>
              </a:ext>
            </a:extLst>
          </p:cNvPr>
          <p:cNvPicPr>
            <a:picLocks noChangeAspect="1"/>
          </p:cNvPicPr>
          <p:nvPr/>
        </p:nvPicPr>
        <p:blipFill>
          <a:blip r:embed="rId4"/>
          <a:stretch>
            <a:fillRect/>
          </a:stretch>
        </p:blipFill>
        <p:spPr>
          <a:xfrm>
            <a:off x="2461666" y="3070860"/>
            <a:ext cx="3093720" cy="23545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7590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1d9f04a12b2_0_833"/>
          <p:cNvSpPr txBox="1">
            <a:spLocks noGrp="1"/>
          </p:cNvSpPr>
          <p:nvPr>
            <p:ph type="body" idx="1"/>
          </p:nvPr>
        </p:nvSpPr>
        <p:spPr>
          <a:xfrm>
            <a:off x="169199" y="1537600"/>
            <a:ext cx="6669599" cy="1815200"/>
          </a:xfrm>
          <a:prstGeom prst="rect">
            <a:avLst/>
          </a:prstGeom>
          <a:noFill/>
          <a:ln>
            <a:noFill/>
          </a:ln>
        </p:spPr>
        <p:txBody>
          <a:bodyPr spcFirstLastPara="1" wrap="square" lIns="68575" tIns="34275" rIns="68575" bIns="34275" anchor="ctr" anchorCtr="0">
            <a:normAutofit fontScale="47500" lnSpcReduction="20000"/>
          </a:bodyPr>
          <a:lstStyle/>
          <a:p>
            <a:pPr algn="just">
              <a:lnSpc>
                <a:spcPct val="115000"/>
              </a:lnSpc>
              <a:spcAft>
                <a:spcPts val="1000"/>
              </a:spcAft>
            </a:pP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para situaciones de sincronización más complejas; como por ejemplo para la activación de determinados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threads</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de la cola de espera y el control sobre cantidades ingentes de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threads</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que podrían sobrecargar la unidad central de procesamiento (CPU);  la clase Monitor cuenta con los siguientes métodos: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800" b="1"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Wait</a:t>
            </a:r>
            <a:r>
              <a:rPr lang="es-E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Se encarga de liberar el bloqueo y el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en la cola de espera [26].</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Pulse :</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Notifica a uno de los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threads</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en la cola de espera que el estado del objeto bloqueante (i.e.,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locker</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ha cambiado su estado. El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pasa a la cola de preparados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ready</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queue</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[26].</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s-ES" sz="1800" b="1"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PulseAll</a:t>
            </a:r>
            <a:r>
              <a:rPr lang="es-ES"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Notifica a todos los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threads</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en la cola de espera que el estado del objeto bloqueante ha cambiado su estado. Todos los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threads</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pasan a la cola de preparados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ready</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s-ES"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queue</a:t>
            </a:r>
            <a:r>
              <a:rPr lang="es-E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[26].</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solidFill>
                <a:schemeClr val="dk1"/>
              </a:solidFill>
            </a:endParaRPr>
          </a:p>
        </p:txBody>
      </p:sp>
      <p:sp>
        <p:nvSpPr>
          <p:cNvPr id="609" name="Google Shape;609;g1d9f04a12b2_0_83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0" name="Google Shape;610;g1d9f04a12b2_0_83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44</a:t>
            </a:r>
            <a:endParaRPr sz="1100">
              <a:solidFill>
                <a:schemeClr val="lt1"/>
              </a:solidFill>
            </a:endParaRPr>
          </a:p>
        </p:txBody>
      </p:sp>
      <p:sp>
        <p:nvSpPr>
          <p:cNvPr id="611" name="Google Shape;611;g1d9f04a12b2_0_83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612" name="Google Shape;612;g1d9f04a12b2_0_833"/>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SINCRONIZACIÓN DE HILOS</a:t>
            </a:r>
            <a:endParaRPr dirty="0"/>
          </a:p>
        </p:txBody>
      </p:sp>
      <p:pic>
        <p:nvPicPr>
          <p:cNvPr id="3" name="Imagen 2" descr="Interfaz de usuario gráfica, Texto, Aplicación, Correo electrónico&#10;&#10;Descripción generada automáticamente">
            <a:extLst>
              <a:ext uri="{FF2B5EF4-FFF2-40B4-BE49-F238E27FC236}">
                <a16:creationId xmlns:a16="http://schemas.microsoft.com/office/drawing/2014/main" id="{B902419A-8232-71CA-AAB8-B8E6276B54AD}"/>
              </a:ext>
            </a:extLst>
          </p:cNvPr>
          <p:cNvPicPr>
            <a:picLocks noChangeAspect="1"/>
          </p:cNvPicPr>
          <p:nvPr/>
        </p:nvPicPr>
        <p:blipFill>
          <a:blip r:embed="rId3"/>
          <a:stretch>
            <a:fillRect/>
          </a:stretch>
        </p:blipFill>
        <p:spPr>
          <a:xfrm>
            <a:off x="2347126" y="3221942"/>
            <a:ext cx="1943100" cy="16214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698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d9f04a12b2_0_615"/>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VENTAJAS Y DESVENTAJAS DE DOTNET(.NET)</a:t>
            </a:r>
            <a:endParaRPr dirty="0">
              <a:solidFill>
                <a:schemeClr val="bg1"/>
              </a:solidFill>
            </a:endParaRPr>
          </a:p>
        </p:txBody>
      </p:sp>
      <p:sp>
        <p:nvSpPr>
          <p:cNvPr id="271" name="Google Shape;271;g1d9f04a12b2_0_615"/>
          <p:cNvSpPr txBox="1">
            <a:spLocks noGrp="1"/>
          </p:cNvSpPr>
          <p:nvPr>
            <p:ph type="body" idx="1"/>
          </p:nvPr>
        </p:nvSpPr>
        <p:spPr>
          <a:xfrm>
            <a:off x="435900" y="1635375"/>
            <a:ext cx="5850600" cy="3208200"/>
          </a:xfrm>
          <a:prstGeom prst="rect">
            <a:avLst/>
          </a:prstGeom>
          <a:noFill/>
          <a:ln>
            <a:noFill/>
          </a:ln>
        </p:spPr>
        <p:txBody>
          <a:bodyPr spcFirstLastPara="1" wrap="square" lIns="68575" tIns="34275" rIns="68575" bIns="34275" anchor="ctr" anchorCtr="0">
            <a:normAutofit fontScale="70000" lnSpcReduction="20000"/>
          </a:bodyPr>
          <a:lstStyle/>
          <a:p>
            <a:pPr marL="469900" lvl="1" indent="-228600" algn="just" rtl="0">
              <a:spcBef>
                <a:spcPts val="700"/>
              </a:spcBef>
              <a:spcAft>
                <a:spcPts val="0"/>
              </a:spcAft>
              <a:buSzPts val="1200"/>
              <a:buChar char="◼"/>
            </a:pPr>
            <a:r>
              <a:rPr lang="es-ES" sz="2600" b="1" dirty="0">
                <a:solidFill>
                  <a:schemeClr val="dk1"/>
                </a:solidFill>
              </a:rPr>
              <a:t>Ventajas</a:t>
            </a:r>
            <a:endParaRPr sz="2600" dirty="0"/>
          </a:p>
          <a:p>
            <a:pPr marL="342900" lvl="0" indent="-342900" algn="just">
              <a:lnSpc>
                <a:spcPct val="115000"/>
              </a:lnSpc>
              <a:buFont typeface="Wingdings" panose="05000000000000000000" pitchFamily="2" charset="2"/>
              <a:buChar char=""/>
            </a:pPr>
            <a:r>
              <a:rPr lang="es-EC" sz="1800" b="1" dirty="0">
                <a:effectLst/>
                <a:latin typeface="Calibri" panose="020F0502020204030204" pitchFamily="34" charset="0"/>
                <a:ea typeface="Calibri" panose="020F0502020204030204" pitchFamily="34" charset="0"/>
                <a:cs typeface="Arial" panose="020B0604020202020204" pitchFamily="34" charset="0"/>
              </a:rPr>
              <a:t>Capacidad de combinación con otros lenguajes:</a:t>
            </a:r>
            <a:r>
              <a:rPr lang="es-EC" sz="1800" dirty="0">
                <a:effectLst/>
                <a:latin typeface="Calibri" panose="020F0502020204030204" pitchFamily="34" charset="0"/>
                <a:ea typeface="Calibri" panose="020F0502020204030204" pitchFamily="34" charset="0"/>
                <a:cs typeface="Arial" panose="020B0604020202020204" pitchFamily="34" charset="0"/>
              </a:rPr>
              <a:t> ASP.NET te ofrece todo lo necesario para que desarrolles aplicaciones web, redes sociales, webs empresariales y sistemas de gestión de contenido (CMS). Ello se debe a que te permite combinar su marco de desarrollo con XML, PHP y HTML para qué crees webs interactivas con éxito y con un mantenimiento nada complicado [4].</a:t>
            </a:r>
          </a:p>
          <a:p>
            <a:pPr marL="342900" lvl="0" indent="-342900" algn="just">
              <a:lnSpc>
                <a:spcPct val="115000"/>
              </a:lnSpc>
              <a:buFont typeface="Wingdings" panose="05000000000000000000" pitchFamily="2" charset="2"/>
              <a:buChar char=""/>
            </a:pPr>
            <a:r>
              <a:rPr lang="es-EC" sz="1800" b="1" dirty="0">
                <a:effectLst/>
                <a:latin typeface="Calibri" panose="020F0502020204030204" pitchFamily="34" charset="0"/>
                <a:ea typeface="Calibri" panose="020F0502020204030204" pitchFamily="34" charset="0"/>
                <a:cs typeface="Arial" panose="020B0604020202020204" pitchFamily="34" charset="0"/>
              </a:rPr>
              <a:t>Cuenta con soporte continuo:</a:t>
            </a:r>
            <a:r>
              <a:rPr lang="es-EC" sz="1800" dirty="0">
                <a:effectLst/>
                <a:latin typeface="Calibri" panose="020F0502020204030204" pitchFamily="34" charset="0"/>
                <a:ea typeface="Calibri" panose="020F0502020204030204" pitchFamily="34" charset="0"/>
                <a:cs typeface="Arial" panose="020B0604020202020204" pitchFamily="34" charset="0"/>
              </a:rPr>
              <a:t> es una solución efectiva que te ofrece soporte actualizado por Microsoft para que programes con las últimas funciones [4].</a:t>
            </a:r>
          </a:p>
          <a:p>
            <a:pPr marL="342900" lvl="0" indent="-342900" algn="just">
              <a:lnSpc>
                <a:spcPct val="115000"/>
              </a:lnSpc>
              <a:spcAft>
                <a:spcPts val="1000"/>
              </a:spcAft>
              <a:buFont typeface="Wingdings" panose="05000000000000000000" pitchFamily="2" charset="2"/>
              <a:buChar char=""/>
            </a:pPr>
            <a:r>
              <a:rPr lang="es-EC" sz="1800" b="1" dirty="0">
                <a:effectLst/>
                <a:latin typeface="Calibri" panose="020F0502020204030204" pitchFamily="34" charset="0"/>
                <a:ea typeface="Calibri" panose="020F0502020204030204" pitchFamily="34" charset="0"/>
                <a:cs typeface="Arial" panose="020B0604020202020204" pitchFamily="34" charset="0"/>
              </a:rPr>
              <a:t>Tiene soporte MVC:</a:t>
            </a:r>
            <a:r>
              <a:rPr lang="es-EC" sz="1800" dirty="0">
                <a:effectLst/>
                <a:latin typeface="Calibri" panose="020F0502020204030204" pitchFamily="34" charset="0"/>
                <a:ea typeface="Calibri" panose="020F0502020204030204" pitchFamily="34" charset="0"/>
                <a:cs typeface="Arial" panose="020B0604020202020204" pitchFamily="34" charset="0"/>
              </a:rPr>
              <a:t> se trata del modelo vista controlador y es una arquitectura que separa la sección de desarrollo web de la interfaz de diseño. Esto te otorga mayor flexibilidad a la hora de trabajar en equipo, ya que mientras unos desarrollan código otros se dedican al diseño, sin que ninguno tenga que interrumpirse. Esto te ofrece escalabilidad y facilidad para ejecutar el mantenimiento del programa desarrollado [4].</a:t>
            </a:r>
          </a:p>
        </p:txBody>
      </p:sp>
      <p:sp>
        <p:nvSpPr>
          <p:cNvPr id="272" name="Google Shape;272;g1d9f04a12b2_0_61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3" name="Google Shape;273;g1d9f04a12b2_0_61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10</a:t>
            </a:r>
            <a:endParaRPr sz="1100">
              <a:solidFill>
                <a:schemeClr val="lt1"/>
              </a:solidFill>
            </a:endParaRPr>
          </a:p>
        </p:txBody>
      </p:sp>
      <p:sp>
        <p:nvSpPr>
          <p:cNvPr id="274" name="Google Shape;274;g1d9f04a12b2_0_61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2.6	ASP.NET</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g1d9f04a12b2_0_83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0" name="Google Shape;610;g1d9f04a12b2_0_83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44</a:t>
            </a:r>
            <a:endParaRPr sz="1100">
              <a:solidFill>
                <a:schemeClr val="lt1"/>
              </a:solidFill>
            </a:endParaRPr>
          </a:p>
        </p:txBody>
      </p:sp>
      <p:sp>
        <p:nvSpPr>
          <p:cNvPr id="611" name="Google Shape;611;g1d9f04a12b2_0_83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612" name="Google Shape;612;g1d9f04a12b2_0_833"/>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EXCEPCIONES EN HILOS</a:t>
            </a:r>
            <a:endParaRPr dirty="0"/>
          </a:p>
        </p:txBody>
      </p:sp>
      <p:graphicFrame>
        <p:nvGraphicFramePr>
          <p:cNvPr id="5" name="Tabla 4">
            <a:extLst>
              <a:ext uri="{FF2B5EF4-FFF2-40B4-BE49-F238E27FC236}">
                <a16:creationId xmlns:a16="http://schemas.microsoft.com/office/drawing/2014/main" id="{8F1C886E-ED56-196A-4816-7E5C14B8BBD1}"/>
              </a:ext>
            </a:extLst>
          </p:cNvPr>
          <p:cNvGraphicFramePr>
            <a:graphicFrameLocks noGrp="1"/>
          </p:cNvGraphicFramePr>
          <p:nvPr>
            <p:extLst>
              <p:ext uri="{D42A27DB-BD31-4B8C-83A1-F6EECF244321}">
                <p14:modId xmlns:p14="http://schemas.microsoft.com/office/powerpoint/2010/main" val="4284419719"/>
              </p:ext>
            </p:extLst>
          </p:nvPr>
        </p:nvGraphicFramePr>
        <p:xfrm>
          <a:off x="1023728" y="1465900"/>
          <a:ext cx="5072272" cy="4379978"/>
        </p:xfrm>
        <a:graphic>
          <a:graphicData uri="http://schemas.openxmlformats.org/drawingml/2006/table">
            <a:tbl>
              <a:tblPr firstCol="1" bandRow="1" bandCol="1">
                <a:tableStyleId>{5C22544A-7EE6-4342-B048-85BDC9FD1C3A}</a:tableStyleId>
              </a:tblPr>
              <a:tblGrid>
                <a:gridCol w="2535851">
                  <a:extLst>
                    <a:ext uri="{9D8B030D-6E8A-4147-A177-3AD203B41FA5}">
                      <a16:colId xmlns:a16="http://schemas.microsoft.com/office/drawing/2014/main" val="3024349924"/>
                    </a:ext>
                  </a:extLst>
                </a:gridCol>
                <a:gridCol w="2536421">
                  <a:extLst>
                    <a:ext uri="{9D8B030D-6E8A-4147-A177-3AD203B41FA5}">
                      <a16:colId xmlns:a16="http://schemas.microsoft.com/office/drawing/2014/main" val="1849692450"/>
                    </a:ext>
                  </a:extLst>
                </a:gridCol>
              </a:tblGrid>
              <a:tr h="127591">
                <a:tc>
                  <a:txBody>
                    <a:bodyPr/>
                    <a:lstStyle/>
                    <a:p>
                      <a:pPr algn="just">
                        <a:lnSpc>
                          <a:spcPct val="115000"/>
                        </a:lnSpc>
                        <a:spcAft>
                          <a:spcPts val="1000"/>
                        </a:spcAft>
                      </a:pPr>
                      <a:r>
                        <a:rPr lang="es-ES" sz="1100" dirty="0">
                          <a:effectLst/>
                        </a:rPr>
                        <a:t>EXCEPCIONES</a:t>
                      </a:r>
                      <a:endParaRPr lang="es-EC" sz="1100" dirty="0">
                        <a:effectLst/>
                        <a:latin typeface="Calibri" panose="020F0502020204030204" pitchFamily="34" charset="0"/>
                        <a:ea typeface="Calibri" panose="020F0502020204030204" pitchFamily="34" charset="0"/>
                        <a:cs typeface="Arial" panose="020B0604020202020204" pitchFamily="34" charset="0"/>
                      </a:endParaRPr>
                    </a:p>
                  </a:txBody>
                  <a:tcPr marL="40258" marR="40258" marT="0" marB="0"/>
                </a:tc>
                <a:tc>
                  <a:txBody>
                    <a:bodyPr/>
                    <a:lstStyle/>
                    <a:p>
                      <a:pPr>
                        <a:lnSpc>
                          <a:spcPct val="115000"/>
                        </a:lnSpc>
                        <a:spcAft>
                          <a:spcPts val="1000"/>
                        </a:spcAft>
                      </a:pPr>
                      <a:r>
                        <a:rPr lang="es-ES" sz="1100">
                          <a:effectLst/>
                        </a:rPr>
                        <a:t>DEFINICIÓN</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40258" marR="40258" marT="0" marB="0"/>
                </a:tc>
                <a:extLst>
                  <a:ext uri="{0D108BD9-81ED-4DB2-BD59-A6C34878D82A}">
                    <a16:rowId xmlns:a16="http://schemas.microsoft.com/office/drawing/2014/main" val="3546670124"/>
                  </a:ext>
                </a:extLst>
              </a:tr>
              <a:tr h="773736">
                <a:tc>
                  <a:txBody>
                    <a:bodyPr/>
                    <a:lstStyle/>
                    <a:p>
                      <a:pPr algn="just">
                        <a:lnSpc>
                          <a:spcPct val="115000"/>
                        </a:lnSpc>
                        <a:spcAft>
                          <a:spcPts val="1000"/>
                        </a:spcAft>
                      </a:pPr>
                      <a:r>
                        <a:rPr lang="es-ES" sz="1100">
                          <a:effectLst/>
                        </a:rPr>
                        <a:t>THREADABORTEXCEPTION</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40258" marR="40258" marT="0" marB="0"/>
                </a:tc>
                <a:tc>
                  <a:txBody>
                    <a:bodyPr/>
                    <a:lstStyle/>
                    <a:p>
                      <a:pPr>
                        <a:lnSpc>
                          <a:spcPct val="115000"/>
                        </a:lnSpc>
                        <a:spcAft>
                          <a:spcPts val="1000"/>
                        </a:spcAft>
                      </a:pPr>
                      <a:r>
                        <a:rPr lang="es-ES" sz="1100">
                          <a:effectLst/>
                        </a:rPr>
                        <a:t>public sealed class ThreadAbortException : SystemException</a:t>
                      </a:r>
                      <a:endParaRPr lang="es-EC" sz="1100">
                        <a:effectLst/>
                      </a:endParaRPr>
                    </a:p>
                    <a:p>
                      <a:pPr>
                        <a:lnSpc>
                          <a:spcPct val="115000"/>
                        </a:lnSpc>
                        <a:spcAft>
                          <a:spcPts val="1000"/>
                        </a:spcAft>
                      </a:pPr>
                      <a:r>
                        <a:rPr lang="es-ES" sz="1100">
                          <a:effectLst/>
                        </a:rPr>
                        <a:t>La excepción que se produce cuando se realiza una llamada al método Abort(Object). Esta clase no puede heredarse [27].</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40258" marR="40258" marT="0" marB="0"/>
                </a:tc>
                <a:extLst>
                  <a:ext uri="{0D108BD9-81ED-4DB2-BD59-A6C34878D82A}">
                    <a16:rowId xmlns:a16="http://schemas.microsoft.com/office/drawing/2014/main" val="3882609028"/>
                  </a:ext>
                </a:extLst>
              </a:tr>
              <a:tr h="773736">
                <a:tc>
                  <a:txBody>
                    <a:bodyPr/>
                    <a:lstStyle/>
                    <a:p>
                      <a:pPr algn="just">
                        <a:lnSpc>
                          <a:spcPct val="115000"/>
                        </a:lnSpc>
                        <a:spcAft>
                          <a:spcPts val="1000"/>
                        </a:spcAft>
                      </a:pPr>
                      <a:r>
                        <a:rPr lang="es-ES" sz="1100">
                          <a:effectLst/>
                        </a:rPr>
                        <a:t>THREADEXCEPTIONEVENTARGS</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40258" marR="40258" marT="0" marB="0"/>
                </a:tc>
                <a:tc>
                  <a:txBody>
                    <a:bodyPr/>
                    <a:lstStyle/>
                    <a:p>
                      <a:pPr>
                        <a:lnSpc>
                          <a:spcPct val="115000"/>
                        </a:lnSpc>
                        <a:spcAft>
                          <a:spcPts val="1000"/>
                        </a:spcAft>
                      </a:pPr>
                      <a:r>
                        <a:rPr lang="es-ES" sz="1100">
                          <a:effectLst/>
                        </a:rPr>
                        <a:t>public class ThreadExceptionEventArgs : EventArgs</a:t>
                      </a:r>
                      <a:endParaRPr lang="es-EC" sz="1100">
                        <a:effectLst/>
                      </a:endParaRPr>
                    </a:p>
                    <a:p>
                      <a:pPr>
                        <a:lnSpc>
                          <a:spcPct val="115000"/>
                        </a:lnSpc>
                        <a:spcAft>
                          <a:spcPts val="1000"/>
                        </a:spcAft>
                      </a:pPr>
                      <a:r>
                        <a:rPr lang="es-ES" sz="1100">
                          <a:effectLst/>
                        </a:rPr>
                        <a:t>Proporciona datos para el evento ThreadException el cual se produce con una excepción de subproceso no atrapada [28].</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40258" marR="40258" marT="0" marB="0"/>
                </a:tc>
                <a:extLst>
                  <a:ext uri="{0D108BD9-81ED-4DB2-BD59-A6C34878D82A}">
                    <a16:rowId xmlns:a16="http://schemas.microsoft.com/office/drawing/2014/main" val="3159624782"/>
                  </a:ext>
                </a:extLst>
              </a:tr>
              <a:tr h="899676">
                <a:tc>
                  <a:txBody>
                    <a:bodyPr/>
                    <a:lstStyle/>
                    <a:p>
                      <a:pPr algn="just">
                        <a:lnSpc>
                          <a:spcPct val="115000"/>
                        </a:lnSpc>
                        <a:spcAft>
                          <a:spcPts val="1000"/>
                        </a:spcAft>
                      </a:pPr>
                      <a:r>
                        <a:rPr lang="es-ES" sz="1100">
                          <a:effectLst/>
                        </a:rPr>
                        <a:t>THREADEXCEPTIONEVENTHANDLER</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40258" marR="40258" marT="0" marB="0"/>
                </a:tc>
                <a:tc>
                  <a:txBody>
                    <a:bodyPr/>
                    <a:lstStyle/>
                    <a:p>
                      <a:pPr>
                        <a:lnSpc>
                          <a:spcPct val="115000"/>
                        </a:lnSpc>
                        <a:spcAft>
                          <a:spcPts val="1000"/>
                        </a:spcAft>
                      </a:pPr>
                      <a:r>
                        <a:rPr lang="en-US" sz="1100" dirty="0">
                          <a:effectLst/>
                        </a:rPr>
                        <a:t>public delegate void </a:t>
                      </a:r>
                      <a:r>
                        <a:rPr lang="en-US" sz="1100" dirty="0" err="1">
                          <a:effectLst/>
                        </a:rPr>
                        <a:t>ThreadExceptionEventHandler</a:t>
                      </a:r>
                      <a:r>
                        <a:rPr lang="en-US" sz="1100" dirty="0">
                          <a:effectLst/>
                        </a:rPr>
                        <a:t>(object sender, </a:t>
                      </a:r>
                      <a:r>
                        <a:rPr lang="en-US" sz="1100" dirty="0" err="1">
                          <a:effectLst/>
                        </a:rPr>
                        <a:t>ThreadExceptionEventArgs</a:t>
                      </a:r>
                      <a:r>
                        <a:rPr lang="en-US" sz="1100" dirty="0">
                          <a:effectLst/>
                        </a:rPr>
                        <a:t> e);</a:t>
                      </a:r>
                      <a:endParaRPr lang="es-EC" sz="1100" dirty="0">
                        <a:effectLst/>
                      </a:endParaRPr>
                    </a:p>
                    <a:p>
                      <a:pPr>
                        <a:lnSpc>
                          <a:spcPct val="115000"/>
                        </a:lnSpc>
                        <a:spcAft>
                          <a:spcPts val="1000"/>
                        </a:spcAft>
                      </a:pPr>
                      <a:r>
                        <a:rPr lang="es-ES" sz="1100" dirty="0">
                          <a:effectLst/>
                        </a:rPr>
                        <a:t>Representa el método que controlará el evento </a:t>
                      </a:r>
                      <a:r>
                        <a:rPr lang="es-ES" sz="1100" dirty="0" err="1">
                          <a:effectLst/>
                        </a:rPr>
                        <a:t>ThreadException</a:t>
                      </a:r>
                      <a:r>
                        <a:rPr lang="es-ES" sz="1100" dirty="0">
                          <a:effectLst/>
                        </a:rPr>
                        <a:t> de una aplicación [29].</a:t>
                      </a:r>
                      <a:endParaRPr lang="es-EC" sz="1100" dirty="0">
                        <a:effectLst/>
                        <a:latin typeface="Calibri" panose="020F0502020204030204" pitchFamily="34" charset="0"/>
                        <a:ea typeface="Calibri" panose="020F0502020204030204" pitchFamily="34" charset="0"/>
                        <a:cs typeface="Arial" panose="020B0604020202020204" pitchFamily="34" charset="0"/>
                      </a:endParaRPr>
                    </a:p>
                  </a:txBody>
                  <a:tcPr marL="40258" marR="40258" marT="0" marB="0"/>
                </a:tc>
                <a:extLst>
                  <a:ext uri="{0D108BD9-81ED-4DB2-BD59-A6C34878D82A}">
                    <a16:rowId xmlns:a16="http://schemas.microsoft.com/office/drawing/2014/main" val="3928934372"/>
                  </a:ext>
                </a:extLst>
              </a:tr>
            </a:tbl>
          </a:graphicData>
        </a:graphic>
      </p:graphicFrame>
    </p:spTree>
    <p:extLst>
      <p:ext uri="{BB962C8B-B14F-4D97-AF65-F5344CB8AC3E}">
        <p14:creationId xmlns:p14="http://schemas.microsoft.com/office/powerpoint/2010/main" val="15347812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9" name="Google Shape;609;g1d9f04a12b2_0_83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0" name="Google Shape;610;g1d9f04a12b2_0_83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44</a:t>
            </a:r>
            <a:endParaRPr sz="1100">
              <a:solidFill>
                <a:schemeClr val="lt1"/>
              </a:solidFill>
            </a:endParaRPr>
          </a:p>
        </p:txBody>
      </p:sp>
      <p:sp>
        <p:nvSpPr>
          <p:cNvPr id="611" name="Google Shape;611;g1d9f04a12b2_0_83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612" name="Google Shape;612;g1d9f04a12b2_0_833"/>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EXCEPCIONES EN HILOS</a:t>
            </a:r>
            <a:endParaRPr dirty="0"/>
          </a:p>
        </p:txBody>
      </p:sp>
      <p:graphicFrame>
        <p:nvGraphicFramePr>
          <p:cNvPr id="2" name="Tabla 1">
            <a:extLst>
              <a:ext uri="{FF2B5EF4-FFF2-40B4-BE49-F238E27FC236}">
                <a16:creationId xmlns:a16="http://schemas.microsoft.com/office/drawing/2014/main" id="{AC58AA2B-40A5-B5B7-F9D0-E88A354ED305}"/>
              </a:ext>
            </a:extLst>
          </p:cNvPr>
          <p:cNvGraphicFramePr>
            <a:graphicFrameLocks noGrp="1"/>
          </p:cNvGraphicFramePr>
          <p:nvPr>
            <p:extLst>
              <p:ext uri="{D42A27DB-BD31-4B8C-83A1-F6EECF244321}">
                <p14:modId xmlns:p14="http://schemas.microsoft.com/office/powerpoint/2010/main" val="1888375130"/>
              </p:ext>
            </p:extLst>
          </p:nvPr>
        </p:nvGraphicFramePr>
        <p:xfrm>
          <a:off x="1306663" y="1680950"/>
          <a:ext cx="4054174" cy="2750693"/>
        </p:xfrm>
        <a:graphic>
          <a:graphicData uri="http://schemas.openxmlformats.org/drawingml/2006/table">
            <a:tbl>
              <a:tblPr firstCol="1" bandRow="1" bandCol="1">
                <a:tableStyleId>{5C22544A-7EE6-4342-B048-85BDC9FD1C3A}</a:tableStyleId>
              </a:tblPr>
              <a:tblGrid>
                <a:gridCol w="2026860">
                  <a:extLst>
                    <a:ext uri="{9D8B030D-6E8A-4147-A177-3AD203B41FA5}">
                      <a16:colId xmlns:a16="http://schemas.microsoft.com/office/drawing/2014/main" val="2702324947"/>
                    </a:ext>
                  </a:extLst>
                </a:gridCol>
                <a:gridCol w="2027314">
                  <a:extLst>
                    <a:ext uri="{9D8B030D-6E8A-4147-A177-3AD203B41FA5}">
                      <a16:colId xmlns:a16="http://schemas.microsoft.com/office/drawing/2014/main" val="2929119542"/>
                    </a:ext>
                  </a:extLst>
                </a:gridCol>
              </a:tblGrid>
              <a:tr h="772834">
                <a:tc>
                  <a:txBody>
                    <a:bodyPr/>
                    <a:lstStyle/>
                    <a:p>
                      <a:pPr algn="just">
                        <a:lnSpc>
                          <a:spcPct val="115000"/>
                        </a:lnSpc>
                        <a:spcAft>
                          <a:spcPts val="1000"/>
                        </a:spcAft>
                      </a:pPr>
                      <a:r>
                        <a:rPr lang="es-ES" sz="800">
                          <a:effectLst/>
                        </a:rPr>
                        <a:t>THREADINTERRUPTEDEXCEPTION</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49092" marR="49092" marT="0" marB="0"/>
                </a:tc>
                <a:tc>
                  <a:txBody>
                    <a:bodyPr/>
                    <a:lstStyle/>
                    <a:p>
                      <a:pPr algn="just">
                        <a:lnSpc>
                          <a:spcPct val="115000"/>
                        </a:lnSpc>
                        <a:spcAft>
                          <a:spcPts val="1000"/>
                        </a:spcAft>
                      </a:pPr>
                      <a:r>
                        <a:rPr lang="es-ES" sz="800">
                          <a:effectLst/>
                        </a:rPr>
                        <a:t>public class ThreadInterruptedException : SystemException</a:t>
                      </a:r>
                      <a:endParaRPr lang="es-EC" sz="800">
                        <a:effectLst/>
                      </a:endParaRPr>
                    </a:p>
                    <a:p>
                      <a:pPr algn="just">
                        <a:lnSpc>
                          <a:spcPct val="115000"/>
                        </a:lnSpc>
                        <a:spcAft>
                          <a:spcPts val="1000"/>
                        </a:spcAft>
                      </a:pPr>
                      <a:r>
                        <a:rPr lang="es-ES" sz="800">
                          <a:effectLst/>
                        </a:rPr>
                        <a:t>La excepción que se produce cuando se interrumpe un subproceso mientras está en estado de espera [30].</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49092" marR="49092" marT="0" marB="0"/>
                </a:tc>
                <a:extLst>
                  <a:ext uri="{0D108BD9-81ED-4DB2-BD59-A6C34878D82A}">
                    <a16:rowId xmlns:a16="http://schemas.microsoft.com/office/drawing/2014/main" val="2277816825"/>
                  </a:ext>
                </a:extLst>
              </a:tr>
              <a:tr h="1324845">
                <a:tc>
                  <a:txBody>
                    <a:bodyPr/>
                    <a:lstStyle/>
                    <a:p>
                      <a:pPr algn="just">
                        <a:lnSpc>
                          <a:spcPct val="115000"/>
                        </a:lnSpc>
                        <a:spcAft>
                          <a:spcPts val="1000"/>
                        </a:spcAft>
                      </a:pPr>
                      <a:r>
                        <a:rPr lang="es-ES" sz="800">
                          <a:effectLst/>
                        </a:rPr>
                        <a:t>THREADSTARTEXCEPTION</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49092" marR="49092" marT="0" marB="0"/>
                </a:tc>
                <a:tc>
                  <a:txBody>
                    <a:bodyPr/>
                    <a:lstStyle/>
                    <a:p>
                      <a:pPr algn="just">
                        <a:lnSpc>
                          <a:spcPct val="115000"/>
                        </a:lnSpc>
                        <a:spcAft>
                          <a:spcPts val="1000"/>
                        </a:spcAft>
                      </a:pPr>
                      <a:r>
                        <a:rPr lang="es-ES" sz="800">
                          <a:effectLst/>
                        </a:rPr>
                        <a:t>public sealed class ThreadStartException : SystemException</a:t>
                      </a:r>
                      <a:endParaRPr lang="es-EC" sz="800">
                        <a:effectLst/>
                      </a:endParaRPr>
                    </a:p>
                    <a:p>
                      <a:pPr algn="just">
                        <a:lnSpc>
                          <a:spcPct val="115000"/>
                        </a:lnSpc>
                        <a:spcAft>
                          <a:spcPts val="1000"/>
                        </a:spcAft>
                      </a:pPr>
                      <a:r>
                        <a:rPr lang="es-ES" sz="800">
                          <a:effectLst/>
                        </a:rPr>
                        <a:t>La excepción que se produce cuando se produce un error en un subproceso administrado después de que se haya iniciado el subproceso del sistema operativo subyacente, pero antes de que el subproceso esté listo para ejecutar el código de usuario [31].</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49092" marR="49092" marT="0" marB="0"/>
                </a:tc>
                <a:extLst>
                  <a:ext uri="{0D108BD9-81ED-4DB2-BD59-A6C34878D82A}">
                    <a16:rowId xmlns:a16="http://schemas.microsoft.com/office/drawing/2014/main" val="3714726802"/>
                  </a:ext>
                </a:extLst>
              </a:tr>
              <a:tr h="543920">
                <a:tc>
                  <a:txBody>
                    <a:bodyPr/>
                    <a:lstStyle/>
                    <a:p>
                      <a:pPr algn="just">
                        <a:lnSpc>
                          <a:spcPct val="115000"/>
                        </a:lnSpc>
                        <a:spcAft>
                          <a:spcPts val="1000"/>
                        </a:spcAft>
                      </a:pPr>
                      <a:r>
                        <a:rPr lang="es-ES" sz="800">
                          <a:effectLst/>
                        </a:rPr>
                        <a:t>THREADSTATEEXCEPTION</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49092" marR="49092" marT="0" marB="0"/>
                </a:tc>
                <a:tc>
                  <a:txBody>
                    <a:bodyPr/>
                    <a:lstStyle/>
                    <a:p>
                      <a:pPr algn="just">
                        <a:lnSpc>
                          <a:spcPct val="115000"/>
                        </a:lnSpc>
                        <a:spcAft>
                          <a:spcPts val="1000"/>
                        </a:spcAft>
                      </a:pPr>
                      <a:r>
                        <a:rPr lang="es-ES" sz="800" dirty="0">
                          <a:effectLst/>
                        </a:rPr>
                        <a:t>La excepción que se genera cuando un subproceso se encuentra en un estado de subproceso no válido para la llamada al método [32].</a:t>
                      </a:r>
                      <a:endParaRPr lang="es-EC" sz="800" dirty="0">
                        <a:effectLst/>
                        <a:latin typeface="Calibri" panose="020F0502020204030204" pitchFamily="34" charset="0"/>
                        <a:ea typeface="Calibri" panose="020F0502020204030204" pitchFamily="34" charset="0"/>
                        <a:cs typeface="Arial" panose="020B0604020202020204" pitchFamily="34" charset="0"/>
                      </a:endParaRPr>
                    </a:p>
                  </a:txBody>
                  <a:tcPr marL="49092" marR="49092" marT="0" marB="0"/>
                </a:tc>
                <a:extLst>
                  <a:ext uri="{0D108BD9-81ED-4DB2-BD59-A6C34878D82A}">
                    <a16:rowId xmlns:a16="http://schemas.microsoft.com/office/drawing/2014/main" val="2368574361"/>
                  </a:ext>
                </a:extLst>
              </a:tr>
            </a:tbl>
          </a:graphicData>
        </a:graphic>
      </p:graphicFrame>
    </p:spTree>
    <p:extLst>
      <p:ext uri="{BB962C8B-B14F-4D97-AF65-F5344CB8AC3E}">
        <p14:creationId xmlns:p14="http://schemas.microsoft.com/office/powerpoint/2010/main" val="29080070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d9f04a12b2_0_842"/>
          <p:cNvSpPr txBox="1">
            <a:spLocks noGrp="1"/>
          </p:cNvSpPr>
          <p:nvPr>
            <p:ph type="body" idx="1"/>
          </p:nvPr>
        </p:nvSpPr>
        <p:spPr>
          <a:xfrm>
            <a:off x="435899" y="1544225"/>
            <a:ext cx="5907750" cy="3333000"/>
          </a:xfrm>
          <a:prstGeom prst="rect">
            <a:avLst/>
          </a:prstGeom>
          <a:noFill/>
          <a:ln>
            <a:noFill/>
          </a:ln>
        </p:spPr>
        <p:txBody>
          <a:bodyPr spcFirstLastPara="1" wrap="square" lIns="68575" tIns="34275" rIns="68575" bIns="34275" anchor="ctr" anchorCtr="0">
            <a:normAutofit fontScale="85000" lnSpcReduction="10000"/>
          </a:bodyPr>
          <a:lstStyle/>
          <a:p>
            <a:pPr algn="just"/>
            <a:r>
              <a:rPr lang="es-ES" sz="1800" dirty="0">
                <a:effectLst/>
                <a:latin typeface="Calibri" panose="020F0502020204030204" pitchFamily="34" charset="0"/>
                <a:ea typeface="MS Mincho" panose="02020609040205080304" pitchFamily="49" charset="-128"/>
                <a:cs typeface="Arial" panose="020B0604020202020204" pitchFamily="34" charset="0"/>
              </a:rPr>
              <a:t>Al llamar al método </a:t>
            </a:r>
            <a:r>
              <a:rPr lang="es-ES" sz="18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3"/>
              </a:rPr>
              <a:t>Thread.Sleep</a:t>
            </a:r>
            <a:r>
              <a:rPr lang="es-ES" sz="1800" dirty="0">
                <a:effectLst/>
                <a:latin typeface="Calibri" panose="020F0502020204030204" pitchFamily="34" charset="0"/>
                <a:ea typeface="MS Mincho" panose="02020609040205080304" pitchFamily="49" charset="-128"/>
                <a:cs typeface="Arial" panose="020B0604020202020204" pitchFamily="34" charset="0"/>
              </a:rPr>
              <a:t>, el subproceso actual se bloquea inmediatamente durante el número de milisegundos o el intervalo de tiempo que pase al método, y el resto de su intervalo de tiempo se dedica a otro subproceso. Una vez que transcurre ese intervalo, el subproceso en suspensión vuelve a ejecutarse [33]. Un subproceso no puede llamar a </a:t>
            </a:r>
            <a:r>
              <a:rPr lang="es-ES" sz="18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3"/>
              </a:rPr>
              <a:t>Thread.Sleep</a:t>
            </a:r>
            <a:r>
              <a:rPr lang="es-ES" sz="1800" dirty="0">
                <a:effectLst/>
                <a:latin typeface="Calibri" panose="020F0502020204030204" pitchFamily="34" charset="0"/>
                <a:ea typeface="MS Mincho" panose="02020609040205080304" pitchFamily="49" charset="-128"/>
                <a:cs typeface="Arial" panose="020B0604020202020204" pitchFamily="34" charset="0"/>
              </a:rPr>
              <a:t> en otro subproceso. </a:t>
            </a:r>
            <a:r>
              <a:rPr lang="es-ES" sz="18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3"/>
              </a:rPr>
              <a:t>Thread.Sleep</a:t>
            </a:r>
            <a:r>
              <a:rPr lang="es-ES" sz="1800" dirty="0">
                <a:effectLst/>
                <a:latin typeface="Calibri" panose="020F0502020204030204" pitchFamily="34" charset="0"/>
                <a:ea typeface="MS Mincho" panose="02020609040205080304" pitchFamily="49" charset="-128"/>
                <a:cs typeface="Arial" panose="020B0604020202020204" pitchFamily="34" charset="0"/>
              </a:rPr>
              <a:t> es un método estático que siempre hace que el subproceso actual entre en modo de suspensión [33]. </a:t>
            </a:r>
            <a:endParaRPr lang="es-EC" sz="1800" dirty="0">
              <a:effectLst/>
              <a:latin typeface="Times New Roman" panose="02020603050405020304" pitchFamily="18" charset="0"/>
              <a:ea typeface="Times New Roman" panose="02020603050405020304" pitchFamily="18" charset="0"/>
            </a:endParaRPr>
          </a:p>
          <a:p>
            <a:pPr algn="just"/>
            <a:r>
              <a:rPr lang="es-ES" sz="1800" dirty="0">
                <a:effectLst/>
                <a:latin typeface="Calibri" panose="020F0502020204030204" pitchFamily="34" charset="0"/>
                <a:ea typeface="MS Mincho" panose="02020609040205080304" pitchFamily="49" charset="-128"/>
                <a:cs typeface="Arial" panose="020B0604020202020204" pitchFamily="34" charset="0"/>
              </a:rPr>
              <a:t>Al llamar a </a:t>
            </a:r>
            <a:r>
              <a:rPr lang="es-ES" sz="18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3"/>
              </a:rPr>
              <a:t>Thread.Sleep</a:t>
            </a:r>
            <a:r>
              <a:rPr lang="es-ES" sz="1800" dirty="0">
                <a:effectLst/>
                <a:latin typeface="Calibri" panose="020F0502020204030204" pitchFamily="34" charset="0"/>
                <a:ea typeface="MS Mincho" panose="02020609040205080304" pitchFamily="49" charset="-128"/>
                <a:cs typeface="Arial" panose="020B0604020202020204" pitchFamily="34" charset="0"/>
              </a:rPr>
              <a:t> con un valor de </a:t>
            </a:r>
            <a:r>
              <a:rPr lang="es-ES" sz="18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4"/>
              </a:rPr>
              <a:t>Timeout.Infinite</a:t>
            </a:r>
            <a:r>
              <a:rPr lang="es-ES" sz="1800" dirty="0">
                <a:effectLst/>
                <a:latin typeface="Calibri" panose="020F0502020204030204" pitchFamily="34" charset="0"/>
                <a:ea typeface="MS Mincho" panose="02020609040205080304" pitchFamily="49" charset="-128"/>
                <a:cs typeface="Arial" panose="020B0604020202020204" pitchFamily="34" charset="0"/>
              </a:rPr>
              <a:t>, un subproceso entra en modo de suspensión hasta que lo interrumpe otro subproceso que llama al método </a:t>
            </a:r>
            <a:r>
              <a:rPr lang="es-ES" sz="18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5"/>
              </a:rPr>
              <a:t>Thread.Interrupt</a:t>
            </a:r>
            <a:r>
              <a:rPr lang="es-ES" sz="1800" dirty="0">
                <a:effectLst/>
                <a:latin typeface="Calibri" panose="020F0502020204030204" pitchFamily="34" charset="0"/>
                <a:ea typeface="MS Mincho" panose="02020609040205080304" pitchFamily="49" charset="-128"/>
                <a:cs typeface="Arial" panose="020B0604020202020204" pitchFamily="34" charset="0"/>
              </a:rPr>
              <a:t> en el subproceso suspendido, o hasta que una llamada a su método </a:t>
            </a:r>
            <a:r>
              <a:rPr lang="es-ES" sz="18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6"/>
              </a:rPr>
              <a:t>Thread.Abort</a:t>
            </a:r>
            <a:r>
              <a:rPr lang="es-ES" sz="1800" dirty="0">
                <a:effectLst/>
                <a:latin typeface="Calibri" panose="020F0502020204030204" pitchFamily="34" charset="0"/>
                <a:ea typeface="MS Mincho" panose="02020609040205080304" pitchFamily="49" charset="-128"/>
                <a:cs typeface="Arial" panose="020B0604020202020204" pitchFamily="34" charset="0"/>
              </a:rPr>
              <a:t> lo termina. En el ejemplo siguiente se muestran ambos métodos para interrumpir un subproceso en suspensión [33].</a:t>
            </a:r>
            <a:endParaRPr lang="es-EC" sz="1800" dirty="0">
              <a:effectLst/>
              <a:latin typeface="Times New Roman" panose="02020603050405020304" pitchFamily="18" charset="0"/>
              <a:ea typeface="Times New Roman" panose="02020603050405020304" pitchFamily="18" charset="0"/>
            </a:endParaRPr>
          </a:p>
        </p:txBody>
      </p:sp>
      <p:sp>
        <p:nvSpPr>
          <p:cNvPr id="619" name="Google Shape;619;g1d9f04a12b2_0_84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0" name="Google Shape;620;g1d9f04a12b2_0_84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45</a:t>
            </a:r>
            <a:endParaRPr sz="1100">
              <a:solidFill>
                <a:schemeClr val="lt1"/>
              </a:solidFill>
            </a:endParaRPr>
          </a:p>
        </p:txBody>
      </p:sp>
      <p:sp>
        <p:nvSpPr>
          <p:cNvPr id="621" name="Google Shape;621;g1d9f04a12b2_0_842"/>
          <p:cNvSpPr txBox="1">
            <a:spLocks noGrp="1"/>
          </p:cNvSpPr>
          <p:nvPr>
            <p:ph type="title"/>
          </p:nvPr>
        </p:nvSpPr>
        <p:spPr>
          <a:xfrm>
            <a:off x="435899" y="51775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INTERRUPCIONES Y BLOQUEOS</a:t>
            </a:r>
            <a:endParaRPr dirty="0"/>
          </a:p>
        </p:txBody>
      </p:sp>
      <p:sp>
        <p:nvSpPr>
          <p:cNvPr id="623" name="Google Shape;623;g1d9f04a12b2_0_84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9" name="Google Shape;619;g1d9f04a12b2_0_84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0" name="Google Shape;620;g1d9f04a12b2_0_84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45</a:t>
            </a:r>
            <a:endParaRPr sz="1100">
              <a:solidFill>
                <a:schemeClr val="lt1"/>
              </a:solidFill>
            </a:endParaRPr>
          </a:p>
        </p:txBody>
      </p:sp>
      <p:sp>
        <p:nvSpPr>
          <p:cNvPr id="621" name="Google Shape;621;g1d9f04a12b2_0_842"/>
          <p:cNvSpPr txBox="1">
            <a:spLocks noGrp="1"/>
          </p:cNvSpPr>
          <p:nvPr>
            <p:ph type="title"/>
          </p:nvPr>
        </p:nvSpPr>
        <p:spPr>
          <a:xfrm>
            <a:off x="435899" y="51775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INTERRUPCIONES Y BLOQUEOS</a:t>
            </a:r>
            <a:endParaRPr dirty="0"/>
          </a:p>
        </p:txBody>
      </p:sp>
      <p:sp>
        <p:nvSpPr>
          <p:cNvPr id="623" name="Google Shape;623;g1d9f04a12b2_0_84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Texto&#10;&#10;Descripción generada automáticamente">
            <a:extLst>
              <a:ext uri="{FF2B5EF4-FFF2-40B4-BE49-F238E27FC236}">
                <a16:creationId xmlns:a16="http://schemas.microsoft.com/office/drawing/2014/main" id="{01046BA7-D3CB-C5A4-DF8E-F99242FA6433}"/>
              </a:ext>
            </a:extLst>
          </p:cNvPr>
          <p:cNvPicPr>
            <a:picLocks noChangeAspect="1"/>
          </p:cNvPicPr>
          <p:nvPr/>
        </p:nvPicPr>
        <p:blipFill>
          <a:blip r:embed="rId3"/>
          <a:stretch>
            <a:fillRect/>
          </a:stretch>
        </p:blipFill>
        <p:spPr>
          <a:xfrm>
            <a:off x="435899" y="1609700"/>
            <a:ext cx="4383343" cy="290186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E04C4966-A501-9D46-F606-1E862B9A4FB7}"/>
              </a:ext>
            </a:extLst>
          </p:cNvPr>
          <p:cNvSpPr txBox="1"/>
          <p:nvPr/>
        </p:nvSpPr>
        <p:spPr>
          <a:xfrm>
            <a:off x="4861242" y="1609700"/>
            <a:ext cx="2011045" cy="2893100"/>
          </a:xfrm>
          <a:prstGeom prst="rect">
            <a:avLst/>
          </a:prstGeom>
          <a:noFill/>
        </p:spPr>
        <p:txBody>
          <a:bodyPr wrap="square">
            <a:spAutoFit/>
          </a:bodyPr>
          <a:lstStyle/>
          <a:p>
            <a:r>
              <a:rPr lang="es-ES" sz="1400" dirty="0">
                <a:effectLst/>
                <a:latin typeface="Calibri" panose="020F0502020204030204" pitchFamily="34" charset="0"/>
                <a:ea typeface="MS Mincho" panose="02020609040205080304" pitchFamily="49" charset="-128"/>
                <a:cs typeface="Arial" panose="020B0604020202020204" pitchFamily="34" charset="0"/>
              </a:rPr>
              <a:t>Si una espera es administrada, tanto </a:t>
            </a:r>
            <a:r>
              <a:rPr lang="es-ES" sz="1400" u="none" strike="noStrike" dirty="0" err="1">
                <a:effectLst/>
                <a:latin typeface="Calibri" panose="020F0502020204030204" pitchFamily="34" charset="0"/>
                <a:ea typeface="MS Mincho" panose="02020609040205080304" pitchFamily="49" charset="-128"/>
                <a:cs typeface="Arial" panose="020B0604020202020204" pitchFamily="34" charset="0"/>
                <a:hlinkClick r:id="rId4"/>
              </a:rPr>
              <a:t>Thread.Interrupt</a:t>
            </a:r>
            <a:r>
              <a:rPr lang="es-ES" sz="1400" dirty="0">
                <a:effectLst/>
                <a:latin typeface="Calibri" panose="020F0502020204030204" pitchFamily="34" charset="0"/>
                <a:ea typeface="MS Mincho" panose="02020609040205080304" pitchFamily="49" charset="-128"/>
                <a:cs typeface="Arial" panose="020B0604020202020204" pitchFamily="34" charset="0"/>
              </a:rPr>
              <a:t> como </a:t>
            </a:r>
            <a:r>
              <a:rPr lang="es-ES" sz="1400" u="none" strike="noStrike" dirty="0" err="1">
                <a:effectLst/>
                <a:latin typeface="Calibri" panose="020F0502020204030204" pitchFamily="34" charset="0"/>
                <a:ea typeface="MS Mincho" panose="02020609040205080304" pitchFamily="49" charset="-128"/>
                <a:cs typeface="Arial" panose="020B0604020202020204" pitchFamily="34" charset="0"/>
                <a:hlinkClick r:id="rId5"/>
              </a:rPr>
              <a:t>Thread.Abort</a:t>
            </a:r>
            <a:r>
              <a:rPr lang="es-ES" sz="1400" dirty="0">
                <a:effectLst/>
                <a:latin typeface="Calibri" panose="020F0502020204030204" pitchFamily="34" charset="0"/>
                <a:ea typeface="MS Mincho" panose="02020609040205080304" pitchFamily="49" charset="-128"/>
                <a:cs typeface="Arial" panose="020B0604020202020204" pitchFamily="34" charset="0"/>
              </a:rPr>
              <a:t> activan el subproceso inmediatamente. Si una espera es de tipo no administrado (por ejemplo, una llamada de invocación de plataforma a la función </a:t>
            </a:r>
            <a:r>
              <a:rPr lang="es-ES" sz="1400" u="none" strike="noStrike" dirty="0" err="1">
                <a:effectLst/>
                <a:latin typeface="Calibri" panose="020F0502020204030204" pitchFamily="34" charset="0"/>
                <a:ea typeface="MS Mincho" panose="02020609040205080304" pitchFamily="49" charset="-128"/>
                <a:cs typeface="Arial" panose="020B0604020202020204" pitchFamily="34" charset="0"/>
                <a:hlinkClick r:id="rId6"/>
              </a:rPr>
              <a:t>WaitForSingleObject</a:t>
            </a:r>
            <a:r>
              <a:rPr lang="es-ES" sz="1400" dirty="0">
                <a:effectLst/>
                <a:latin typeface="Calibri" panose="020F0502020204030204" pitchFamily="34" charset="0"/>
                <a:ea typeface="MS Mincho" panose="02020609040205080304" pitchFamily="49" charset="-128"/>
                <a:cs typeface="Arial" panose="020B0604020202020204" pitchFamily="34" charset="0"/>
              </a:rPr>
              <a:t> de Win32).</a:t>
            </a:r>
            <a:endParaRPr lang="es-EC"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433237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9" name="Google Shape;619;g1d9f04a12b2_0_84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0" name="Google Shape;620;g1d9f04a12b2_0_84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45</a:t>
            </a:r>
            <a:endParaRPr sz="1100">
              <a:solidFill>
                <a:schemeClr val="lt1"/>
              </a:solidFill>
            </a:endParaRPr>
          </a:p>
        </p:txBody>
      </p:sp>
      <p:sp>
        <p:nvSpPr>
          <p:cNvPr id="621" name="Google Shape;621;g1d9f04a12b2_0_842"/>
          <p:cNvSpPr txBox="1">
            <a:spLocks noGrp="1"/>
          </p:cNvSpPr>
          <p:nvPr>
            <p:ph type="title"/>
          </p:nvPr>
        </p:nvSpPr>
        <p:spPr>
          <a:xfrm>
            <a:off x="435899" y="51775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INTERRUPCIONES Y BLOQUEOS</a:t>
            </a:r>
            <a:endParaRPr dirty="0"/>
          </a:p>
        </p:txBody>
      </p:sp>
      <p:sp>
        <p:nvSpPr>
          <p:cNvPr id="623" name="Google Shape;623;g1d9f04a12b2_0_84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E04C4966-A501-9D46-F606-1E862B9A4FB7}"/>
              </a:ext>
            </a:extLst>
          </p:cNvPr>
          <p:cNvSpPr txBox="1"/>
          <p:nvPr/>
        </p:nvSpPr>
        <p:spPr>
          <a:xfrm>
            <a:off x="372975" y="1609700"/>
            <a:ext cx="6402900" cy="1384995"/>
          </a:xfrm>
          <a:prstGeom prst="rect">
            <a:avLst/>
          </a:prstGeom>
          <a:noFill/>
        </p:spPr>
        <p:txBody>
          <a:bodyPr wrap="square">
            <a:spAutoFit/>
          </a:bodyPr>
          <a:lstStyle/>
          <a:p>
            <a:pPr algn="just"/>
            <a:r>
              <a:rPr lang="es-ES" sz="1200" dirty="0">
                <a:effectLst/>
                <a:latin typeface="Calibri" panose="020F0502020204030204" pitchFamily="34" charset="0"/>
                <a:ea typeface="MS Mincho" panose="02020609040205080304" pitchFamily="49" charset="-128"/>
                <a:cs typeface="Arial" panose="020B0604020202020204" pitchFamily="34" charset="0"/>
              </a:rPr>
              <a:t>Ni </a:t>
            </a:r>
            <a:r>
              <a:rPr lang="es-ES" sz="12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3"/>
              </a:rPr>
              <a:t>Thread.Abort</a:t>
            </a:r>
            <a:r>
              <a:rPr lang="es-ES" sz="1200" dirty="0">
                <a:effectLst/>
                <a:latin typeface="Calibri" panose="020F0502020204030204" pitchFamily="34" charset="0"/>
                <a:ea typeface="MS Mincho" panose="02020609040205080304" pitchFamily="49" charset="-128"/>
                <a:cs typeface="Arial" panose="020B0604020202020204" pitchFamily="34" charset="0"/>
              </a:rPr>
              <a:t> ni </a:t>
            </a:r>
            <a:r>
              <a:rPr lang="es-ES" sz="12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4"/>
              </a:rPr>
              <a:t>Thread.Interrupt</a:t>
            </a:r>
            <a:r>
              <a:rPr lang="es-ES" sz="1200" dirty="0">
                <a:effectLst/>
                <a:latin typeface="Calibri" panose="020F0502020204030204" pitchFamily="34" charset="0"/>
                <a:ea typeface="MS Mincho" panose="02020609040205080304" pitchFamily="49" charset="-128"/>
                <a:cs typeface="Arial" panose="020B0604020202020204" pitchFamily="34" charset="0"/>
              </a:rPr>
              <a:t> pueden tomar el control del subproceso hasta que este vuelva o llame a código administrado. En código administrado, el comportamiento es el siguiente [33]:</a:t>
            </a:r>
            <a:endParaRPr lang="es-EC"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s-ES" sz="1200" b="1"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4"/>
              </a:rPr>
              <a:t>Thread.Interrupt</a:t>
            </a:r>
            <a:r>
              <a:rPr lang="es-ES" sz="1200" dirty="0">
                <a:effectLst/>
                <a:latin typeface="Calibri" panose="020F0502020204030204" pitchFamily="34" charset="0"/>
                <a:ea typeface="MS Mincho" panose="02020609040205080304" pitchFamily="49" charset="-128"/>
                <a:cs typeface="Arial" panose="020B0604020202020204" pitchFamily="34" charset="0"/>
              </a:rPr>
              <a:t> activa un subproceso de cualquier tipo de espera que pueda haber y hace que se genere una </a:t>
            </a:r>
            <a:r>
              <a:rPr lang="es-ES" sz="12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5"/>
              </a:rPr>
              <a:t>ThreadInterruptedException</a:t>
            </a:r>
            <a:r>
              <a:rPr lang="es-ES" sz="1200" dirty="0">
                <a:effectLst/>
                <a:latin typeface="Calibri" panose="020F0502020204030204" pitchFamily="34" charset="0"/>
                <a:ea typeface="MS Mincho" panose="02020609040205080304" pitchFamily="49" charset="-128"/>
                <a:cs typeface="Arial" panose="020B0604020202020204" pitchFamily="34" charset="0"/>
              </a:rPr>
              <a:t> en el subproceso de destino </a:t>
            </a:r>
            <a:r>
              <a:rPr lang="es-ES" sz="1200" dirty="0">
                <a:effectLst/>
                <a:latin typeface="Times New Roman" panose="02020603050405020304" pitchFamily="18" charset="0"/>
                <a:ea typeface="Times New Roman" panose="02020603050405020304" pitchFamily="18" charset="0"/>
              </a:rPr>
              <a:t>	</a:t>
            </a:r>
            <a:r>
              <a:rPr lang="es-ES" sz="1200" dirty="0">
                <a:effectLst/>
                <a:latin typeface="Calibri" panose="020F0502020204030204" pitchFamily="34" charset="0"/>
                <a:ea typeface="MS Mincho" panose="02020609040205080304" pitchFamily="49" charset="-128"/>
                <a:cs typeface="Arial" panose="020B0604020202020204" pitchFamily="34" charset="0"/>
              </a:rPr>
              <a:t>[33].</a:t>
            </a:r>
            <a:endParaRPr lang="es-EC"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s-ES" sz="1200" b="1" dirty="0">
                <a:effectLst/>
                <a:latin typeface="Calibri" panose="020F0502020204030204" pitchFamily="34" charset="0"/>
                <a:ea typeface="MS Mincho" panose="02020609040205080304" pitchFamily="49" charset="-128"/>
                <a:cs typeface="Arial" panose="020B0604020202020204" pitchFamily="34" charset="0"/>
              </a:rPr>
              <a:t>Solo .NET Framework:</a:t>
            </a:r>
            <a:r>
              <a:rPr lang="es-ES" sz="1200" dirty="0">
                <a:effectLst/>
                <a:latin typeface="Calibri" panose="020F0502020204030204" pitchFamily="34" charset="0"/>
                <a:ea typeface="MS Mincho" panose="02020609040205080304" pitchFamily="49" charset="-128"/>
                <a:cs typeface="Arial" panose="020B0604020202020204" pitchFamily="34" charset="0"/>
              </a:rPr>
              <a:t> </a:t>
            </a:r>
            <a:r>
              <a:rPr lang="es-ES" sz="12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3"/>
              </a:rPr>
              <a:t>Thread.Abort</a:t>
            </a:r>
            <a:r>
              <a:rPr lang="es-ES" sz="1200" dirty="0">
                <a:effectLst/>
                <a:latin typeface="Calibri" panose="020F0502020204030204" pitchFamily="34" charset="0"/>
                <a:ea typeface="MS Mincho" panose="02020609040205080304" pitchFamily="49" charset="-128"/>
                <a:cs typeface="Arial" panose="020B0604020202020204" pitchFamily="34" charset="0"/>
              </a:rPr>
              <a:t> activa un subproceso de cualquier tipo de espera en el que pueda estar y hace que se inicie una </a:t>
            </a:r>
            <a:r>
              <a:rPr lang="es-ES" sz="1200" u="none" strike="noStrike" dirty="0" err="1">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6"/>
              </a:rPr>
              <a:t>ThreadAbortException</a:t>
            </a:r>
            <a:r>
              <a:rPr lang="es-ES" sz="1200" dirty="0">
                <a:effectLst/>
                <a:latin typeface="Calibri" panose="020F0502020204030204" pitchFamily="34" charset="0"/>
                <a:ea typeface="MS Mincho" panose="02020609040205080304" pitchFamily="49" charset="-128"/>
                <a:cs typeface="Arial" panose="020B0604020202020204" pitchFamily="34" charset="0"/>
              </a:rPr>
              <a:t> en el subproceso. Para obtener detalles, vea </a:t>
            </a:r>
            <a:r>
              <a:rPr lang="es-ES" sz="1200" u="none" strike="noStrike" dirty="0">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7"/>
              </a:rPr>
              <a:t>Destrucción de subprocesos</a:t>
            </a:r>
            <a:r>
              <a:rPr lang="es-ES" sz="1200" dirty="0">
                <a:effectLst/>
                <a:latin typeface="Calibri" panose="020F0502020204030204" pitchFamily="34" charset="0"/>
                <a:ea typeface="MS Mincho" panose="02020609040205080304" pitchFamily="49" charset="-128"/>
                <a:cs typeface="Arial" panose="020B0604020202020204" pitchFamily="34" charset="0"/>
              </a:rPr>
              <a:t> [33].</a:t>
            </a:r>
            <a:endParaRPr lang="es-EC" sz="1200" dirty="0">
              <a:effectLst/>
              <a:latin typeface="Times New Roman" panose="02020603050405020304" pitchFamily="18" charset="0"/>
              <a:ea typeface="Times New Roman" panose="02020603050405020304" pitchFamily="18" charset="0"/>
            </a:endParaRPr>
          </a:p>
        </p:txBody>
      </p:sp>
      <p:pic>
        <p:nvPicPr>
          <p:cNvPr id="3" name="Imagen 2" descr="Virtualización">
            <a:extLst>
              <a:ext uri="{FF2B5EF4-FFF2-40B4-BE49-F238E27FC236}">
                <a16:creationId xmlns:a16="http://schemas.microsoft.com/office/drawing/2014/main" id="{98F543BE-4AD1-EEE6-8DF3-F91A59A62F6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08007" y="2994695"/>
            <a:ext cx="1730693" cy="1997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347422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9" name="Google Shape;629;g1d9f04a12b2_0_851"/>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0" name="Google Shape;630;g1d9f04a12b2_0_851"/>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46</a:t>
            </a:r>
            <a:endParaRPr sz="1100">
              <a:solidFill>
                <a:schemeClr val="lt1"/>
              </a:solidFill>
            </a:endParaRPr>
          </a:p>
        </p:txBody>
      </p:sp>
      <p:sp>
        <p:nvSpPr>
          <p:cNvPr id="632" name="Google Shape;632;g1d9f04a12b2_0_851"/>
          <p:cNvSpPr txBox="1">
            <a:spLocks noGrp="1"/>
          </p:cNvSpPr>
          <p:nvPr>
            <p:ph type="title"/>
          </p:nvPr>
        </p:nvSpPr>
        <p:spPr>
          <a:xfrm>
            <a:off x="435899" y="51775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CONSTRUCTORES</a:t>
            </a:r>
            <a:endParaRPr dirty="0"/>
          </a:p>
        </p:txBody>
      </p:sp>
      <p:sp>
        <p:nvSpPr>
          <p:cNvPr id="633" name="Google Shape;633;g1d9f04a12b2_0_851"/>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4" name="Tabla 3">
            <a:extLst>
              <a:ext uri="{FF2B5EF4-FFF2-40B4-BE49-F238E27FC236}">
                <a16:creationId xmlns:a16="http://schemas.microsoft.com/office/drawing/2014/main" id="{E8127DD8-BA1D-E240-BA32-ADE9AA376943}"/>
              </a:ext>
            </a:extLst>
          </p:cNvPr>
          <p:cNvGraphicFramePr>
            <a:graphicFrameLocks noGrp="1"/>
          </p:cNvGraphicFramePr>
          <p:nvPr>
            <p:extLst>
              <p:ext uri="{D42A27DB-BD31-4B8C-83A1-F6EECF244321}">
                <p14:modId xmlns:p14="http://schemas.microsoft.com/office/powerpoint/2010/main" val="3540507766"/>
              </p:ext>
            </p:extLst>
          </p:nvPr>
        </p:nvGraphicFramePr>
        <p:xfrm>
          <a:off x="1146015" y="1609700"/>
          <a:ext cx="4940744" cy="2747645"/>
        </p:xfrm>
        <a:graphic>
          <a:graphicData uri="http://schemas.openxmlformats.org/drawingml/2006/table">
            <a:tbl>
              <a:tblPr firstCol="1" bandRow="1" bandCol="1">
                <a:tableStyleId>{5C22544A-7EE6-4342-B048-85BDC9FD1C3A}</a:tableStyleId>
              </a:tblPr>
              <a:tblGrid>
                <a:gridCol w="2470095">
                  <a:extLst>
                    <a:ext uri="{9D8B030D-6E8A-4147-A177-3AD203B41FA5}">
                      <a16:colId xmlns:a16="http://schemas.microsoft.com/office/drawing/2014/main" val="3517040567"/>
                    </a:ext>
                  </a:extLst>
                </a:gridCol>
                <a:gridCol w="2470649">
                  <a:extLst>
                    <a:ext uri="{9D8B030D-6E8A-4147-A177-3AD203B41FA5}">
                      <a16:colId xmlns:a16="http://schemas.microsoft.com/office/drawing/2014/main" val="152233144"/>
                    </a:ext>
                  </a:extLst>
                </a:gridCol>
              </a:tblGrid>
              <a:tr h="158321">
                <a:tc>
                  <a:txBody>
                    <a:bodyPr/>
                    <a:lstStyle/>
                    <a:p>
                      <a:pPr algn="just">
                        <a:lnSpc>
                          <a:spcPct val="115000"/>
                        </a:lnSpc>
                        <a:spcAft>
                          <a:spcPts val="1000"/>
                        </a:spcAft>
                      </a:pPr>
                      <a:r>
                        <a:rPr lang="es-ES" sz="1000">
                          <a:effectLst/>
                        </a:rPr>
                        <a:t>CONSTRUCTORES</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nSpc>
                          <a:spcPct val="115000"/>
                        </a:lnSpc>
                        <a:spcAft>
                          <a:spcPts val="1000"/>
                        </a:spcAft>
                      </a:pPr>
                      <a:r>
                        <a:rPr lang="es-ES" sz="1000">
                          <a:effectLst/>
                        </a:rPr>
                        <a:t>DEFINICIÓN</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3605572380"/>
                  </a:ext>
                </a:extLst>
              </a:tr>
              <a:tr h="662865">
                <a:tc>
                  <a:txBody>
                    <a:bodyPr/>
                    <a:lstStyle/>
                    <a:p>
                      <a:pPr algn="just">
                        <a:lnSpc>
                          <a:spcPct val="115000"/>
                        </a:lnSpc>
                        <a:spcAft>
                          <a:spcPts val="1000"/>
                        </a:spcAft>
                      </a:pPr>
                      <a:r>
                        <a:rPr lang="es-ES" sz="1000">
                          <a:effectLst/>
                        </a:rPr>
                        <a:t>THREAD(PARAMETERIZEDTHREADSTART)</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gn="just">
                        <a:lnSpc>
                          <a:spcPct val="115000"/>
                        </a:lnSpc>
                        <a:spcAft>
                          <a:spcPts val="1000"/>
                        </a:spcAft>
                      </a:pPr>
                      <a:r>
                        <a:rPr lang="es-ES" sz="1000">
                          <a:effectLst/>
                        </a:rPr>
                        <a:t>Inicializa una nueva instancia de la clase Thread, especificando un delegado que permite pasar un objeto al subproceso cuando se inicia el subproceso [34].</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1447871552"/>
                  </a:ext>
                </a:extLst>
              </a:tr>
              <a:tr h="326502">
                <a:tc>
                  <a:txBody>
                    <a:bodyPr/>
                    <a:lstStyle/>
                    <a:p>
                      <a:pPr algn="just">
                        <a:lnSpc>
                          <a:spcPct val="115000"/>
                        </a:lnSpc>
                        <a:spcAft>
                          <a:spcPts val="1000"/>
                        </a:spcAft>
                      </a:pPr>
                      <a:r>
                        <a:rPr lang="es-ES" sz="1000">
                          <a:effectLst/>
                        </a:rPr>
                        <a:t>THREAD(THREADSTART)</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gn="just">
                        <a:lnSpc>
                          <a:spcPct val="115000"/>
                        </a:lnSpc>
                        <a:spcAft>
                          <a:spcPts val="1000"/>
                        </a:spcAft>
                      </a:pPr>
                      <a:r>
                        <a:rPr lang="es-ES" sz="1000">
                          <a:effectLst/>
                        </a:rPr>
                        <a:t>Inicializa una nueva instancia de la clase Thread [34].</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2568454535"/>
                  </a:ext>
                </a:extLst>
              </a:tr>
              <a:tr h="999228">
                <a:tc>
                  <a:txBody>
                    <a:bodyPr/>
                    <a:lstStyle/>
                    <a:p>
                      <a:pPr algn="just">
                        <a:lnSpc>
                          <a:spcPct val="115000"/>
                        </a:lnSpc>
                        <a:spcAft>
                          <a:spcPts val="1000"/>
                        </a:spcAft>
                      </a:pPr>
                      <a:r>
                        <a:rPr lang="es-ES" sz="1000">
                          <a:effectLst/>
                        </a:rPr>
                        <a:t>THREAD(PARAMETERIZEDTHREADSTART,</a:t>
                      </a:r>
                      <a:endParaRPr lang="es-EC" sz="1000">
                        <a:effectLst/>
                      </a:endParaRPr>
                    </a:p>
                    <a:p>
                      <a:pPr algn="just">
                        <a:lnSpc>
                          <a:spcPct val="115000"/>
                        </a:lnSpc>
                        <a:spcAft>
                          <a:spcPts val="1000"/>
                        </a:spcAft>
                      </a:pPr>
                      <a:r>
                        <a:rPr lang="es-ES" sz="1000">
                          <a:effectLst/>
                        </a:rPr>
                        <a:t>INT32)</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gn="just">
                        <a:lnSpc>
                          <a:spcPct val="115000"/>
                        </a:lnSpc>
                        <a:spcAft>
                          <a:spcPts val="1000"/>
                        </a:spcAft>
                      </a:pPr>
                      <a:r>
                        <a:rPr lang="es-ES" sz="1000">
                          <a:effectLst/>
                        </a:rPr>
                        <a:t>Inicializa una nueva instancia de la clase Thread, especificando un delegado que permite pasar un objeto al subproceso cuando se inicia el subproceso y especificando el tamaño máximo de pila para el subproceso [34].</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1832673137"/>
                  </a:ext>
                </a:extLst>
              </a:tr>
              <a:tr h="494684">
                <a:tc>
                  <a:txBody>
                    <a:bodyPr/>
                    <a:lstStyle/>
                    <a:p>
                      <a:pPr algn="just">
                        <a:lnSpc>
                          <a:spcPct val="115000"/>
                        </a:lnSpc>
                        <a:spcAft>
                          <a:spcPts val="1000"/>
                        </a:spcAft>
                      </a:pPr>
                      <a:r>
                        <a:rPr lang="es-ES" sz="1000">
                          <a:effectLst/>
                        </a:rPr>
                        <a:t>THREAD(THREADSTART,INT32)</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gn="just">
                        <a:lnSpc>
                          <a:spcPct val="115000"/>
                        </a:lnSpc>
                        <a:spcAft>
                          <a:spcPts val="1000"/>
                        </a:spcAft>
                      </a:pPr>
                      <a:r>
                        <a:rPr lang="es-ES" sz="1000" dirty="0">
                          <a:effectLst/>
                        </a:rPr>
                        <a:t>Inicializa una nueva instancia de la clase </a:t>
                      </a:r>
                      <a:r>
                        <a:rPr lang="es-ES" sz="1000" dirty="0" err="1">
                          <a:effectLst/>
                        </a:rPr>
                        <a:t>Thread</a:t>
                      </a:r>
                      <a:r>
                        <a:rPr lang="es-ES" sz="1000" dirty="0">
                          <a:effectLst/>
                        </a:rPr>
                        <a:t>, especificando el tamaño de pila máximo para el hilo [34].</a:t>
                      </a:r>
                      <a:endParaRPr lang="es-EC" sz="1000" dirty="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4147041410"/>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g1d9f04a12b2_0_1241"/>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9" name="Google Shape;639;g1d9f04a12b2_0_1241"/>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47</a:t>
            </a:r>
            <a:endParaRPr sz="1100">
              <a:solidFill>
                <a:schemeClr val="lt1"/>
              </a:solidFill>
            </a:endParaRPr>
          </a:p>
        </p:txBody>
      </p:sp>
      <p:sp>
        <p:nvSpPr>
          <p:cNvPr id="641" name="Google Shape;641;g1d9f04a12b2_0_1241"/>
          <p:cNvSpPr txBox="1">
            <a:spLocks noGrp="1"/>
          </p:cNvSpPr>
          <p:nvPr>
            <p:ph type="title"/>
          </p:nvPr>
        </p:nvSpPr>
        <p:spPr>
          <a:xfrm>
            <a:off x="435899" y="51775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FRAMEWORK</a:t>
            </a:r>
            <a:endParaRPr dirty="0"/>
          </a:p>
        </p:txBody>
      </p:sp>
      <p:sp>
        <p:nvSpPr>
          <p:cNvPr id="644" name="Google Shape;644;g1d9f04a12b2_0_1241"/>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5.2.2  Codificación del archivo Pelota.cs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3" name="CuadroTexto 2">
            <a:extLst>
              <a:ext uri="{FF2B5EF4-FFF2-40B4-BE49-F238E27FC236}">
                <a16:creationId xmlns:a16="http://schemas.microsoft.com/office/drawing/2014/main" id="{61DA8178-2E59-7B41-AC2F-8A7A1D89A348}"/>
              </a:ext>
            </a:extLst>
          </p:cNvPr>
          <p:cNvSpPr txBox="1"/>
          <p:nvPr/>
        </p:nvSpPr>
        <p:spPr>
          <a:xfrm>
            <a:off x="633412" y="1795700"/>
            <a:ext cx="5595937" cy="1815882"/>
          </a:xfrm>
          <a:prstGeom prst="rect">
            <a:avLst/>
          </a:prstGeom>
          <a:noFill/>
        </p:spPr>
        <p:txBody>
          <a:bodyPr wrap="square">
            <a:spAutoFit/>
          </a:bodyPr>
          <a:lstStyle/>
          <a:p>
            <a:pPr algn="just"/>
            <a:r>
              <a:rPr lang="es-ES" sz="1600" dirty="0">
                <a:effectLst/>
                <a:latin typeface="Calibri" panose="020F0502020204030204" pitchFamily="34" charset="0"/>
                <a:ea typeface="MS Mincho" panose="02020609040205080304" pitchFamily="49" charset="-128"/>
                <a:cs typeface="Arial" panose="020B0604020202020204" pitchFamily="34" charset="0"/>
              </a:rPr>
              <a:t>El Framework es una especie de plantilla, un esquema conceptual, que simplifica la elaboración de una tarea, ya que solo es necesario complementarlo de acuerdo con lo que se quiere realizar. A pesar de que su uso más común es en la informática, este concepto es también utilizado en el </a:t>
            </a:r>
            <a:r>
              <a:rPr lang="es-ES" sz="1600" u="none" strike="noStrike" dirty="0">
                <a:effectLst/>
                <a:latin typeface="Calibri" panose="020F0502020204030204" pitchFamily="34" charset="0"/>
                <a:ea typeface="MS Mincho" panose="02020609040205080304" pitchFamily="49" charset="-128"/>
                <a:cs typeface="Arial" panose="020B0604020202020204" pitchFamily="34" charset="0"/>
                <a:hlinkClick r:id="rId3"/>
              </a:rPr>
              <a:t>Marketing</a:t>
            </a:r>
            <a:r>
              <a:rPr lang="es-ES" sz="1600" dirty="0">
                <a:effectLst/>
                <a:latin typeface="Calibri" panose="020F0502020204030204" pitchFamily="34" charset="0"/>
                <a:ea typeface="MS Mincho" panose="02020609040205080304" pitchFamily="49" charset="-128"/>
                <a:cs typeface="Arial" panose="020B0604020202020204" pitchFamily="34" charset="0"/>
              </a:rPr>
              <a:t>. En ambas áreas facilita mucho el trabajo, ya sea del desarrollo de un software o de una estrategia de </a:t>
            </a:r>
            <a:r>
              <a:rPr lang="es-ES" sz="1600" u="none" strike="noStrike" dirty="0">
                <a:effectLst/>
                <a:latin typeface="Calibri" panose="020F0502020204030204" pitchFamily="34" charset="0"/>
                <a:ea typeface="MS Mincho" panose="02020609040205080304" pitchFamily="49" charset="-128"/>
                <a:cs typeface="Arial" panose="020B0604020202020204" pitchFamily="34" charset="0"/>
                <a:hlinkClick r:id="rId4"/>
              </a:rPr>
              <a:t>mercadotecnia</a:t>
            </a:r>
            <a:r>
              <a:rPr lang="es-ES" sz="1600" dirty="0">
                <a:effectLst/>
                <a:latin typeface="Calibri" panose="020F0502020204030204" pitchFamily="34" charset="0"/>
                <a:ea typeface="MS Mincho" panose="02020609040205080304" pitchFamily="49" charset="-128"/>
                <a:cs typeface="Arial" panose="020B0604020202020204" pitchFamily="34" charset="0"/>
              </a:rPr>
              <a:t> </a:t>
            </a:r>
            <a:r>
              <a:rPr lang="es-EC" sz="16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t>
            </a:r>
            <a:r>
              <a:rPr lang="es-EC" sz="1600" dirty="0">
                <a:solidFill>
                  <a:srgbClr val="000000"/>
                </a:solidFill>
                <a:effectLst/>
                <a:latin typeface="Times New Roman" panose="02020603050405020304" pitchFamily="18" charset="0"/>
                <a:ea typeface="MS Mincho" panose="02020609040205080304" pitchFamily="49" charset="-128"/>
              </a:rPr>
              <a:t>35</a:t>
            </a:r>
            <a:r>
              <a:rPr lang="es-EC" sz="16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a:t>
            </a:r>
            <a:endParaRPr lang="es-EC" sz="1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d9f04a12b2_0_860"/>
          <p:cNvSpPr txBox="1">
            <a:spLocks noGrp="1"/>
          </p:cNvSpPr>
          <p:nvPr>
            <p:ph type="body" idx="1"/>
          </p:nvPr>
        </p:nvSpPr>
        <p:spPr>
          <a:xfrm>
            <a:off x="347625" y="1456628"/>
            <a:ext cx="5907750" cy="1317368"/>
          </a:xfrm>
          <a:prstGeom prst="rect">
            <a:avLst/>
          </a:prstGeom>
          <a:noFill/>
          <a:ln>
            <a:noFill/>
          </a:ln>
        </p:spPr>
        <p:txBody>
          <a:bodyPr spcFirstLastPara="1" wrap="square" lIns="68575" tIns="34275" rIns="68575" bIns="34275" anchor="ctr" anchorCtr="0">
            <a:normAutofit fontScale="70000" lnSpcReduction="20000"/>
          </a:bodyPr>
          <a:lstStyle/>
          <a:p>
            <a:r>
              <a:rPr lang="es-ES" sz="12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Multitareas</a:t>
            </a:r>
            <a:endParaRPr lang="es-EC" sz="12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En esencia la multitarea nos permite ejecutar varios procesos a la vez; es decir, de forma concurrente y por tanto eso nos permite hacer programas que se ejecuten en menor tiempo y sean más eficientes. Evidentemente no podemos ejecutar infinitos procesos de forma concurrente ya que el hardware tiene sus limitaciones, pero raro es a día de hoy los ordenadores que no tengan más de un núcleo por tanto en un procesador con dos núcleos se podrían ejecutar dos procesos a la vez y así nuestro programa utilizaría al máximo los recursos hardware [36].</a:t>
            </a:r>
            <a:r>
              <a:rPr lang="es-ES" b="1" i="1" dirty="0">
                <a:effectLst/>
                <a:latin typeface="Calibri" panose="020F0502020204030204" pitchFamily="34" charset="0"/>
                <a:ea typeface="Calibri" panose="020F0502020204030204" pitchFamily="34" charset="0"/>
                <a:cs typeface="Arial" panose="020B0604020202020204" pitchFamily="34" charset="0"/>
              </a:rPr>
              <a:t> </a:t>
            </a: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650" name="Google Shape;650;g1d9f04a12b2_0_86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1" name="Google Shape;651;g1d9f04a12b2_0_86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48</a:t>
            </a:r>
            <a:endParaRPr sz="1100">
              <a:solidFill>
                <a:schemeClr val="lt1"/>
              </a:solidFill>
            </a:endParaRPr>
          </a:p>
        </p:txBody>
      </p:sp>
      <p:sp>
        <p:nvSpPr>
          <p:cNvPr id="652" name="Google Shape;652;g1d9f04a12b2_0_860"/>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SISTEMAS MONOTAREA Y MULTITAREA</a:t>
            </a:r>
            <a:endParaRPr sz="1800" dirty="0"/>
          </a:p>
        </p:txBody>
      </p:sp>
      <p:sp>
        <p:nvSpPr>
          <p:cNvPr id="654" name="Google Shape;654;g1d9f04a12b2_0_86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Picture 8" descr="Imagen que contiene Escala de tiempo&#10;&#10;Descripción generada automáticamente">
            <a:extLst>
              <a:ext uri="{FF2B5EF4-FFF2-40B4-BE49-F238E27FC236}">
                <a16:creationId xmlns:a16="http://schemas.microsoft.com/office/drawing/2014/main" id="{CFF93530-5A98-DD07-A09A-2017F362FC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5675" y="2952750"/>
            <a:ext cx="4648200" cy="1145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8C5C9C14-068C-3ABA-93BC-D7509C4A1E92}"/>
              </a:ext>
            </a:extLst>
          </p:cNvPr>
          <p:cNvSpPr txBox="1"/>
          <p:nvPr/>
        </p:nvSpPr>
        <p:spPr>
          <a:xfrm>
            <a:off x="347626" y="4127572"/>
            <a:ext cx="5907749" cy="901657"/>
          </a:xfrm>
          <a:prstGeom prst="rect">
            <a:avLst/>
          </a:prstGeom>
          <a:noFill/>
        </p:spPr>
        <p:txBody>
          <a:bodyPr wrap="square">
            <a:spAutoFit/>
          </a:bodyPr>
          <a:lstStyle/>
          <a:p>
            <a:r>
              <a:rPr lang="es-EC" sz="12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Monotarea</a:t>
            </a:r>
          </a:p>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Los sistemas operativos monotarea son más primitivos y es todo lo contrario al visto anteriormente, es decir, solo pueden manejar un proceso en cada momento o que solo puede ejecutar las tareas de una en una. Sistemas Operativos monotarea:  MS-DOS [36].</a:t>
            </a:r>
            <a:endParaRPr lang="es-EC" sz="1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1d9f04a12b2_0_869"/>
          <p:cNvSpPr txBox="1">
            <a:spLocks noGrp="1"/>
          </p:cNvSpPr>
          <p:nvPr>
            <p:ph type="body" idx="1"/>
          </p:nvPr>
        </p:nvSpPr>
        <p:spPr>
          <a:xfrm>
            <a:off x="435900" y="1635382"/>
            <a:ext cx="5869650" cy="3333000"/>
          </a:xfrm>
          <a:prstGeom prst="rect">
            <a:avLst/>
          </a:prstGeom>
          <a:noFill/>
          <a:ln>
            <a:noFill/>
          </a:ln>
        </p:spPr>
        <p:txBody>
          <a:bodyPr spcFirstLastPara="1" wrap="square" lIns="68575" tIns="34275" rIns="68575" bIns="34275" anchor="ctr" anchorCtr="0">
            <a:normAutofit fontScale="85000" lnSpcReduction="10000"/>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Los patrones de diseño o </a:t>
            </a:r>
            <a:r>
              <a:rPr lang="es-ES" sz="1800" dirty="0" err="1">
                <a:effectLst/>
                <a:latin typeface="Calibri" panose="020F0502020204030204" pitchFamily="34" charset="0"/>
                <a:ea typeface="Calibri" panose="020F0502020204030204" pitchFamily="34" charset="0"/>
                <a:cs typeface="Arial" panose="020B0604020202020204" pitchFamily="34" charset="0"/>
              </a:rPr>
              <a:t>design</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patterns</a:t>
            </a:r>
            <a:r>
              <a:rPr lang="es-ES" sz="1800" dirty="0">
                <a:effectLst/>
                <a:latin typeface="Calibri" panose="020F0502020204030204" pitchFamily="34" charset="0"/>
                <a:ea typeface="Calibri" panose="020F0502020204030204" pitchFamily="34" charset="0"/>
                <a:cs typeface="Arial" panose="020B0604020202020204" pitchFamily="34" charset="0"/>
              </a:rPr>
              <a:t>, son una solución general, reutilizable y aplicable a diferentes problemas de diseño de software. Se trata de plantillas que identifican problemas en el sistema y proporcionan soluciones apropiadas a problemas generales a los que se han enfrentado los desarrolladores durante un largo periodo de tiempo, a través de prueba y error [37].</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Los patrones de diseño más utilizados se clasifican en tres categorías principales que son:</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Arial" panose="020B0604020202020204" pitchFamily="34" charset="0"/>
              </a:rPr>
              <a:t>Patrones creacionales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Arial" panose="020B0604020202020204" pitchFamily="34" charset="0"/>
              </a:rPr>
              <a:t>Patrones estructurales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Arial" panose="020B0604020202020204" pitchFamily="34" charset="0"/>
              </a:rPr>
              <a:t>Patrones de comportamiento</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60" name="Google Shape;660;g1d9f04a12b2_0_869"/>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1" name="Google Shape;661;g1d9f04a12b2_0_869"/>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49</a:t>
            </a:r>
            <a:endParaRPr sz="1100">
              <a:solidFill>
                <a:schemeClr val="lt1"/>
              </a:solidFill>
            </a:endParaRPr>
          </a:p>
        </p:txBody>
      </p:sp>
      <p:sp>
        <p:nvSpPr>
          <p:cNvPr id="662" name="Google Shape;662;g1d9f04a12b2_0_869"/>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PATRONES DE DISEÑO</a:t>
            </a:r>
            <a:endParaRPr sz="1800" dirty="0"/>
          </a:p>
        </p:txBody>
      </p:sp>
      <p:sp>
        <p:nvSpPr>
          <p:cNvPr id="664" name="Google Shape;664;g1d9f04a12b2_0_869"/>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g1d9f04a12b2_0_878"/>
          <p:cNvSpPr txBox="1">
            <a:spLocks noGrp="1"/>
          </p:cNvSpPr>
          <p:nvPr>
            <p:ph type="body" idx="1"/>
          </p:nvPr>
        </p:nvSpPr>
        <p:spPr>
          <a:xfrm>
            <a:off x="435900" y="1635382"/>
            <a:ext cx="5831550" cy="3333000"/>
          </a:xfrm>
          <a:prstGeom prst="rect">
            <a:avLst/>
          </a:prstGeom>
          <a:noFill/>
          <a:ln>
            <a:noFill/>
          </a:ln>
        </p:spPr>
        <p:txBody>
          <a:bodyPr spcFirstLastPara="1" wrap="square" lIns="68575" tIns="34275" rIns="68575" bIns="34275" anchor="ctr" anchorCtr="0">
            <a:normAutofit fontScale="77500" lnSpcReduction="20000"/>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MVC (Modelo-Vista-Controlador) es un patrón en el diseño de software comúnmente utilizado para implementar interfaces de usuario, datos y lógica de control. Enfatiza una separación entre la lógica de negocios y su visualización. Esta "separación de preocupaciones" proporciona una mejor división del trabajo y una mejora de mantenimiento. Algunos otros patrones de diseño se basan en MVC, como MVVM (Modelo-Vista-modelo de vista), MVP (Modelo-Vista-Presentador) y MVW (Modelo-Vista-</a:t>
            </a:r>
            <a:r>
              <a:rPr lang="es-ES" sz="1800" dirty="0" err="1">
                <a:effectLst/>
                <a:latin typeface="Calibri" panose="020F0502020204030204" pitchFamily="34" charset="0"/>
                <a:ea typeface="Calibri" panose="020F0502020204030204" pitchFamily="34" charset="0"/>
                <a:cs typeface="Arial" panose="020B0604020202020204" pitchFamily="34" charset="0"/>
              </a:rPr>
              <a:t>Whatever</a:t>
            </a:r>
            <a:r>
              <a:rPr lang="es-ES" sz="1800" dirty="0">
                <a:effectLst/>
                <a:latin typeface="Calibri" panose="020F0502020204030204" pitchFamily="34" charset="0"/>
                <a:ea typeface="Calibri" panose="020F0502020204030204" pitchFamily="34" charset="0"/>
                <a:cs typeface="Arial" panose="020B0604020202020204" pitchFamily="34" charset="0"/>
              </a:rPr>
              <a:t>) [38].</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Las tres partes del patrón de diseño de software MVC se pueden describir de la siguiente manera:</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mj-lt"/>
              <a:buAutoNum type="arabicPeriod"/>
            </a:pPr>
            <a:r>
              <a:rPr lang="es-ES" sz="1800" dirty="0">
                <a:effectLst/>
                <a:latin typeface="Calibri" panose="020F0502020204030204" pitchFamily="34" charset="0"/>
                <a:ea typeface="Calibri" panose="020F0502020204030204" pitchFamily="34" charset="0"/>
                <a:cs typeface="Arial" panose="020B0604020202020204" pitchFamily="34" charset="0"/>
              </a:rPr>
              <a:t>Modelo: Maneja datos y lógica de negocios.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mj-lt"/>
              <a:buAutoNum type="arabicPeriod"/>
            </a:pPr>
            <a:r>
              <a:rPr lang="es-ES" sz="1800" dirty="0">
                <a:effectLst/>
                <a:latin typeface="Calibri" panose="020F0502020204030204" pitchFamily="34" charset="0"/>
                <a:ea typeface="Calibri" panose="020F0502020204030204" pitchFamily="34" charset="0"/>
                <a:cs typeface="Arial" panose="020B0604020202020204" pitchFamily="34" charset="0"/>
              </a:rPr>
              <a:t>Vista: Se encarga del diseño y presentación.</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mj-lt"/>
              <a:buAutoNum type="arabicPeriod"/>
            </a:pPr>
            <a:r>
              <a:rPr lang="es-ES" sz="1800" dirty="0">
                <a:effectLst/>
                <a:latin typeface="Calibri" panose="020F0502020204030204" pitchFamily="34" charset="0"/>
                <a:ea typeface="Calibri" panose="020F0502020204030204" pitchFamily="34" charset="0"/>
                <a:cs typeface="Arial" panose="020B0604020202020204" pitchFamily="34" charset="0"/>
              </a:rPr>
              <a:t>Controlador: Enruta comandos a los modelos y vistas.</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70" name="Google Shape;670;g1d9f04a12b2_0_87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1" name="Google Shape;671;g1d9f04a12b2_0_87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50</a:t>
            </a:r>
            <a:endParaRPr sz="1100">
              <a:solidFill>
                <a:schemeClr val="lt1"/>
              </a:solidFill>
            </a:endParaRPr>
          </a:p>
        </p:txBody>
      </p:sp>
      <p:sp>
        <p:nvSpPr>
          <p:cNvPr id="672" name="Google Shape;672;g1d9f04a12b2_0_878"/>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MODELO – VISTA – CONTROLADOR (MVC)</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74" name="Google Shape;674;g1d9f04a12b2_0_87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d9f04a12b2_0_615"/>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VENTAJAS Y DESVENTAJAS DE DOTNET(.NET)</a:t>
            </a:r>
            <a:endParaRPr dirty="0">
              <a:solidFill>
                <a:schemeClr val="bg1"/>
              </a:solidFill>
            </a:endParaRPr>
          </a:p>
        </p:txBody>
      </p:sp>
      <p:sp>
        <p:nvSpPr>
          <p:cNvPr id="271" name="Google Shape;271;g1d9f04a12b2_0_615"/>
          <p:cNvSpPr txBox="1">
            <a:spLocks noGrp="1"/>
          </p:cNvSpPr>
          <p:nvPr>
            <p:ph type="body" idx="1"/>
          </p:nvPr>
        </p:nvSpPr>
        <p:spPr>
          <a:xfrm>
            <a:off x="435900" y="1635375"/>
            <a:ext cx="5850600" cy="3208200"/>
          </a:xfrm>
          <a:prstGeom prst="rect">
            <a:avLst/>
          </a:prstGeom>
          <a:noFill/>
          <a:ln>
            <a:noFill/>
          </a:ln>
        </p:spPr>
        <p:txBody>
          <a:bodyPr spcFirstLastPara="1" wrap="square" lIns="68575" tIns="34275" rIns="68575" bIns="34275" anchor="ctr" anchorCtr="0">
            <a:noAutofit/>
          </a:bodyPr>
          <a:lstStyle/>
          <a:p>
            <a:pPr marL="469900" lvl="1" indent="-228600" algn="just" rtl="0">
              <a:spcBef>
                <a:spcPts val="700"/>
              </a:spcBef>
              <a:spcAft>
                <a:spcPts val="0"/>
              </a:spcAft>
              <a:buSzPts val="1200"/>
              <a:buChar char="◼"/>
            </a:pPr>
            <a:r>
              <a:rPr lang="es-ES" b="1" dirty="0">
                <a:solidFill>
                  <a:schemeClr val="dk1"/>
                </a:solidFill>
              </a:rPr>
              <a:t>Desventajas</a:t>
            </a:r>
            <a:endParaRPr dirty="0"/>
          </a:p>
          <a:p>
            <a:pPr marL="342900" lvl="0" indent="-342900" algn="just">
              <a:lnSpc>
                <a:spcPct val="115000"/>
              </a:lnSpc>
              <a:buFont typeface="Wingdings" panose="05000000000000000000" pitchFamily="2" charset="2"/>
              <a:buChar char=""/>
            </a:pPr>
            <a:r>
              <a:rPr lang="es-EC" sz="1200" b="1" dirty="0">
                <a:effectLst/>
                <a:latin typeface="Calibri" panose="020F0502020204030204" pitchFamily="34" charset="0"/>
                <a:ea typeface="Calibri" panose="020F0502020204030204" pitchFamily="34" charset="0"/>
                <a:cs typeface="Arial" panose="020B0604020202020204" pitchFamily="34" charset="0"/>
              </a:rPr>
              <a:t>Menor rendimiento en comparación a Linux:</a:t>
            </a:r>
            <a:r>
              <a:rPr lang="es-EC" sz="1200" dirty="0">
                <a:effectLst/>
                <a:latin typeface="Calibri" panose="020F0502020204030204" pitchFamily="34" charset="0"/>
                <a:ea typeface="Calibri" panose="020F0502020204030204" pitchFamily="34" charset="0"/>
                <a:cs typeface="Arial" panose="020B0604020202020204" pitchFamily="34" charset="0"/>
              </a:rPr>
              <a:t> el rendimiento y velocidad del sistema de archivos NTFS (New </a:t>
            </a:r>
            <a:r>
              <a:rPr lang="es-EC" sz="1200" dirty="0" err="1">
                <a:effectLst/>
                <a:latin typeface="Calibri" panose="020F0502020204030204" pitchFamily="34" charset="0"/>
                <a:ea typeface="Calibri" panose="020F0502020204030204" pitchFamily="34" charset="0"/>
                <a:cs typeface="Arial" panose="020B0604020202020204" pitchFamily="34" charset="0"/>
              </a:rPr>
              <a:t>Technology</a:t>
            </a:r>
            <a:r>
              <a:rPr lang="es-EC" sz="1200" dirty="0">
                <a:effectLst/>
                <a:latin typeface="Calibri" panose="020F0502020204030204" pitchFamily="34" charset="0"/>
                <a:ea typeface="Calibri" panose="020F0502020204030204" pitchFamily="34" charset="0"/>
                <a:cs typeface="Arial" panose="020B0604020202020204" pitchFamily="34" charset="0"/>
              </a:rPr>
              <a:t> </a:t>
            </a:r>
            <a:r>
              <a:rPr lang="es-EC" sz="1200" dirty="0" err="1">
                <a:effectLst/>
                <a:latin typeface="Calibri" panose="020F0502020204030204" pitchFamily="34" charset="0"/>
                <a:ea typeface="Calibri" panose="020F0502020204030204" pitchFamily="34" charset="0"/>
                <a:cs typeface="Arial" panose="020B0604020202020204" pitchFamily="34" charset="0"/>
              </a:rPr>
              <a:t>System</a:t>
            </a:r>
            <a:r>
              <a:rPr lang="es-EC" sz="1200" dirty="0">
                <a:effectLst/>
                <a:latin typeface="Calibri" panose="020F0502020204030204" pitchFamily="34" charset="0"/>
                <a:ea typeface="Calibri" panose="020F0502020204030204" pitchFamily="34" charset="0"/>
                <a:cs typeface="Arial" panose="020B0604020202020204" pitchFamily="34" charset="0"/>
              </a:rPr>
              <a:t>) de Microsoft Windows es menor comparado con el sistema de archivos de Linux [4].</a:t>
            </a:r>
          </a:p>
          <a:p>
            <a:pPr marL="342900" lvl="0" indent="-342900" algn="just">
              <a:lnSpc>
                <a:spcPct val="115000"/>
              </a:lnSpc>
              <a:buFont typeface="Wingdings" panose="05000000000000000000" pitchFamily="2" charset="2"/>
              <a:buChar char=""/>
            </a:pPr>
            <a:r>
              <a:rPr lang="es-EC" sz="1200" b="1" dirty="0">
                <a:effectLst/>
                <a:latin typeface="Calibri" panose="020F0502020204030204" pitchFamily="34" charset="0"/>
                <a:ea typeface="Calibri" panose="020F0502020204030204" pitchFamily="34" charset="0"/>
                <a:cs typeface="Arial" panose="020B0604020202020204" pitchFamily="34" charset="0"/>
              </a:rPr>
              <a:t>Plataforma específica de desarrollo:</a:t>
            </a:r>
            <a:r>
              <a:rPr lang="es-EC" sz="1200" dirty="0">
                <a:effectLst/>
                <a:latin typeface="Calibri" panose="020F0502020204030204" pitchFamily="34" charset="0"/>
                <a:ea typeface="Calibri" panose="020F0502020204030204" pitchFamily="34" charset="0"/>
                <a:cs typeface="Arial" panose="020B0604020202020204" pitchFamily="34" charset="0"/>
              </a:rPr>
              <a:t> ASP.NET necesita que desarrolles tu programación desde el Entorno de Desarrollo Integrado (IDE) Visual Studio. Sin embargo, otros marcos de desarrollo tienen mayor flexibilidad en este aspecto, por ejemplo, PHP que te permite desarrollar desde cualquier editor de texto (Bloc de notas, </a:t>
            </a:r>
            <a:r>
              <a:rPr lang="es-EC" sz="1200" dirty="0" err="1">
                <a:effectLst/>
                <a:latin typeface="Calibri" panose="020F0502020204030204" pitchFamily="34" charset="0"/>
                <a:ea typeface="Calibri" panose="020F0502020204030204" pitchFamily="34" charset="0"/>
                <a:cs typeface="Arial" panose="020B0604020202020204" pitchFamily="34" charset="0"/>
              </a:rPr>
              <a:t>Atom</a:t>
            </a:r>
            <a:r>
              <a:rPr lang="es-EC" sz="1200" dirty="0">
                <a:effectLst/>
                <a:latin typeface="Calibri" panose="020F0502020204030204" pitchFamily="34" charset="0"/>
                <a:ea typeface="Calibri" panose="020F0502020204030204" pitchFamily="34" charset="0"/>
                <a:cs typeface="Arial" panose="020B0604020202020204" pitchFamily="34" charset="0"/>
              </a:rPr>
              <a:t>, etc.) [4].</a:t>
            </a:r>
          </a:p>
          <a:p>
            <a:pPr marL="342900" lvl="0" indent="-342900" algn="just">
              <a:lnSpc>
                <a:spcPct val="115000"/>
              </a:lnSpc>
              <a:spcAft>
                <a:spcPts val="1000"/>
              </a:spcAft>
              <a:buFont typeface="Wingdings" panose="05000000000000000000" pitchFamily="2" charset="2"/>
              <a:buChar char=""/>
            </a:pPr>
            <a:r>
              <a:rPr lang="es-EC" sz="1200" b="1" dirty="0">
                <a:effectLst/>
                <a:latin typeface="Calibri" panose="020F0502020204030204" pitchFamily="34" charset="0"/>
                <a:ea typeface="Calibri" panose="020F0502020204030204" pitchFamily="34" charset="0"/>
                <a:cs typeface="Arial" panose="020B0604020202020204" pitchFamily="34" charset="0"/>
              </a:rPr>
              <a:t>No es multiplataforma:</a:t>
            </a:r>
            <a:r>
              <a:rPr lang="es-EC" sz="1200" dirty="0">
                <a:effectLst/>
                <a:latin typeface="Calibri" panose="020F0502020204030204" pitchFamily="34" charset="0"/>
                <a:ea typeface="Calibri" panose="020F0502020204030204" pitchFamily="34" charset="0"/>
                <a:cs typeface="Arial" panose="020B0604020202020204" pitchFamily="34" charset="0"/>
              </a:rPr>
              <a:t> este marco de desarrollo funciona solo con el sistema operativo Windows y presenta muchos problemas de compatibilidad con el resto de sistemas operativos. Para trabajar sin problemas, necesitas tener una PC con capacidad de trabajo en dicho sistema e instalar el servidor IIS de Microsoft. No obstante, esta limitación es un punto en contra, ya que otros sistemas de desarrollo se ejecutan en Linux, Windows o derivados de Mac OS. [4].</a:t>
            </a:r>
          </a:p>
        </p:txBody>
      </p:sp>
      <p:sp>
        <p:nvSpPr>
          <p:cNvPr id="272" name="Google Shape;272;g1d9f04a12b2_0_61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3" name="Google Shape;273;g1d9f04a12b2_0_61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10</a:t>
            </a:r>
            <a:endParaRPr sz="1100">
              <a:solidFill>
                <a:schemeClr val="lt1"/>
              </a:solidFill>
            </a:endParaRPr>
          </a:p>
        </p:txBody>
      </p:sp>
      <p:sp>
        <p:nvSpPr>
          <p:cNvPr id="274" name="Google Shape;274;g1d9f04a12b2_0_61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2.6	ASP.NET</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extLst>
      <p:ext uri="{BB962C8B-B14F-4D97-AF65-F5344CB8AC3E}">
        <p14:creationId xmlns:p14="http://schemas.microsoft.com/office/powerpoint/2010/main" val="23550444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g1d9f04a12b2_0_1268"/>
          <p:cNvSpPr txBox="1">
            <a:spLocks noGrp="1"/>
          </p:cNvSpPr>
          <p:nvPr>
            <p:ph type="body" idx="1"/>
          </p:nvPr>
        </p:nvSpPr>
        <p:spPr>
          <a:xfrm>
            <a:off x="368950" y="1533124"/>
            <a:ext cx="6402900" cy="2524525"/>
          </a:xfrm>
          <a:prstGeom prst="rect">
            <a:avLst/>
          </a:prstGeom>
          <a:noFill/>
          <a:ln>
            <a:noFill/>
          </a:ln>
        </p:spPr>
        <p:txBody>
          <a:bodyPr spcFirstLastPara="1" wrap="square" lIns="68575" tIns="34275" rIns="68575" bIns="34275" anchor="ctr" anchorCtr="0">
            <a:normAutofit fontScale="85000" lnSpcReduction="10000"/>
          </a:bodyPr>
          <a:lstStyle/>
          <a:p>
            <a:pPr algn="just">
              <a:lnSpc>
                <a:spcPct val="115000"/>
              </a:lnSpc>
              <a:spcAft>
                <a:spcPts val="120"/>
              </a:spcAft>
            </a:pPr>
            <a:r>
              <a:rPr lang="es-EC"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Si hablamos sobre nomenclatura de programación tenemos las dos más importantes que son </a:t>
            </a:r>
            <a:r>
              <a:rPr lang="es-EC"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LowerCammellCase</a:t>
            </a:r>
            <a:r>
              <a:rPr lang="es-EC"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y el </a:t>
            </a:r>
            <a:r>
              <a:rPr lang="es-EC" sz="18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UpperCammellCase</a:t>
            </a:r>
            <a:r>
              <a:rPr lang="es-EC"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que son dos estándares que se manejan para alrededor del mundo de la programación, pero primero tenemos que definir cada uno de estos y cuál será el que se usará en el presente proyecto [39].</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20"/>
              </a:spcAft>
            </a:pPr>
            <a:r>
              <a:rPr lang="es-EC" sz="1800" b="1"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lowerCammellCase</a:t>
            </a:r>
            <a:r>
              <a:rPr lang="es-EC" sz="18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s-EC"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Cuando la primera letra de es una minúscula y las siguientes de cada palabra en mayúscula.</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r>
              <a:rPr lang="es-EC" sz="1800" b="1" dirty="0" err="1">
                <a:effectLst/>
                <a:latin typeface="Calibri" panose="020F0502020204030204" pitchFamily="34" charset="0"/>
                <a:ea typeface="Calibri" panose="020F0502020204030204" pitchFamily="34" charset="0"/>
                <a:cs typeface="Arial" panose="020B0604020202020204" pitchFamily="34" charset="0"/>
              </a:rPr>
              <a:t>UpperCammellCase</a:t>
            </a:r>
            <a:r>
              <a:rPr lang="es-EC" sz="1800" b="1" dirty="0">
                <a:effectLst/>
                <a:latin typeface="Calibri" panose="020F0502020204030204" pitchFamily="34" charset="0"/>
                <a:ea typeface="Calibri" panose="020F0502020204030204" pitchFamily="34" charset="0"/>
                <a:cs typeface="Arial" panose="020B0604020202020204" pitchFamily="34" charset="0"/>
              </a:rPr>
              <a:t>: </a:t>
            </a:r>
            <a:r>
              <a:rPr lang="es-EC" sz="1800" dirty="0">
                <a:effectLst/>
                <a:latin typeface="Calibri" panose="020F0502020204030204" pitchFamily="34" charset="0"/>
                <a:ea typeface="Calibri" panose="020F0502020204030204" pitchFamily="34" charset="0"/>
                <a:cs typeface="Arial" panose="020B0604020202020204" pitchFamily="34" charset="0"/>
              </a:rPr>
              <a:t>Cuando la primera letra de cada una de las palabras es mayúscula</a:t>
            </a:r>
            <a:endParaRPr dirty="0">
              <a:solidFill>
                <a:schemeClr val="dk1"/>
              </a:solidFill>
            </a:endParaRPr>
          </a:p>
        </p:txBody>
      </p:sp>
      <p:sp>
        <p:nvSpPr>
          <p:cNvPr id="680" name="Google Shape;680;g1d9f04a12b2_0_126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1" name="Google Shape;681;g1d9f04a12b2_0_126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51</a:t>
            </a:r>
            <a:endParaRPr sz="1100">
              <a:solidFill>
                <a:schemeClr val="lt1"/>
              </a:solidFill>
            </a:endParaRPr>
          </a:p>
        </p:txBody>
      </p:sp>
      <p:sp>
        <p:nvSpPr>
          <p:cNvPr id="682" name="Google Shape;682;g1d9f04a12b2_0_1268"/>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a:buSzPts val="2100"/>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NOMENCLATURA DE PROGRAMACIÓN</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endParaRPr sz="1800" dirty="0"/>
          </a:p>
        </p:txBody>
      </p:sp>
      <p:sp>
        <p:nvSpPr>
          <p:cNvPr id="684" name="Google Shape;684;g1d9f04a12b2_0_126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Patrón de fondo, Rectángulo&#10;&#10;Descripción generada automáticamente">
            <a:extLst>
              <a:ext uri="{FF2B5EF4-FFF2-40B4-BE49-F238E27FC236}">
                <a16:creationId xmlns:a16="http://schemas.microsoft.com/office/drawing/2014/main" id="{0FEB5B1C-5723-7B2D-FA7C-7EA0458C4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800" y="3843074"/>
            <a:ext cx="2527300" cy="100012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d9f04a12b2_0_887"/>
          <p:cNvSpPr txBox="1">
            <a:spLocks noGrp="1"/>
          </p:cNvSpPr>
          <p:nvPr>
            <p:ph type="body" idx="1"/>
          </p:nvPr>
        </p:nvSpPr>
        <p:spPr>
          <a:xfrm>
            <a:off x="435899" y="1405824"/>
            <a:ext cx="6360975" cy="1165925"/>
          </a:xfrm>
          <a:prstGeom prst="rect">
            <a:avLst/>
          </a:prstGeom>
          <a:noFill/>
          <a:ln>
            <a:noFill/>
          </a:ln>
        </p:spPr>
        <p:txBody>
          <a:bodyPr spcFirstLastPara="1" wrap="square" lIns="68575" tIns="34275" rIns="68575" bIns="34275" anchor="ctr" anchorCtr="0">
            <a:normAutofit fontScale="85000" lnSpcReduction="1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Se abre el IDE de desarrollo NetBeans</a:t>
            </a:r>
          </a:p>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Una vez abierto el IDE de desarrollo Visual Studio 2022 se hace clic en la opción de “</a:t>
            </a:r>
            <a:r>
              <a:rPr lang="es-ES" sz="1800" dirty="0" err="1">
                <a:effectLst/>
                <a:latin typeface="Calibri" panose="020F0502020204030204" pitchFamily="34" charset="0"/>
                <a:ea typeface="Calibri" panose="020F0502020204030204" pitchFamily="34" charset="0"/>
                <a:cs typeface="Arial" panose="020B0604020202020204" pitchFamily="34" charset="0"/>
              </a:rPr>
              <a:t>Create</a:t>
            </a:r>
            <a:r>
              <a:rPr lang="es-ES" sz="1800" dirty="0">
                <a:effectLst/>
                <a:latin typeface="Calibri" panose="020F0502020204030204" pitchFamily="34" charset="0"/>
                <a:ea typeface="Calibri" panose="020F0502020204030204" pitchFamily="34" charset="0"/>
                <a:cs typeface="Arial" panose="020B0604020202020204" pitchFamily="34" charset="0"/>
              </a:rPr>
              <a:t> a new Project”(Crear un nuevo Proyecto)</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4.1. CREACIÓN DEL PROYECTO</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AB3AE1CE-BA9C-C526-12AA-B30B8CA5F9B0}"/>
              </a:ext>
            </a:extLst>
          </p:cNvPr>
          <p:cNvPicPr>
            <a:picLocks noChangeAspect="1"/>
          </p:cNvPicPr>
          <p:nvPr/>
        </p:nvPicPr>
        <p:blipFill>
          <a:blip r:embed="rId3"/>
          <a:stretch>
            <a:fillRect/>
          </a:stretch>
        </p:blipFill>
        <p:spPr>
          <a:xfrm>
            <a:off x="1148150" y="2457767"/>
            <a:ext cx="4978400" cy="279971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d9f04a12b2_0_887"/>
          <p:cNvSpPr txBox="1">
            <a:spLocks noGrp="1"/>
          </p:cNvSpPr>
          <p:nvPr>
            <p:ph type="body" idx="1"/>
          </p:nvPr>
        </p:nvSpPr>
        <p:spPr>
          <a:xfrm>
            <a:off x="435899" y="1405824"/>
            <a:ext cx="6360975" cy="1165925"/>
          </a:xfrm>
          <a:prstGeom prst="rect">
            <a:avLst/>
          </a:prstGeom>
          <a:noFill/>
          <a:ln>
            <a:noFill/>
          </a:ln>
        </p:spPr>
        <p:txBody>
          <a:bodyPr spcFirstLastPara="1" wrap="square" lIns="68575" tIns="34275" rIns="68575" bIns="34275" anchor="ctr" anchorCtr="0">
            <a:normAutofit/>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Luego en el buscador buscamos la plantilla para crear .NET llamada Windows </a:t>
            </a:r>
            <a:r>
              <a:rPr lang="es-ES" sz="1800" dirty="0" err="1">
                <a:effectLst/>
                <a:latin typeface="Calibri" panose="020F0502020204030204" pitchFamily="34" charset="0"/>
                <a:ea typeface="Calibri" panose="020F0502020204030204" pitchFamily="34" charset="0"/>
                <a:cs typeface="Arial" panose="020B0604020202020204" pitchFamily="34" charset="0"/>
              </a:rPr>
              <a:t>Forms</a:t>
            </a:r>
            <a:r>
              <a:rPr lang="es-ES" sz="1800" dirty="0">
                <a:effectLst/>
                <a:latin typeface="Calibri" panose="020F0502020204030204" pitchFamily="34" charset="0"/>
                <a:ea typeface="Calibri" panose="020F0502020204030204" pitchFamily="34" charset="0"/>
                <a:cs typeface="Arial" panose="020B0604020202020204" pitchFamily="34" charset="0"/>
              </a:rPr>
              <a:t> App en C#</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4.1. CREACIÓN DEL PROYECTO</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descr="Captura de pantalla de computadora&#10;&#10;Descripción generada automáticamente">
            <a:extLst>
              <a:ext uri="{FF2B5EF4-FFF2-40B4-BE49-F238E27FC236}">
                <a16:creationId xmlns:a16="http://schemas.microsoft.com/office/drawing/2014/main" id="{815755F8-2587-BAB1-529A-05FD27E1F4A0}"/>
              </a:ext>
            </a:extLst>
          </p:cNvPr>
          <p:cNvPicPr>
            <a:picLocks noChangeAspect="1"/>
          </p:cNvPicPr>
          <p:nvPr/>
        </p:nvPicPr>
        <p:blipFill>
          <a:blip r:embed="rId3"/>
          <a:stretch>
            <a:fillRect/>
          </a:stretch>
        </p:blipFill>
        <p:spPr>
          <a:xfrm>
            <a:off x="781428" y="2351722"/>
            <a:ext cx="5669915" cy="3011805"/>
          </a:xfrm>
          <a:prstGeom prst="rect">
            <a:avLst/>
          </a:prstGeom>
        </p:spPr>
      </p:pic>
    </p:spTree>
    <p:extLst>
      <p:ext uri="{BB962C8B-B14F-4D97-AF65-F5344CB8AC3E}">
        <p14:creationId xmlns:p14="http://schemas.microsoft.com/office/powerpoint/2010/main" val="422029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d9f04a12b2_0_887"/>
          <p:cNvSpPr txBox="1">
            <a:spLocks noGrp="1"/>
          </p:cNvSpPr>
          <p:nvPr>
            <p:ph type="body" idx="1"/>
          </p:nvPr>
        </p:nvSpPr>
        <p:spPr>
          <a:xfrm>
            <a:off x="435899" y="1405824"/>
            <a:ext cx="6360975" cy="1165925"/>
          </a:xfrm>
          <a:prstGeom prst="rect">
            <a:avLst/>
          </a:prstGeom>
          <a:noFill/>
          <a:ln>
            <a:noFill/>
          </a:ln>
        </p:spPr>
        <p:txBody>
          <a:bodyPr spcFirstLastPara="1" wrap="square" lIns="68575" tIns="34275" rIns="68575" bIns="34275" anchor="ctr" anchorCtr="0">
            <a:normAutofit fontScale="85000" lnSpcReduction="2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Una vez seleccionada la plantilla que vamos a realizar hacemos clic en </a:t>
            </a:r>
            <a:r>
              <a:rPr lang="es-ES" sz="1800" dirty="0" err="1">
                <a:effectLst/>
                <a:latin typeface="Calibri" panose="020F0502020204030204" pitchFamily="34" charset="0"/>
                <a:ea typeface="Calibri" panose="020F0502020204030204" pitchFamily="34" charset="0"/>
                <a:cs typeface="Arial" panose="020B0604020202020204" pitchFamily="34" charset="0"/>
              </a:rPr>
              <a:t>next</a:t>
            </a:r>
            <a:r>
              <a:rPr lang="es-ES" sz="1800" dirty="0">
                <a:effectLst/>
                <a:latin typeface="Calibri" panose="020F0502020204030204" pitchFamily="34" charset="0"/>
                <a:ea typeface="Calibri" panose="020F0502020204030204" pitchFamily="34" charset="0"/>
                <a:cs typeface="Arial" panose="020B0604020202020204" pitchFamily="34" charset="0"/>
              </a:rPr>
              <a:t> y ponemos el nombre de nuestro proyecto que en nuestro caso será HilosVideo168_DOTNET_GR01 y configuramos la ruta de donde deseamos crear el proyecto y le damos en </a:t>
            </a:r>
            <a:r>
              <a:rPr lang="es-ES" sz="1800" dirty="0" err="1">
                <a:effectLst/>
                <a:latin typeface="Calibri" panose="020F0502020204030204" pitchFamily="34" charset="0"/>
                <a:ea typeface="Calibri" panose="020F0502020204030204" pitchFamily="34" charset="0"/>
                <a:cs typeface="Arial" panose="020B0604020202020204" pitchFamily="34" charset="0"/>
              </a:rPr>
              <a:t>next</a:t>
            </a:r>
            <a:r>
              <a:rPr lang="es-ES" sz="1800" dirty="0">
                <a:effectLst/>
                <a:latin typeface="Calibri" panose="020F0502020204030204" pitchFamily="34" charset="0"/>
                <a:ea typeface="Calibri" panose="020F0502020204030204" pitchFamily="34" charset="0"/>
                <a:cs typeface="Arial" panose="020B0604020202020204" pitchFamily="34" charset="0"/>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4.1. CREACIÓN DEL PROYECTO</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Interfaz de usuario gráfica, Texto&#10;&#10;Descripción generada automáticamente">
            <a:extLst>
              <a:ext uri="{FF2B5EF4-FFF2-40B4-BE49-F238E27FC236}">
                <a16:creationId xmlns:a16="http://schemas.microsoft.com/office/drawing/2014/main" id="{88BACB8C-6642-6F6E-E62F-CA42745A73D2}"/>
              </a:ext>
            </a:extLst>
          </p:cNvPr>
          <p:cNvPicPr>
            <a:picLocks noChangeAspect="1"/>
          </p:cNvPicPr>
          <p:nvPr/>
        </p:nvPicPr>
        <p:blipFill>
          <a:blip r:embed="rId3"/>
          <a:stretch>
            <a:fillRect/>
          </a:stretch>
        </p:blipFill>
        <p:spPr>
          <a:xfrm>
            <a:off x="955992" y="2364740"/>
            <a:ext cx="5669915" cy="2985770"/>
          </a:xfrm>
          <a:prstGeom prst="rect">
            <a:avLst/>
          </a:prstGeom>
        </p:spPr>
      </p:pic>
    </p:spTree>
    <p:extLst>
      <p:ext uri="{BB962C8B-B14F-4D97-AF65-F5344CB8AC3E}">
        <p14:creationId xmlns:p14="http://schemas.microsoft.com/office/powerpoint/2010/main" val="37608409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d9f04a12b2_0_887"/>
          <p:cNvSpPr txBox="1">
            <a:spLocks noGrp="1"/>
          </p:cNvSpPr>
          <p:nvPr>
            <p:ph type="body" idx="1"/>
          </p:nvPr>
        </p:nvSpPr>
        <p:spPr>
          <a:xfrm>
            <a:off x="435899" y="1405824"/>
            <a:ext cx="6360975" cy="1165925"/>
          </a:xfrm>
          <a:prstGeom prst="rect">
            <a:avLst/>
          </a:prstGeom>
          <a:noFill/>
          <a:ln>
            <a:noFill/>
          </a:ln>
        </p:spPr>
        <p:txBody>
          <a:bodyPr spcFirstLastPara="1" wrap="square" lIns="68575" tIns="34275" rIns="68575" bIns="34275" anchor="ctr" anchorCtr="0">
            <a:normAutofit fontScale="925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En el apartado de información adicional seleccionamos el </a:t>
            </a:r>
            <a:r>
              <a:rPr lang="es-ES" sz="1800" dirty="0" err="1">
                <a:effectLst/>
                <a:latin typeface="Calibri" panose="020F0502020204030204" pitchFamily="34" charset="0"/>
                <a:ea typeface="Calibri" panose="020F0502020204030204" pitchFamily="34" charset="0"/>
                <a:cs typeface="Arial" panose="020B0604020202020204" pitchFamily="34" charset="0"/>
              </a:rPr>
              <a:t>framework</a:t>
            </a:r>
            <a:r>
              <a:rPr lang="es-ES" sz="1800" dirty="0">
                <a:effectLst/>
                <a:latin typeface="Calibri" panose="020F0502020204030204" pitchFamily="34" charset="0"/>
                <a:ea typeface="Calibri" panose="020F0502020204030204" pitchFamily="34" charset="0"/>
                <a:cs typeface="Arial" panose="020B0604020202020204" pitchFamily="34" charset="0"/>
              </a:rPr>
              <a:t> con el que vamos a trabajar que en nuestro caso vamos a realizar con la versión de .NET 6.0 y le damos en </a:t>
            </a:r>
            <a:r>
              <a:rPr lang="es-ES" sz="1800" dirty="0" err="1">
                <a:effectLst/>
                <a:latin typeface="Calibri" panose="020F0502020204030204" pitchFamily="34" charset="0"/>
                <a:ea typeface="Calibri" panose="020F0502020204030204" pitchFamily="34" charset="0"/>
                <a:cs typeface="Arial" panose="020B0604020202020204" pitchFamily="34" charset="0"/>
              </a:rPr>
              <a:t>Create</a:t>
            </a:r>
            <a:r>
              <a:rPr lang="es-ES" sz="1800" dirty="0">
                <a:effectLst/>
                <a:latin typeface="Calibri" panose="020F0502020204030204" pitchFamily="34" charset="0"/>
                <a:ea typeface="Calibri" panose="020F0502020204030204" pitchFamily="34" charset="0"/>
                <a:cs typeface="Arial" panose="020B0604020202020204" pitchFamily="34" charset="0"/>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4.1. CREACIÓN DEL PROYECTO</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descr="Interfaz de usuario gráfica, Aplicación&#10;&#10;Descripción generada automáticamente">
            <a:extLst>
              <a:ext uri="{FF2B5EF4-FFF2-40B4-BE49-F238E27FC236}">
                <a16:creationId xmlns:a16="http://schemas.microsoft.com/office/drawing/2014/main" id="{E49C45E6-B1B7-9A9C-79FA-ECD917731F4D}"/>
              </a:ext>
            </a:extLst>
          </p:cNvPr>
          <p:cNvPicPr>
            <a:picLocks noChangeAspect="1"/>
          </p:cNvPicPr>
          <p:nvPr/>
        </p:nvPicPr>
        <p:blipFill>
          <a:blip r:embed="rId3"/>
          <a:stretch>
            <a:fillRect/>
          </a:stretch>
        </p:blipFill>
        <p:spPr>
          <a:xfrm>
            <a:off x="1031560" y="2463164"/>
            <a:ext cx="5669915" cy="2941320"/>
          </a:xfrm>
          <a:prstGeom prst="rect">
            <a:avLst/>
          </a:prstGeom>
        </p:spPr>
      </p:pic>
    </p:spTree>
    <p:extLst>
      <p:ext uri="{BB962C8B-B14F-4D97-AF65-F5344CB8AC3E}">
        <p14:creationId xmlns:p14="http://schemas.microsoft.com/office/powerpoint/2010/main" val="34321947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d9f04a12b2_0_887"/>
          <p:cNvSpPr txBox="1">
            <a:spLocks noGrp="1"/>
          </p:cNvSpPr>
          <p:nvPr>
            <p:ph type="body" idx="1"/>
          </p:nvPr>
        </p:nvSpPr>
        <p:spPr>
          <a:xfrm>
            <a:off x="435899" y="1405824"/>
            <a:ext cx="6360975" cy="1165925"/>
          </a:xfrm>
          <a:prstGeom prst="rect">
            <a:avLst/>
          </a:prstGeom>
          <a:noFill/>
          <a:ln>
            <a:noFill/>
          </a:ln>
        </p:spPr>
        <p:txBody>
          <a:bodyPr spcFirstLastPara="1" wrap="square" lIns="68575" tIns="34275" rIns="68575" bIns="34275" anchor="ctr" anchorCtr="0">
            <a:normAutofit lnSpcReduction="1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Una vez creado tenemos la siguiente pantalla de la Figura 55. en la cual vamos a procedes a crear los paquetes de Modelo Vista Controlador </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97950D94-D880-1D83-CBB2-105236BF7D56}"/>
              </a:ext>
            </a:extLst>
          </p:cNvPr>
          <p:cNvPicPr>
            <a:picLocks noChangeAspect="1"/>
          </p:cNvPicPr>
          <p:nvPr/>
        </p:nvPicPr>
        <p:blipFill rotWithShape="1">
          <a:blip r:embed="rId3"/>
          <a:srcRect r="25165" b="30041"/>
          <a:stretch/>
        </p:blipFill>
        <p:spPr bwMode="auto">
          <a:xfrm>
            <a:off x="1084650" y="2424485"/>
            <a:ext cx="5105400" cy="2533015"/>
          </a:xfrm>
          <a:prstGeom prst="rect">
            <a:avLst/>
          </a:prstGeom>
          <a:ln w="38100" cap="sq" cmpd="sng" algn="ctr">
            <a:solidFill>
              <a:sysClr val="window" lastClr="FFFFFF"/>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02893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d9f04a12b2_0_887"/>
          <p:cNvSpPr txBox="1">
            <a:spLocks noGrp="1"/>
          </p:cNvSpPr>
          <p:nvPr>
            <p:ph type="body" idx="1"/>
          </p:nvPr>
        </p:nvSpPr>
        <p:spPr>
          <a:xfrm>
            <a:off x="435899" y="1405824"/>
            <a:ext cx="6360975" cy="1165925"/>
          </a:xfrm>
          <a:prstGeom prst="rect">
            <a:avLst/>
          </a:prstGeom>
          <a:noFill/>
          <a:ln>
            <a:noFill/>
          </a:ln>
        </p:spPr>
        <p:txBody>
          <a:bodyPr spcFirstLastPara="1" wrap="square" lIns="68575" tIns="34275" rIns="68575" bIns="34275" anchor="ctr" anchorCtr="0">
            <a:normAutofit fontScale="85000" lnSpcReduction="2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Entonces para crear los tres paquetes, siguiendo el modelo MVC que es modelo-vista-controlador hacemos clic en el proyecto&gt;</a:t>
            </a:r>
            <a:r>
              <a:rPr lang="es-ES" sz="1800" dirty="0" err="1">
                <a:effectLst/>
                <a:latin typeface="Calibri" panose="020F0502020204030204" pitchFamily="34" charset="0"/>
                <a:ea typeface="Calibri" panose="020F0502020204030204" pitchFamily="34" charset="0"/>
                <a:cs typeface="Arial" panose="020B0604020202020204" pitchFamily="34" charset="0"/>
              </a:rPr>
              <a:t>add</a:t>
            </a:r>
            <a:r>
              <a:rPr lang="es-ES" sz="1800" dirty="0">
                <a:effectLst/>
                <a:latin typeface="Calibri" panose="020F0502020204030204" pitchFamily="34" charset="0"/>
                <a:ea typeface="Calibri" panose="020F0502020204030204" pitchFamily="34" charset="0"/>
                <a:cs typeface="Arial" panose="020B0604020202020204" pitchFamily="34" charset="0"/>
              </a:rPr>
              <a:t>&gt;New Folder y así realizamos con nuestros 3 paquetes y nos quedaría como en la figura 56.</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a:extLst>
              <a:ext uri="{FF2B5EF4-FFF2-40B4-BE49-F238E27FC236}">
                <a16:creationId xmlns:a16="http://schemas.microsoft.com/office/drawing/2014/main" id="{E5F011B2-DADA-0C06-BAB8-10A7FAC10E43}"/>
              </a:ext>
            </a:extLst>
          </p:cNvPr>
          <p:cNvPicPr>
            <a:picLocks noChangeAspect="1"/>
          </p:cNvPicPr>
          <p:nvPr/>
        </p:nvPicPr>
        <p:blipFill>
          <a:blip r:embed="rId3"/>
          <a:stretch>
            <a:fillRect/>
          </a:stretch>
        </p:blipFill>
        <p:spPr>
          <a:xfrm>
            <a:off x="2347126" y="2204972"/>
            <a:ext cx="3244133" cy="3065401"/>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29157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CC89846C-DB5E-C65B-D944-26A5D1B83492}"/>
              </a:ext>
            </a:extLst>
          </p:cNvPr>
          <p:cNvPicPr>
            <a:picLocks noChangeAspect="1"/>
          </p:cNvPicPr>
          <p:nvPr/>
        </p:nvPicPr>
        <p:blipFill>
          <a:blip r:embed="rId3"/>
          <a:stretch>
            <a:fillRect/>
          </a:stretch>
        </p:blipFill>
        <p:spPr>
          <a:xfrm>
            <a:off x="2347126" y="1329630"/>
            <a:ext cx="2659380" cy="375770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815045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0DD700A5-7009-505E-7298-FBE094F7C3D7}"/>
              </a:ext>
            </a:extLst>
          </p:cNvPr>
          <p:cNvSpPr txBox="1"/>
          <p:nvPr/>
        </p:nvSpPr>
        <p:spPr>
          <a:xfrm>
            <a:off x="435824" y="1277875"/>
            <a:ext cx="6360975" cy="1573059"/>
          </a:xfrm>
          <a:prstGeom prst="rect">
            <a:avLst/>
          </a:prstGeom>
          <a:noFill/>
        </p:spPr>
        <p:txBody>
          <a:bodyPr wrap="square">
            <a:spAutoFit/>
          </a:bodyPr>
          <a:lstStyle/>
          <a:p>
            <a:pPr>
              <a:lnSpc>
                <a:spcPct val="115000"/>
              </a:lnSpc>
              <a:spcAft>
                <a:spcPts val="1000"/>
              </a:spcAft>
            </a:pPr>
            <a:r>
              <a:rPr lang="es-ES" sz="1400" dirty="0">
                <a:effectLst/>
                <a:latin typeface="Calibri" panose="020F0502020204030204" pitchFamily="34" charset="0"/>
                <a:ea typeface="Calibri" panose="020F0502020204030204" pitchFamily="34" charset="0"/>
                <a:cs typeface="Arial" panose="020B0604020202020204" pitchFamily="34" charset="0"/>
              </a:rPr>
              <a:t>Luego dentro de cada paquete creamos las siguientes clases para los paquetes:</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Arial" panose="020B0604020202020204" pitchFamily="34" charset="0"/>
              </a:rPr>
              <a:t>Controlador: </a:t>
            </a:r>
            <a:r>
              <a:rPr lang="es-ES" sz="1400" dirty="0" err="1">
                <a:effectLst/>
                <a:latin typeface="Calibri" panose="020F0502020204030204" pitchFamily="34" charset="0"/>
                <a:ea typeface="Calibri" panose="020F0502020204030204" pitchFamily="34" charset="0"/>
                <a:cs typeface="Arial" panose="020B0604020202020204" pitchFamily="34" charset="0"/>
              </a:rPr>
              <a:t>HilosController.cs</a:t>
            </a:r>
            <a:r>
              <a:rPr lang="es-ES" sz="1400" dirty="0">
                <a:effectLst/>
                <a:latin typeface="Calibri" panose="020F0502020204030204" pitchFamily="34" charset="0"/>
                <a:ea typeface="Calibri" panose="020F0502020204030204" pitchFamily="34" charset="0"/>
                <a:cs typeface="Arial" panose="020B0604020202020204" pitchFamily="34" charset="0"/>
              </a:rPr>
              <a:t> y </a:t>
            </a:r>
            <a:r>
              <a:rPr lang="es-ES" sz="1400" dirty="0" err="1">
                <a:effectLst/>
                <a:latin typeface="Calibri" panose="020F0502020204030204" pitchFamily="34" charset="0"/>
                <a:ea typeface="Calibri" panose="020F0502020204030204" pitchFamily="34" charset="0"/>
                <a:cs typeface="Arial" panose="020B0604020202020204" pitchFamily="34" charset="0"/>
              </a:rPr>
              <a:t>PelotaController.cs</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Arial" panose="020B0604020202020204" pitchFamily="34" charset="0"/>
              </a:rPr>
              <a:t>Modelo: </a:t>
            </a:r>
            <a:r>
              <a:rPr lang="es-ES" sz="1400" dirty="0" err="1">
                <a:effectLst/>
                <a:latin typeface="Calibri" panose="020F0502020204030204" pitchFamily="34" charset="0"/>
                <a:ea typeface="Calibri" panose="020F0502020204030204" pitchFamily="34" charset="0"/>
                <a:cs typeface="Arial" panose="020B0604020202020204" pitchFamily="34" charset="0"/>
              </a:rPr>
              <a:t>PelotaModel.cs</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Arial" panose="020B0604020202020204" pitchFamily="34" charset="0"/>
              </a:rPr>
              <a:t>Vista: </a:t>
            </a:r>
            <a:r>
              <a:rPr lang="es-ES" sz="1400" dirty="0" err="1">
                <a:effectLst/>
                <a:latin typeface="Calibri" panose="020F0502020204030204" pitchFamily="34" charset="0"/>
                <a:ea typeface="Calibri" panose="020F0502020204030204" pitchFamily="34" charset="0"/>
                <a:cs typeface="Arial" panose="020B0604020202020204" pitchFamily="34" charset="0"/>
              </a:rPr>
              <a:t>PelotaView.cs</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400" dirty="0">
                <a:effectLst/>
                <a:latin typeface="Calibri" panose="020F0502020204030204" pitchFamily="34" charset="0"/>
                <a:ea typeface="Calibri" panose="020F0502020204030204" pitchFamily="34" charset="0"/>
                <a:cs typeface="Arial" panose="020B0604020202020204" pitchFamily="34" charset="0"/>
              </a:rPr>
              <a:t>Para crear las clases hacemos clic derecho en el paquete&gt;</a:t>
            </a:r>
            <a:r>
              <a:rPr lang="es-ES" sz="1400" dirty="0" err="1">
                <a:effectLst/>
                <a:latin typeface="Calibri" panose="020F0502020204030204" pitchFamily="34" charset="0"/>
                <a:ea typeface="Calibri" panose="020F0502020204030204" pitchFamily="34" charset="0"/>
                <a:cs typeface="Arial" panose="020B0604020202020204" pitchFamily="34" charset="0"/>
              </a:rPr>
              <a:t>Add</a:t>
            </a:r>
            <a:r>
              <a:rPr lang="es-ES" sz="1400" dirty="0">
                <a:effectLst/>
                <a:latin typeface="Calibri" panose="020F0502020204030204" pitchFamily="34" charset="0"/>
                <a:ea typeface="Calibri" panose="020F0502020204030204" pitchFamily="34" charset="0"/>
                <a:cs typeface="Arial" panose="020B0604020202020204" pitchFamily="34" charset="0"/>
              </a:rPr>
              <a:t>&gt;New </a:t>
            </a:r>
            <a:r>
              <a:rPr lang="es-ES" sz="1400" dirty="0" err="1">
                <a:effectLst/>
                <a:latin typeface="Calibri" panose="020F0502020204030204" pitchFamily="34" charset="0"/>
                <a:ea typeface="Calibri" panose="020F0502020204030204" pitchFamily="34" charset="0"/>
                <a:cs typeface="Arial" panose="020B0604020202020204" pitchFamily="34" charset="0"/>
              </a:rPr>
              <a:t>Item</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n 4">
            <a:extLst>
              <a:ext uri="{FF2B5EF4-FFF2-40B4-BE49-F238E27FC236}">
                <a16:creationId xmlns:a16="http://schemas.microsoft.com/office/drawing/2014/main" id="{31A9043F-C761-9F2B-F1C1-3F328EB6C523}"/>
              </a:ext>
            </a:extLst>
          </p:cNvPr>
          <p:cNvPicPr>
            <a:picLocks noChangeAspect="1"/>
          </p:cNvPicPr>
          <p:nvPr/>
        </p:nvPicPr>
        <p:blipFill>
          <a:blip r:embed="rId3"/>
          <a:stretch>
            <a:fillRect/>
          </a:stretch>
        </p:blipFill>
        <p:spPr>
          <a:xfrm>
            <a:off x="1635900" y="2961730"/>
            <a:ext cx="3065000" cy="218169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25908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0DD700A5-7009-505E-7298-FBE094F7C3D7}"/>
              </a:ext>
            </a:extLst>
          </p:cNvPr>
          <p:cNvSpPr txBox="1"/>
          <p:nvPr/>
        </p:nvSpPr>
        <p:spPr>
          <a:xfrm>
            <a:off x="435824" y="1277875"/>
            <a:ext cx="6360975" cy="1029256"/>
          </a:xfrm>
          <a:prstGeom prst="rect">
            <a:avLst/>
          </a:prstGeom>
          <a:noFill/>
        </p:spPr>
        <p:txBody>
          <a:bodyPr wrap="square">
            <a:spAutoFit/>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Seleccionamos el tipo archivo que necesitamos en nuestro caso será una </a:t>
            </a:r>
            <a:r>
              <a:rPr lang="es-ES" sz="1800" dirty="0" err="1">
                <a:effectLst/>
                <a:latin typeface="Calibri" panose="020F0502020204030204" pitchFamily="34" charset="0"/>
                <a:ea typeface="Calibri" panose="020F0502020204030204" pitchFamily="34" charset="0"/>
                <a:cs typeface="Arial" panose="020B0604020202020204" pitchFamily="34" charset="0"/>
              </a:rPr>
              <a:t>Class</a:t>
            </a:r>
            <a:r>
              <a:rPr lang="es-ES" sz="1800" dirty="0">
                <a:effectLst/>
                <a:latin typeface="Calibri" panose="020F0502020204030204" pitchFamily="34" charset="0"/>
                <a:ea typeface="Calibri" panose="020F0502020204030204" pitchFamily="34" charset="0"/>
                <a:cs typeface="Arial" panose="020B0604020202020204" pitchFamily="34" charset="0"/>
              </a:rPr>
              <a:t> C# y un </a:t>
            </a:r>
            <a:r>
              <a:rPr lang="es-ES" sz="1800" dirty="0" err="1">
                <a:effectLst/>
                <a:latin typeface="Calibri" panose="020F0502020204030204" pitchFamily="34" charset="0"/>
                <a:ea typeface="Calibri" panose="020F0502020204030204" pitchFamily="34" charset="0"/>
                <a:cs typeface="Arial" panose="020B0604020202020204" pitchFamily="34" charset="0"/>
              </a:rPr>
              <a:t>Form</a:t>
            </a:r>
            <a:r>
              <a:rPr lang="es-ES" sz="1800" dirty="0">
                <a:effectLst/>
                <a:latin typeface="Calibri" panose="020F0502020204030204" pitchFamily="34" charset="0"/>
                <a:ea typeface="Calibri" panose="020F0502020204030204" pitchFamily="34" charset="0"/>
                <a:cs typeface="Arial" panose="020B0604020202020204" pitchFamily="34" charset="0"/>
              </a:rPr>
              <a:t> respectivo para cada paquete según sea necesario.</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Imagen 1">
            <a:extLst>
              <a:ext uri="{FF2B5EF4-FFF2-40B4-BE49-F238E27FC236}">
                <a16:creationId xmlns:a16="http://schemas.microsoft.com/office/drawing/2014/main" id="{C67CD3B2-0AE2-F7CE-91D4-11348B05345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9907" y="2164250"/>
            <a:ext cx="3876985" cy="267917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0043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d9f04a12b2_0_62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COMPONENTES DE LA ARQUITECTURA DOTNET (.NET)</a:t>
            </a:r>
            <a:endParaRPr dirty="0">
              <a:solidFill>
                <a:schemeClr val="bg1"/>
              </a:solidFill>
            </a:endParaRPr>
          </a:p>
        </p:txBody>
      </p:sp>
      <p:sp>
        <p:nvSpPr>
          <p:cNvPr id="280" name="Google Shape;280;g1d9f04a12b2_0_623"/>
          <p:cNvSpPr txBox="1">
            <a:spLocks noGrp="1"/>
          </p:cNvSpPr>
          <p:nvPr>
            <p:ph type="body" idx="1"/>
          </p:nvPr>
        </p:nvSpPr>
        <p:spPr>
          <a:xfrm>
            <a:off x="435899" y="1635375"/>
            <a:ext cx="6360825" cy="3208050"/>
          </a:xfrm>
          <a:prstGeom prst="rect">
            <a:avLst/>
          </a:prstGeom>
          <a:noFill/>
          <a:ln>
            <a:noFill/>
          </a:ln>
        </p:spPr>
        <p:txBody>
          <a:bodyPr spcFirstLastPara="1" wrap="square" lIns="68575" tIns="34275" rIns="68575" bIns="34275" anchor="ctr" anchorCtr="0">
            <a:normAutofit fontScale="85000" lnSpcReduction="1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Estos componentes juegan un papel importante en el desarrollo de aplicaciones, se los puede clasificar en: </a:t>
            </a:r>
          </a:p>
          <a:p>
            <a:pPr marL="152400" indent="0">
              <a:lnSpc>
                <a:spcPct val="115000"/>
              </a:lnSpc>
              <a:spcBef>
                <a:spcPts val="200"/>
              </a:spcBef>
              <a:buNone/>
            </a:pPr>
            <a:r>
              <a:rPr lang="es-ES" sz="18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rPr>
              <a:t>Implementaciones</a:t>
            </a:r>
            <a:endParaRPr lang="es-EC" sz="18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.NET Framework está dividido en diferentes subcategorías y categorías de programas y, por lo tanto, contiene diferentes modelos de ejecución entre los que el usuario debe elegir al desarrollar el software. La base del desarrollo es la biblioteca de clases, que ha estado disponible en general como fuente compartida desde 2014. La llamada biblioteca de clases base permite el desarrollo de aplicaciones no sólo para entornos Windows, sino también para plataformas como Android o MacOS [5].</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1" name="Google Shape;281;g1d9f04a12b2_0_62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 name="Google Shape;282;g1d9f04a12b2_0_62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11</a:t>
            </a:r>
            <a:endParaRPr sz="1100">
              <a:solidFill>
                <a:schemeClr val="lt1"/>
              </a:solidFill>
            </a:endParaRPr>
          </a:p>
        </p:txBody>
      </p:sp>
      <p:sp>
        <p:nvSpPr>
          <p:cNvPr id="283" name="Google Shape;283;g1d9f04a12b2_0_62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2.7	CSHTML</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a:extLst>
              <a:ext uri="{FF2B5EF4-FFF2-40B4-BE49-F238E27FC236}">
                <a16:creationId xmlns:a16="http://schemas.microsoft.com/office/drawing/2014/main" id="{69862140-2567-DD65-0FA1-D2470FC6E4EE}"/>
              </a:ext>
            </a:extLst>
          </p:cNvPr>
          <p:cNvPicPr>
            <a:picLocks noChangeAspect="1"/>
          </p:cNvPicPr>
          <p:nvPr/>
        </p:nvPicPr>
        <p:blipFill>
          <a:blip r:embed="rId3"/>
          <a:stretch>
            <a:fillRect/>
          </a:stretch>
        </p:blipFill>
        <p:spPr>
          <a:xfrm>
            <a:off x="180403" y="1277875"/>
            <a:ext cx="3073400" cy="406590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0E580151-3183-AA7B-7910-4AA7F64DECAD}"/>
              </a:ext>
            </a:extLst>
          </p:cNvPr>
          <p:cNvPicPr>
            <a:picLocks noChangeAspect="1"/>
          </p:cNvPicPr>
          <p:nvPr/>
        </p:nvPicPr>
        <p:blipFill>
          <a:blip r:embed="rId4"/>
          <a:stretch>
            <a:fillRect/>
          </a:stretch>
        </p:blipFill>
        <p:spPr>
          <a:xfrm>
            <a:off x="3295803" y="1626220"/>
            <a:ext cx="3627120" cy="279654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6916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A7E3A914-0222-7439-6489-41FC47EB429E}"/>
              </a:ext>
            </a:extLst>
          </p:cNvPr>
          <p:cNvSpPr txBox="1"/>
          <p:nvPr/>
        </p:nvSpPr>
        <p:spPr>
          <a:xfrm>
            <a:off x="671512" y="1552250"/>
            <a:ext cx="5976937" cy="738664"/>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Y así realizamos en todos los paquetes con todas las clases que necesitemos. Una vez realizado en todos los paquetes y clases debería quedarnos de la siguiente forma </a:t>
            </a:r>
            <a:endParaRPr lang="es-EC" dirty="0"/>
          </a:p>
        </p:txBody>
      </p:sp>
      <p:pic>
        <p:nvPicPr>
          <p:cNvPr id="6" name="Imagen 5">
            <a:extLst>
              <a:ext uri="{FF2B5EF4-FFF2-40B4-BE49-F238E27FC236}">
                <a16:creationId xmlns:a16="http://schemas.microsoft.com/office/drawing/2014/main" id="{CE858345-E0BC-3AA8-ACE9-709D850D9883}"/>
              </a:ext>
            </a:extLst>
          </p:cNvPr>
          <p:cNvPicPr>
            <a:picLocks noChangeAspect="1"/>
          </p:cNvPicPr>
          <p:nvPr/>
        </p:nvPicPr>
        <p:blipFill>
          <a:blip r:embed="rId3"/>
          <a:stretch>
            <a:fillRect/>
          </a:stretch>
        </p:blipFill>
        <p:spPr>
          <a:xfrm>
            <a:off x="2502240" y="2114550"/>
            <a:ext cx="2996093" cy="3243652"/>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406998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A7E3A914-0222-7439-6489-41FC47EB429E}"/>
              </a:ext>
            </a:extLst>
          </p:cNvPr>
          <p:cNvSpPr txBox="1"/>
          <p:nvPr/>
        </p:nvSpPr>
        <p:spPr>
          <a:xfrm>
            <a:off x="671512" y="1552250"/>
            <a:ext cx="5976937" cy="1138773"/>
          </a:xfrm>
          <a:prstGeom prst="rect">
            <a:avLst/>
          </a:prstGeom>
          <a:noFill/>
        </p:spPr>
        <p:txBody>
          <a:bodyPr wrap="square">
            <a:spAutoFit/>
          </a:bodyPr>
          <a:lstStyle/>
          <a:p>
            <a:r>
              <a:rPr lang="es-ES" sz="1800" dirty="0">
                <a:effectLst/>
                <a:latin typeface="Calibri" panose="020F0502020204030204" pitchFamily="34" charset="0"/>
                <a:ea typeface="Calibri" panose="020F0502020204030204" pitchFamily="34" charset="0"/>
                <a:cs typeface="Arial" panose="020B0604020202020204" pitchFamily="34" charset="0"/>
              </a:rPr>
              <a:t>Dentro de nuestro paquete </a:t>
            </a:r>
            <a:r>
              <a:rPr lang="es-ES" sz="1800" dirty="0" err="1">
                <a:effectLst/>
                <a:latin typeface="Calibri" panose="020F0502020204030204" pitchFamily="34" charset="0"/>
                <a:ea typeface="Calibri" panose="020F0502020204030204" pitchFamily="34" charset="0"/>
                <a:cs typeface="Arial" panose="020B0604020202020204" pitchFamily="34" charset="0"/>
              </a:rPr>
              <a:t>ec.edu.monster.modelo</a:t>
            </a:r>
            <a:r>
              <a:rPr lang="es-ES" sz="1800" dirty="0">
                <a:effectLst/>
                <a:latin typeface="Calibri" panose="020F0502020204030204" pitchFamily="34" charset="0"/>
                <a:ea typeface="Calibri" panose="020F0502020204030204" pitchFamily="34" charset="0"/>
                <a:cs typeface="Arial" panose="020B0604020202020204" pitchFamily="34" charset="0"/>
              </a:rPr>
              <a:t> en la clase </a:t>
            </a:r>
            <a:r>
              <a:rPr lang="es-ES" sz="1800" dirty="0" err="1">
                <a:effectLst/>
                <a:latin typeface="Calibri" panose="020F0502020204030204" pitchFamily="34" charset="0"/>
                <a:ea typeface="Calibri" panose="020F0502020204030204" pitchFamily="34" charset="0"/>
                <a:cs typeface="Arial" panose="020B0604020202020204" pitchFamily="34" charset="0"/>
              </a:rPr>
              <a:t>PelotaModelo.cs</a:t>
            </a:r>
            <a:r>
              <a:rPr lang="es-ES" sz="1800" dirty="0">
                <a:effectLst/>
                <a:latin typeface="Calibri" panose="020F0502020204030204" pitchFamily="34" charset="0"/>
                <a:ea typeface="Calibri" panose="020F0502020204030204" pitchFamily="34" charset="0"/>
                <a:cs typeface="Arial" panose="020B0604020202020204" pitchFamily="34" charset="0"/>
              </a:rPr>
              <a:t> ingresamos el siguiente condigo que será nuestra clase base (modelo) de la pelota.</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endParaRPr lang="es-EC" dirty="0"/>
          </a:p>
        </p:txBody>
      </p:sp>
      <p:pic>
        <p:nvPicPr>
          <p:cNvPr id="2" name="Imagen 1">
            <a:extLst>
              <a:ext uri="{FF2B5EF4-FFF2-40B4-BE49-F238E27FC236}">
                <a16:creationId xmlns:a16="http://schemas.microsoft.com/office/drawing/2014/main" id="{7AEED5B8-3128-6F9A-FF2E-2E4A288BB577}"/>
              </a:ext>
            </a:extLst>
          </p:cNvPr>
          <p:cNvPicPr>
            <a:picLocks noChangeAspect="1"/>
          </p:cNvPicPr>
          <p:nvPr/>
        </p:nvPicPr>
        <p:blipFill>
          <a:blip r:embed="rId3"/>
          <a:stretch>
            <a:fillRect/>
          </a:stretch>
        </p:blipFill>
        <p:spPr>
          <a:xfrm>
            <a:off x="671512" y="2570480"/>
            <a:ext cx="5509260" cy="211264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9870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3" name="Tabla 2">
            <a:extLst>
              <a:ext uri="{FF2B5EF4-FFF2-40B4-BE49-F238E27FC236}">
                <a16:creationId xmlns:a16="http://schemas.microsoft.com/office/drawing/2014/main" id="{1C878884-50AC-9EC2-3501-24133C39B2E8}"/>
              </a:ext>
            </a:extLst>
          </p:cNvPr>
          <p:cNvGraphicFramePr>
            <a:graphicFrameLocks noGrp="1"/>
          </p:cNvGraphicFramePr>
          <p:nvPr>
            <p:extLst>
              <p:ext uri="{D42A27DB-BD31-4B8C-83A1-F6EECF244321}">
                <p14:modId xmlns:p14="http://schemas.microsoft.com/office/powerpoint/2010/main" val="1593955884"/>
              </p:ext>
            </p:extLst>
          </p:nvPr>
        </p:nvGraphicFramePr>
        <p:xfrm>
          <a:off x="762000" y="1552250"/>
          <a:ext cx="4876800" cy="3440938"/>
        </p:xfrm>
        <a:graphic>
          <a:graphicData uri="http://schemas.openxmlformats.org/drawingml/2006/table">
            <a:tbl>
              <a:tblPr firstRow="1" firstCol="1" bandRow="1">
                <a:tableStyleId>{5C22544A-7EE6-4342-B048-85BDC9FD1C3A}</a:tableStyleId>
              </a:tblPr>
              <a:tblGrid>
                <a:gridCol w="4876800">
                  <a:extLst>
                    <a:ext uri="{9D8B030D-6E8A-4147-A177-3AD203B41FA5}">
                      <a16:colId xmlns:a16="http://schemas.microsoft.com/office/drawing/2014/main" val="4056001998"/>
                    </a:ext>
                  </a:extLst>
                </a:gridCol>
              </a:tblGrid>
              <a:tr h="3130875">
                <a:tc>
                  <a:txBody>
                    <a:bodyPr/>
                    <a:lstStyle/>
                    <a:p>
                      <a:pPr>
                        <a:lnSpc>
                          <a:spcPct val="115000"/>
                        </a:lnSpc>
                        <a:spcAft>
                          <a:spcPts val="1000"/>
                        </a:spcAft>
                      </a:pPr>
                      <a:r>
                        <a:rPr lang="en-US" sz="1200" dirty="0">
                          <a:effectLst/>
                        </a:rPr>
                        <a:t>using System;</a:t>
                      </a:r>
                      <a:endParaRPr lang="es-EC" sz="1200" dirty="0">
                        <a:effectLst/>
                      </a:endParaRPr>
                    </a:p>
                    <a:p>
                      <a:pPr>
                        <a:lnSpc>
                          <a:spcPct val="115000"/>
                        </a:lnSpc>
                        <a:spcAft>
                          <a:spcPts val="1000"/>
                        </a:spcAft>
                      </a:pPr>
                      <a:r>
                        <a:rPr lang="en-US" sz="1200" dirty="0">
                          <a:effectLst/>
                        </a:rPr>
                        <a:t>using </a:t>
                      </a:r>
                      <a:r>
                        <a:rPr lang="en-US" sz="1200" dirty="0" err="1">
                          <a:effectLst/>
                        </a:rPr>
                        <a:t>System.Collections.Generic</a:t>
                      </a:r>
                      <a:r>
                        <a:rPr lang="en-US" sz="1200" dirty="0">
                          <a:effectLst/>
                        </a:rPr>
                        <a:t>;</a:t>
                      </a:r>
                      <a:endParaRPr lang="es-EC" sz="1200" dirty="0">
                        <a:effectLst/>
                      </a:endParaRPr>
                    </a:p>
                    <a:p>
                      <a:pPr>
                        <a:lnSpc>
                          <a:spcPct val="115000"/>
                        </a:lnSpc>
                        <a:spcAft>
                          <a:spcPts val="1000"/>
                        </a:spcAft>
                      </a:pPr>
                      <a:r>
                        <a:rPr lang="en-US" sz="1200" dirty="0">
                          <a:effectLst/>
                        </a:rPr>
                        <a:t>using </a:t>
                      </a:r>
                      <a:r>
                        <a:rPr lang="en-US" sz="1200" dirty="0" err="1">
                          <a:effectLst/>
                        </a:rPr>
                        <a:t>System.Linq</a:t>
                      </a:r>
                      <a:r>
                        <a:rPr lang="en-US" sz="1200" dirty="0">
                          <a:effectLst/>
                        </a:rPr>
                        <a:t>;</a:t>
                      </a:r>
                      <a:endParaRPr lang="es-EC" sz="1200" dirty="0">
                        <a:effectLst/>
                      </a:endParaRPr>
                    </a:p>
                    <a:p>
                      <a:pPr>
                        <a:lnSpc>
                          <a:spcPct val="115000"/>
                        </a:lnSpc>
                        <a:spcAft>
                          <a:spcPts val="1000"/>
                        </a:spcAft>
                      </a:pPr>
                      <a:r>
                        <a:rPr lang="en-US" sz="1200" dirty="0">
                          <a:effectLst/>
                        </a:rPr>
                        <a:t>using </a:t>
                      </a:r>
                      <a:r>
                        <a:rPr lang="en-US" sz="1200" dirty="0" err="1">
                          <a:effectLst/>
                        </a:rPr>
                        <a:t>System.Text</a:t>
                      </a:r>
                      <a:r>
                        <a:rPr lang="en-US" sz="1200" dirty="0">
                          <a:effectLst/>
                        </a:rPr>
                        <a:t>;</a:t>
                      </a:r>
                      <a:endParaRPr lang="es-EC" sz="1200" dirty="0">
                        <a:effectLst/>
                      </a:endParaRPr>
                    </a:p>
                    <a:p>
                      <a:pPr>
                        <a:lnSpc>
                          <a:spcPct val="115000"/>
                        </a:lnSpc>
                        <a:spcAft>
                          <a:spcPts val="1000"/>
                        </a:spcAft>
                      </a:pPr>
                      <a:r>
                        <a:rPr lang="en-US" sz="1200" dirty="0">
                          <a:effectLst/>
                        </a:rPr>
                        <a:t>using </a:t>
                      </a:r>
                      <a:r>
                        <a:rPr lang="en-US" sz="1200" dirty="0" err="1">
                          <a:effectLst/>
                        </a:rPr>
                        <a:t>System.Threading.Tasks</a:t>
                      </a:r>
                      <a:r>
                        <a:rPr lang="en-US" sz="1200" dirty="0">
                          <a:effectLst/>
                        </a:rPr>
                        <a:t>;</a:t>
                      </a:r>
                      <a:endParaRPr lang="es-EC" sz="1200" dirty="0">
                        <a:effectLst/>
                      </a:endParaRPr>
                    </a:p>
                    <a:p>
                      <a:pPr>
                        <a:lnSpc>
                          <a:spcPct val="115000"/>
                        </a:lnSpc>
                        <a:spcAft>
                          <a:spcPts val="1000"/>
                        </a:spcAft>
                      </a:pPr>
                      <a:r>
                        <a:rPr lang="en-US" sz="1200" dirty="0">
                          <a:effectLst/>
                        </a:rPr>
                        <a:t> </a:t>
                      </a:r>
                      <a:endParaRPr lang="es-EC" sz="1200" dirty="0">
                        <a:effectLst/>
                      </a:endParaRPr>
                    </a:p>
                    <a:p>
                      <a:pPr>
                        <a:lnSpc>
                          <a:spcPct val="115000"/>
                        </a:lnSpc>
                        <a:spcAft>
                          <a:spcPts val="1000"/>
                        </a:spcAft>
                      </a:pPr>
                      <a:r>
                        <a:rPr lang="en-US" sz="1200" dirty="0">
                          <a:effectLst/>
                        </a:rPr>
                        <a:t>namespace HilosVideo168_Dotnet_Grupo1.ec.edu.monster.modelo</a:t>
                      </a:r>
                      <a:endParaRPr lang="es-EC" sz="1200" dirty="0">
                        <a:effectLst/>
                      </a:endParaRPr>
                    </a:p>
                    <a:p>
                      <a:pPr>
                        <a:lnSpc>
                          <a:spcPct val="115000"/>
                        </a:lnSpc>
                        <a:spcAft>
                          <a:spcPts val="1000"/>
                        </a:spcAft>
                      </a:pPr>
                      <a:r>
                        <a:rPr lang="en-US" sz="1200" dirty="0">
                          <a:effectLst/>
                        </a:rPr>
                        <a:t>{</a:t>
                      </a:r>
                      <a:endParaRPr lang="es-EC" sz="1200" dirty="0">
                        <a:effectLst/>
                      </a:endParaRPr>
                    </a:p>
                    <a:p>
                      <a:pPr>
                        <a:lnSpc>
                          <a:spcPct val="115000"/>
                        </a:lnSpc>
                        <a:spcAft>
                          <a:spcPts val="1000"/>
                        </a:spcAft>
                      </a:pPr>
                      <a:r>
                        <a:rPr lang="en-US" sz="1200" dirty="0">
                          <a:effectLst/>
                        </a:rPr>
                        <a:t>    </a:t>
                      </a:r>
                      <a:endParaRPr lang="es-EC" sz="1200" dirty="0">
                        <a:effectLst/>
                      </a:endParaRPr>
                    </a:p>
                    <a:p>
                      <a:pPr>
                        <a:lnSpc>
                          <a:spcPct val="115000"/>
                        </a:lnSpc>
                        <a:spcAft>
                          <a:spcPts val="1000"/>
                        </a:spcAft>
                      </a:pPr>
                      <a:r>
                        <a:rPr lang="es-EC" sz="200" dirty="0">
                          <a:effectLst/>
                        </a:rPr>
                        <a:t>}</a:t>
                      </a:r>
                    </a:p>
                    <a:p>
                      <a:pPr>
                        <a:lnSpc>
                          <a:spcPct val="115000"/>
                        </a:lnSpc>
                        <a:spcAft>
                          <a:spcPts val="1000"/>
                        </a:spcAft>
                      </a:pPr>
                      <a:r>
                        <a:rPr lang="es-ES" sz="200" dirty="0">
                          <a:effectLst/>
                        </a:rPr>
                        <a:t> </a:t>
                      </a:r>
                      <a:endParaRPr lang="es-EC" sz="200" dirty="0">
                        <a:effectLst/>
                        <a:latin typeface="Calibri" panose="020F0502020204030204" pitchFamily="34" charset="0"/>
                        <a:ea typeface="Calibri" panose="020F0502020204030204" pitchFamily="34" charset="0"/>
                        <a:cs typeface="Arial" panose="020B0604020202020204" pitchFamily="34" charset="0"/>
                      </a:endParaRPr>
                    </a:p>
                  </a:txBody>
                  <a:tcPr marL="15580" marR="15580" marT="0" marB="0"/>
                </a:tc>
                <a:extLst>
                  <a:ext uri="{0D108BD9-81ED-4DB2-BD59-A6C34878D82A}">
                    <a16:rowId xmlns:a16="http://schemas.microsoft.com/office/drawing/2014/main" val="3609805108"/>
                  </a:ext>
                </a:extLst>
              </a:tr>
            </a:tbl>
          </a:graphicData>
        </a:graphic>
      </p:graphicFrame>
    </p:spTree>
    <p:extLst>
      <p:ext uri="{BB962C8B-B14F-4D97-AF65-F5344CB8AC3E}">
        <p14:creationId xmlns:p14="http://schemas.microsoft.com/office/powerpoint/2010/main" val="4134063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3" name="Tabla 2">
            <a:extLst>
              <a:ext uri="{FF2B5EF4-FFF2-40B4-BE49-F238E27FC236}">
                <a16:creationId xmlns:a16="http://schemas.microsoft.com/office/drawing/2014/main" id="{1C878884-50AC-9EC2-3501-24133C39B2E8}"/>
              </a:ext>
            </a:extLst>
          </p:cNvPr>
          <p:cNvGraphicFramePr>
            <a:graphicFrameLocks noGrp="1"/>
          </p:cNvGraphicFramePr>
          <p:nvPr>
            <p:extLst>
              <p:ext uri="{D42A27DB-BD31-4B8C-83A1-F6EECF244321}">
                <p14:modId xmlns:p14="http://schemas.microsoft.com/office/powerpoint/2010/main" val="412266576"/>
              </p:ext>
            </p:extLst>
          </p:nvPr>
        </p:nvGraphicFramePr>
        <p:xfrm>
          <a:off x="762000" y="1552250"/>
          <a:ext cx="4876800" cy="3519170"/>
        </p:xfrm>
        <a:graphic>
          <a:graphicData uri="http://schemas.openxmlformats.org/drawingml/2006/table">
            <a:tbl>
              <a:tblPr firstRow="1" firstCol="1" bandRow="1">
                <a:tableStyleId>{5C22544A-7EE6-4342-B048-85BDC9FD1C3A}</a:tableStyleId>
              </a:tblPr>
              <a:tblGrid>
                <a:gridCol w="4876800">
                  <a:extLst>
                    <a:ext uri="{9D8B030D-6E8A-4147-A177-3AD203B41FA5}">
                      <a16:colId xmlns:a16="http://schemas.microsoft.com/office/drawing/2014/main" val="4056001998"/>
                    </a:ext>
                  </a:extLst>
                </a:gridCol>
              </a:tblGrid>
              <a:tr h="3130875">
                <a:tc>
                  <a:txBody>
                    <a:bodyPr/>
                    <a:lstStyle/>
                    <a:p>
                      <a:r>
                        <a:rPr lang="en-US" sz="1400" b="1" i="0" u="none" strike="noStrike" cap="none" dirty="0">
                          <a:solidFill>
                            <a:schemeClr val="lt1"/>
                          </a:solidFill>
                          <a:effectLst/>
                          <a:latin typeface="+mn-lt"/>
                          <a:ea typeface="+mn-ea"/>
                          <a:cs typeface="+mn-cs"/>
                          <a:sym typeface="Arial"/>
                        </a:rPr>
                        <a:t>public class </a:t>
                      </a:r>
                      <a:r>
                        <a:rPr lang="en-US" sz="1400" b="1" i="0" u="none" strike="noStrike" cap="none" dirty="0" err="1">
                          <a:solidFill>
                            <a:schemeClr val="lt1"/>
                          </a:solidFill>
                          <a:effectLst/>
                          <a:latin typeface="+mn-lt"/>
                          <a:ea typeface="+mn-ea"/>
                          <a:cs typeface="+mn-cs"/>
                          <a:sym typeface="Arial"/>
                        </a:rPr>
                        <a:t>PelotaModelo</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private int x = 0;</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private int y = 0;</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private int dx = 1;</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private int </a:t>
                      </a:r>
                      <a:r>
                        <a:rPr lang="en-US" sz="1400" b="1" i="0" u="none" strike="noStrike" cap="none" dirty="0" err="1">
                          <a:solidFill>
                            <a:schemeClr val="lt1"/>
                          </a:solidFill>
                          <a:effectLst/>
                          <a:latin typeface="+mn-lt"/>
                          <a:ea typeface="+mn-ea"/>
                          <a:cs typeface="+mn-cs"/>
                          <a:sym typeface="Arial"/>
                        </a:rPr>
                        <a:t>dy</a:t>
                      </a:r>
                      <a:r>
                        <a:rPr lang="en-US" sz="1400" b="1" i="0" u="none" strike="noStrike" cap="none" dirty="0">
                          <a:solidFill>
                            <a:schemeClr val="lt1"/>
                          </a:solidFill>
                          <a:effectLst/>
                          <a:latin typeface="+mn-lt"/>
                          <a:ea typeface="+mn-ea"/>
                          <a:cs typeface="+mn-cs"/>
                          <a:sym typeface="Arial"/>
                        </a:rPr>
                        <a:t> = 1;</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public const int TAMX = 15;</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public const int TAMY = 15;</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public int X</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get =&gt; x;</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set =&gt; x = value;</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endParaRPr lang="es-EC" sz="1400" b="1" i="0" u="none" strike="noStrike" cap="none" dirty="0">
                        <a:solidFill>
                          <a:schemeClr val="lt1"/>
                        </a:solidFill>
                        <a:effectLst/>
                        <a:latin typeface="+mn-lt"/>
                        <a:ea typeface="+mn-ea"/>
                        <a:cs typeface="+mn-cs"/>
                        <a:sym typeface="Arial"/>
                      </a:endParaRPr>
                    </a:p>
                    <a:p>
                      <a:pPr>
                        <a:lnSpc>
                          <a:spcPct val="115000"/>
                        </a:lnSpc>
                        <a:spcAft>
                          <a:spcPts val="1000"/>
                        </a:spcAft>
                      </a:pPr>
                      <a:r>
                        <a:rPr lang="en-US" sz="1200" dirty="0">
                          <a:effectLst/>
                        </a:rPr>
                        <a:t>    </a:t>
                      </a:r>
                      <a:endParaRPr lang="es-EC" sz="1200" dirty="0">
                        <a:effectLst/>
                      </a:endParaRPr>
                    </a:p>
                    <a:p>
                      <a:pPr>
                        <a:lnSpc>
                          <a:spcPct val="115000"/>
                        </a:lnSpc>
                        <a:spcAft>
                          <a:spcPts val="1000"/>
                        </a:spcAft>
                      </a:pPr>
                      <a:r>
                        <a:rPr lang="es-EC" sz="200" dirty="0">
                          <a:effectLst/>
                        </a:rPr>
                        <a:t>}</a:t>
                      </a:r>
                    </a:p>
                    <a:p>
                      <a:pPr>
                        <a:lnSpc>
                          <a:spcPct val="115000"/>
                        </a:lnSpc>
                        <a:spcAft>
                          <a:spcPts val="1000"/>
                        </a:spcAft>
                      </a:pPr>
                      <a:r>
                        <a:rPr lang="es-ES" sz="200" dirty="0">
                          <a:effectLst/>
                        </a:rPr>
                        <a:t> </a:t>
                      </a:r>
                      <a:endParaRPr lang="es-EC" sz="200" dirty="0">
                        <a:effectLst/>
                        <a:latin typeface="Calibri" panose="020F0502020204030204" pitchFamily="34" charset="0"/>
                        <a:ea typeface="Calibri" panose="020F0502020204030204" pitchFamily="34" charset="0"/>
                        <a:cs typeface="Arial" panose="020B0604020202020204" pitchFamily="34" charset="0"/>
                      </a:endParaRPr>
                    </a:p>
                  </a:txBody>
                  <a:tcPr marL="15580" marR="15580" marT="0" marB="0"/>
                </a:tc>
                <a:extLst>
                  <a:ext uri="{0D108BD9-81ED-4DB2-BD59-A6C34878D82A}">
                    <a16:rowId xmlns:a16="http://schemas.microsoft.com/office/drawing/2014/main" val="3609805108"/>
                  </a:ext>
                </a:extLst>
              </a:tr>
            </a:tbl>
          </a:graphicData>
        </a:graphic>
      </p:graphicFrame>
    </p:spTree>
    <p:extLst>
      <p:ext uri="{BB962C8B-B14F-4D97-AF65-F5344CB8AC3E}">
        <p14:creationId xmlns:p14="http://schemas.microsoft.com/office/powerpoint/2010/main" val="37736728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3" name="Tabla 2">
            <a:extLst>
              <a:ext uri="{FF2B5EF4-FFF2-40B4-BE49-F238E27FC236}">
                <a16:creationId xmlns:a16="http://schemas.microsoft.com/office/drawing/2014/main" id="{1C878884-50AC-9EC2-3501-24133C39B2E8}"/>
              </a:ext>
            </a:extLst>
          </p:cNvPr>
          <p:cNvGraphicFramePr>
            <a:graphicFrameLocks noGrp="1"/>
          </p:cNvGraphicFramePr>
          <p:nvPr>
            <p:extLst>
              <p:ext uri="{D42A27DB-BD31-4B8C-83A1-F6EECF244321}">
                <p14:modId xmlns:p14="http://schemas.microsoft.com/office/powerpoint/2010/main" val="690383835"/>
              </p:ext>
            </p:extLst>
          </p:nvPr>
        </p:nvGraphicFramePr>
        <p:xfrm>
          <a:off x="762000" y="1552250"/>
          <a:ext cx="4876800" cy="3659886"/>
        </p:xfrm>
        <a:graphic>
          <a:graphicData uri="http://schemas.openxmlformats.org/drawingml/2006/table">
            <a:tbl>
              <a:tblPr firstRow="1" firstCol="1" bandRow="1">
                <a:tableStyleId>{5C22544A-7EE6-4342-B048-85BDC9FD1C3A}</a:tableStyleId>
              </a:tblPr>
              <a:tblGrid>
                <a:gridCol w="4876800">
                  <a:extLst>
                    <a:ext uri="{9D8B030D-6E8A-4147-A177-3AD203B41FA5}">
                      <a16:colId xmlns:a16="http://schemas.microsoft.com/office/drawing/2014/main" val="4056001998"/>
                    </a:ext>
                  </a:extLst>
                </a:gridCol>
              </a:tblGrid>
              <a:tr h="3130875">
                <a:tc>
                  <a:txBody>
                    <a:bodyPr/>
                    <a:lstStyle/>
                    <a:p>
                      <a:r>
                        <a:rPr lang="en-US" sz="1400" b="1" i="0" u="none" strike="noStrike" cap="none" dirty="0">
                          <a:solidFill>
                            <a:schemeClr val="lt1"/>
                          </a:solidFill>
                          <a:effectLst/>
                          <a:latin typeface="+mn-lt"/>
                          <a:ea typeface="+mn-ea"/>
                          <a:cs typeface="+mn-cs"/>
                          <a:sym typeface="Arial"/>
                        </a:rPr>
                        <a:t> public int Y</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get =&gt; y;</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set =&gt; y = value;</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public int Dx</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get =&gt; dx;</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set =&gt; dx = value;</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public int Dy</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get =&gt; </a:t>
                      </a:r>
                      <a:r>
                        <a:rPr lang="en-US" sz="1400" b="1" i="0" u="none" strike="noStrike" cap="none" dirty="0" err="1">
                          <a:solidFill>
                            <a:schemeClr val="lt1"/>
                          </a:solidFill>
                          <a:effectLst/>
                          <a:latin typeface="+mn-lt"/>
                          <a:ea typeface="+mn-ea"/>
                          <a:cs typeface="+mn-cs"/>
                          <a:sym typeface="Arial"/>
                        </a:rPr>
                        <a:t>dy</a:t>
                      </a:r>
                      <a:r>
                        <a:rPr lang="en-US" sz="1400" b="1" i="0" u="none" strike="noStrike" cap="none" dirty="0">
                          <a:solidFill>
                            <a:schemeClr val="lt1"/>
                          </a:solidFill>
                          <a:effectLst/>
                          <a:latin typeface="+mn-lt"/>
                          <a:ea typeface="+mn-ea"/>
                          <a:cs typeface="+mn-cs"/>
                          <a:sym typeface="Arial"/>
                        </a:rPr>
                        <a:t>;</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set =&gt; </a:t>
                      </a:r>
                      <a:r>
                        <a:rPr lang="en-US" sz="1400" b="1" i="0" u="none" strike="noStrike" cap="none" dirty="0" err="1">
                          <a:solidFill>
                            <a:schemeClr val="lt1"/>
                          </a:solidFill>
                          <a:effectLst/>
                          <a:latin typeface="+mn-lt"/>
                          <a:ea typeface="+mn-ea"/>
                          <a:cs typeface="+mn-cs"/>
                          <a:sym typeface="Arial"/>
                        </a:rPr>
                        <a:t>dy</a:t>
                      </a:r>
                      <a:r>
                        <a:rPr lang="en-US" sz="1400" b="1" i="0" u="none" strike="noStrike" cap="none" dirty="0">
                          <a:solidFill>
                            <a:schemeClr val="lt1"/>
                          </a:solidFill>
                          <a:effectLst/>
                          <a:latin typeface="+mn-lt"/>
                          <a:ea typeface="+mn-ea"/>
                          <a:cs typeface="+mn-cs"/>
                          <a:sym typeface="Arial"/>
                        </a:rPr>
                        <a:t> = value;</a:t>
                      </a:r>
                      <a:endParaRPr lang="es-EC" sz="1400" b="1" i="0" u="none" strike="noStrike" cap="none" dirty="0">
                        <a:solidFill>
                          <a:schemeClr val="lt1"/>
                        </a:solidFill>
                        <a:effectLst/>
                        <a:latin typeface="+mn-lt"/>
                        <a:ea typeface="+mn-ea"/>
                        <a:cs typeface="+mn-cs"/>
                        <a:sym typeface="Arial"/>
                      </a:endParaRPr>
                    </a:p>
                    <a:p>
                      <a:r>
                        <a:rPr lang="en-US" sz="1400" b="1" i="0" u="none" strike="noStrike" cap="none" dirty="0">
                          <a:solidFill>
                            <a:schemeClr val="lt1"/>
                          </a:solidFill>
                          <a:effectLst/>
                          <a:latin typeface="+mn-lt"/>
                          <a:ea typeface="+mn-ea"/>
                          <a:cs typeface="+mn-cs"/>
                          <a:sym typeface="Arial"/>
                        </a:rPr>
                        <a:t>        </a:t>
                      </a:r>
                      <a:r>
                        <a:rPr lang="es-EC" sz="1400" b="1" i="0" u="none" strike="noStrike" cap="none" dirty="0">
                          <a:solidFill>
                            <a:schemeClr val="lt1"/>
                          </a:solidFill>
                          <a:effectLst/>
                          <a:latin typeface="+mn-lt"/>
                          <a:ea typeface="+mn-ea"/>
                          <a:cs typeface="+mn-cs"/>
                          <a:sym typeface="Arial"/>
                        </a:rPr>
                        <a:t>}</a:t>
                      </a:r>
                    </a:p>
                    <a:p>
                      <a:r>
                        <a:rPr lang="es-EC" sz="1400" b="1" i="0" u="none" strike="noStrike" cap="none" dirty="0">
                          <a:solidFill>
                            <a:schemeClr val="lt1"/>
                          </a:solidFill>
                          <a:effectLst/>
                          <a:latin typeface="+mn-lt"/>
                          <a:ea typeface="+mn-ea"/>
                          <a:cs typeface="+mn-cs"/>
                          <a:sym typeface="Arial"/>
                        </a:rPr>
                        <a:t>    }</a:t>
                      </a:r>
                    </a:p>
                    <a:p>
                      <a:r>
                        <a:rPr lang="es-EC" sz="1400" b="1" i="0" u="none" strike="noStrike" cap="none" dirty="0">
                          <a:solidFill>
                            <a:schemeClr val="lt1"/>
                          </a:solidFill>
                          <a:effectLst/>
                          <a:latin typeface="+mn-lt"/>
                          <a:ea typeface="+mn-ea"/>
                          <a:cs typeface="+mn-cs"/>
                          <a:sym typeface="Arial"/>
                        </a:rPr>
                        <a:t>}</a:t>
                      </a:r>
                      <a:r>
                        <a:rPr lang="es-EC" sz="200" dirty="0">
                          <a:effectLst/>
                        </a:rPr>
                        <a:t>}</a:t>
                      </a:r>
                    </a:p>
                    <a:p>
                      <a:pPr>
                        <a:lnSpc>
                          <a:spcPct val="115000"/>
                        </a:lnSpc>
                        <a:spcAft>
                          <a:spcPts val="1000"/>
                        </a:spcAft>
                      </a:pPr>
                      <a:r>
                        <a:rPr lang="es-ES" sz="200" dirty="0">
                          <a:effectLst/>
                        </a:rPr>
                        <a:t> </a:t>
                      </a:r>
                      <a:endParaRPr lang="es-EC" sz="200" dirty="0">
                        <a:effectLst/>
                        <a:latin typeface="Calibri" panose="020F0502020204030204" pitchFamily="34" charset="0"/>
                        <a:ea typeface="Calibri" panose="020F0502020204030204" pitchFamily="34" charset="0"/>
                        <a:cs typeface="Arial" panose="020B0604020202020204" pitchFamily="34" charset="0"/>
                      </a:endParaRPr>
                    </a:p>
                  </a:txBody>
                  <a:tcPr marL="15580" marR="15580" marT="0" marB="0"/>
                </a:tc>
                <a:extLst>
                  <a:ext uri="{0D108BD9-81ED-4DB2-BD59-A6C34878D82A}">
                    <a16:rowId xmlns:a16="http://schemas.microsoft.com/office/drawing/2014/main" val="3609805108"/>
                  </a:ext>
                </a:extLst>
              </a:tr>
            </a:tbl>
          </a:graphicData>
        </a:graphic>
      </p:graphicFrame>
    </p:spTree>
    <p:extLst>
      <p:ext uri="{BB962C8B-B14F-4D97-AF65-F5344CB8AC3E}">
        <p14:creationId xmlns:p14="http://schemas.microsoft.com/office/powerpoint/2010/main" val="7954095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233362" y="1552250"/>
            <a:ext cx="6605437" cy="738664"/>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Dentro de nuestro paquete </a:t>
            </a:r>
            <a:r>
              <a:rPr lang="es-ES" sz="1400" dirty="0" err="1">
                <a:effectLst/>
                <a:latin typeface="Calibri" panose="020F0502020204030204" pitchFamily="34" charset="0"/>
                <a:ea typeface="Calibri" panose="020F0502020204030204" pitchFamily="34" charset="0"/>
                <a:cs typeface="Arial" panose="020B0604020202020204" pitchFamily="34" charset="0"/>
              </a:rPr>
              <a:t>ec.edu.monster.controlador</a:t>
            </a:r>
            <a:r>
              <a:rPr lang="es-ES" sz="1400" dirty="0">
                <a:effectLst/>
                <a:latin typeface="Calibri" panose="020F0502020204030204" pitchFamily="34" charset="0"/>
                <a:ea typeface="Calibri" panose="020F0502020204030204" pitchFamily="34" charset="0"/>
                <a:cs typeface="Arial" panose="020B0604020202020204" pitchFamily="34" charset="0"/>
              </a:rPr>
              <a:t> en la clase </a:t>
            </a:r>
            <a:r>
              <a:rPr lang="es-ES" sz="1400" dirty="0" err="1">
                <a:effectLst/>
                <a:latin typeface="Calibri" panose="020F0502020204030204" pitchFamily="34" charset="0"/>
                <a:ea typeface="Calibri" panose="020F0502020204030204" pitchFamily="34" charset="0"/>
                <a:cs typeface="Arial" panose="020B0604020202020204" pitchFamily="34" charset="0"/>
              </a:rPr>
              <a:t>PelotaControlador.cs</a:t>
            </a:r>
            <a:r>
              <a:rPr lang="es-ES" sz="1400" dirty="0">
                <a:effectLst/>
                <a:latin typeface="Calibri" panose="020F0502020204030204" pitchFamily="34" charset="0"/>
                <a:ea typeface="Calibri" panose="020F0502020204030204" pitchFamily="34" charset="0"/>
                <a:cs typeface="Arial" panose="020B0604020202020204" pitchFamily="34" charset="0"/>
              </a:rPr>
              <a:t> vamos a ingresar el siguiente código en donde estará la función que va a generar la pelota y la que va mover la pelota según los ejes de coordenada.</a:t>
            </a:r>
            <a:endParaRPr lang="es-EC" dirty="0"/>
          </a:p>
        </p:txBody>
      </p:sp>
      <p:pic>
        <p:nvPicPr>
          <p:cNvPr id="5" name="Imagen 4">
            <a:extLst>
              <a:ext uri="{FF2B5EF4-FFF2-40B4-BE49-F238E27FC236}">
                <a16:creationId xmlns:a16="http://schemas.microsoft.com/office/drawing/2014/main" id="{1664EC80-D043-CC16-EB6A-AF64CF876BE9}"/>
              </a:ext>
            </a:extLst>
          </p:cNvPr>
          <p:cNvPicPr>
            <a:picLocks noChangeAspect="1"/>
          </p:cNvPicPr>
          <p:nvPr/>
        </p:nvPicPr>
        <p:blipFill>
          <a:blip r:embed="rId3"/>
          <a:stretch>
            <a:fillRect/>
          </a:stretch>
        </p:blipFill>
        <p:spPr>
          <a:xfrm>
            <a:off x="435900" y="2565289"/>
            <a:ext cx="5516930" cy="2117836"/>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51391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67000" y="1495100"/>
            <a:ext cx="6605437" cy="3072892"/>
          </a:xfrm>
          <a:prstGeom prst="rect">
            <a:avLst/>
          </a:prstGeom>
          <a:noFill/>
        </p:spPr>
        <p:txBody>
          <a:bodyPr wrap="square">
            <a:spAutoFit/>
          </a:bodyPr>
          <a:lstStyle/>
          <a:p>
            <a:pPr>
              <a:lnSpc>
                <a:spcPct val="115000"/>
              </a:lnSpc>
              <a:spcAft>
                <a:spcPts val="1000"/>
              </a:spcAft>
            </a:pPr>
            <a:r>
              <a:rPr lang="en-US" sz="1800" dirty="0">
                <a:solidFill>
                  <a:srgbClr val="0000FF"/>
                </a:solidFill>
                <a:effectLst/>
                <a:latin typeface="Cascadia Mono"/>
                <a:ea typeface="Calibri" panose="020F0502020204030204" pitchFamily="34" charset="0"/>
                <a:cs typeface="Cascadia Mono"/>
              </a:rPr>
              <a:t>using</a:t>
            </a:r>
            <a:r>
              <a:rPr lang="en-US" sz="1800" dirty="0">
                <a:solidFill>
                  <a:srgbClr val="000000"/>
                </a:solidFill>
                <a:effectLst/>
                <a:latin typeface="Cascadia Mono"/>
                <a:ea typeface="Calibri" panose="020F0502020204030204" pitchFamily="34" charset="0"/>
                <a:cs typeface="Cascadia Mono"/>
              </a:rPr>
              <a:t> HilosVideo168_Dotnet_Grupo1.ec.edu.monster.modelo;</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FF"/>
                </a:solidFill>
                <a:effectLst/>
                <a:latin typeface="Cascadia Mono"/>
                <a:ea typeface="Calibri" panose="020F0502020204030204" pitchFamily="34" charset="0"/>
                <a:cs typeface="Cascadia Mono"/>
              </a:rPr>
              <a:t>using</a:t>
            </a:r>
            <a:r>
              <a:rPr lang="en-US" sz="1800" dirty="0">
                <a:solidFill>
                  <a:srgbClr val="000000"/>
                </a:solidFill>
                <a:effectLst/>
                <a:latin typeface="Cascadia Mono"/>
                <a:ea typeface="Calibri" panose="020F0502020204030204" pitchFamily="34" charset="0"/>
                <a:cs typeface="Cascadia Mono"/>
              </a:rPr>
              <a:t> System;</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FF"/>
                </a:solidFill>
                <a:effectLst/>
                <a:latin typeface="Cascadia Mono"/>
                <a:ea typeface="Calibri" panose="020F0502020204030204" pitchFamily="34" charset="0"/>
                <a:cs typeface="Cascadia Mono"/>
              </a:rPr>
              <a:t>using</a:t>
            </a:r>
            <a:r>
              <a:rPr lang="en-US" sz="1800" dirty="0">
                <a:solidFill>
                  <a:srgbClr val="000000"/>
                </a:solidFill>
                <a:effectLst/>
                <a:latin typeface="Cascadia Mono"/>
                <a:ea typeface="Calibri" panose="020F0502020204030204" pitchFamily="34" charset="0"/>
                <a:cs typeface="Cascadia Mono"/>
              </a:rPr>
              <a:t> </a:t>
            </a:r>
            <a:r>
              <a:rPr lang="en-US" sz="1800" dirty="0" err="1">
                <a:solidFill>
                  <a:srgbClr val="000000"/>
                </a:solidFill>
                <a:effectLst/>
                <a:latin typeface="Cascadia Mono"/>
                <a:ea typeface="Calibri" panose="020F0502020204030204" pitchFamily="34" charset="0"/>
                <a:cs typeface="Cascadia Mono"/>
              </a:rPr>
              <a:t>System.Collections.Generic</a:t>
            </a:r>
            <a:r>
              <a:rPr lang="en-US" sz="18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FF"/>
                </a:solidFill>
                <a:effectLst/>
                <a:latin typeface="Cascadia Mono"/>
                <a:ea typeface="Calibri" panose="020F0502020204030204" pitchFamily="34" charset="0"/>
                <a:cs typeface="Cascadia Mono"/>
              </a:rPr>
              <a:t>using</a:t>
            </a:r>
            <a:r>
              <a:rPr lang="en-US" sz="1800" dirty="0">
                <a:solidFill>
                  <a:srgbClr val="000000"/>
                </a:solidFill>
                <a:effectLst/>
                <a:latin typeface="Cascadia Mono"/>
                <a:ea typeface="Calibri" panose="020F0502020204030204" pitchFamily="34" charset="0"/>
                <a:cs typeface="Cascadia Mono"/>
              </a:rPr>
              <a:t> </a:t>
            </a:r>
            <a:r>
              <a:rPr lang="en-US" sz="1800" dirty="0" err="1">
                <a:solidFill>
                  <a:srgbClr val="000000"/>
                </a:solidFill>
                <a:effectLst/>
                <a:latin typeface="Cascadia Mono"/>
                <a:ea typeface="Calibri" panose="020F0502020204030204" pitchFamily="34" charset="0"/>
                <a:cs typeface="Cascadia Mono"/>
              </a:rPr>
              <a:t>System.Drawing</a:t>
            </a:r>
            <a:r>
              <a:rPr lang="en-US" sz="18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FF"/>
                </a:solidFill>
                <a:effectLst/>
                <a:latin typeface="Cascadia Mono"/>
                <a:ea typeface="Calibri" panose="020F0502020204030204" pitchFamily="34" charset="0"/>
                <a:cs typeface="Cascadia Mono"/>
              </a:rPr>
              <a:t>using</a:t>
            </a:r>
            <a:r>
              <a:rPr lang="en-US" sz="1800" dirty="0">
                <a:solidFill>
                  <a:srgbClr val="000000"/>
                </a:solidFill>
                <a:effectLst/>
                <a:latin typeface="Cascadia Mono"/>
                <a:ea typeface="Calibri" panose="020F0502020204030204" pitchFamily="34" charset="0"/>
                <a:cs typeface="Cascadia Mono"/>
              </a:rPr>
              <a:t> </a:t>
            </a:r>
            <a:r>
              <a:rPr lang="en-US" sz="1800" dirty="0" err="1">
                <a:solidFill>
                  <a:srgbClr val="000000"/>
                </a:solidFill>
                <a:effectLst/>
                <a:latin typeface="Cascadia Mono"/>
                <a:ea typeface="Calibri" panose="020F0502020204030204" pitchFamily="34" charset="0"/>
                <a:cs typeface="Cascadia Mono"/>
              </a:rPr>
              <a:t>System.Linq</a:t>
            </a:r>
            <a:r>
              <a:rPr lang="en-US" sz="18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FF"/>
                </a:solidFill>
                <a:effectLst/>
                <a:latin typeface="Cascadia Mono"/>
                <a:ea typeface="Calibri" panose="020F0502020204030204" pitchFamily="34" charset="0"/>
                <a:cs typeface="Cascadia Mono"/>
              </a:rPr>
              <a:t>using</a:t>
            </a:r>
            <a:r>
              <a:rPr lang="en-US" sz="1800" dirty="0">
                <a:solidFill>
                  <a:srgbClr val="000000"/>
                </a:solidFill>
                <a:effectLst/>
                <a:latin typeface="Cascadia Mono"/>
                <a:ea typeface="Calibri" panose="020F0502020204030204" pitchFamily="34" charset="0"/>
                <a:cs typeface="Cascadia Mono"/>
              </a:rPr>
              <a:t> </a:t>
            </a:r>
            <a:r>
              <a:rPr lang="en-US" sz="1800" dirty="0" err="1">
                <a:solidFill>
                  <a:srgbClr val="000000"/>
                </a:solidFill>
                <a:effectLst/>
                <a:latin typeface="Cascadia Mono"/>
                <a:ea typeface="Calibri" panose="020F0502020204030204" pitchFamily="34" charset="0"/>
                <a:cs typeface="Cascadia Mono"/>
              </a:rPr>
              <a:t>System.Text</a:t>
            </a:r>
            <a:r>
              <a:rPr lang="en-US" sz="18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FF"/>
                </a:solidFill>
                <a:effectLst/>
                <a:latin typeface="Cascadia Mono"/>
                <a:ea typeface="Calibri" panose="020F0502020204030204" pitchFamily="34" charset="0"/>
                <a:cs typeface="Cascadia Mono"/>
              </a:rPr>
              <a:t>using</a:t>
            </a:r>
            <a:r>
              <a:rPr lang="en-US" sz="1800" dirty="0">
                <a:solidFill>
                  <a:srgbClr val="000000"/>
                </a:solidFill>
                <a:effectLst/>
                <a:latin typeface="Cascadia Mono"/>
                <a:ea typeface="Calibri" panose="020F0502020204030204" pitchFamily="34" charset="0"/>
                <a:cs typeface="Cascadia Mono"/>
              </a:rPr>
              <a:t> </a:t>
            </a:r>
            <a:r>
              <a:rPr lang="en-US" sz="1800" dirty="0" err="1">
                <a:solidFill>
                  <a:srgbClr val="000000"/>
                </a:solidFill>
                <a:effectLst/>
                <a:latin typeface="Cascadia Mono"/>
                <a:ea typeface="Calibri" panose="020F0502020204030204" pitchFamily="34" charset="0"/>
                <a:cs typeface="Cascadia Mono"/>
              </a:rPr>
              <a:t>System.Threading.Tasks</a:t>
            </a:r>
            <a:r>
              <a:rPr lang="en-US" sz="18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260369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67000" y="1495100"/>
            <a:ext cx="6605437" cy="3534301"/>
          </a:xfrm>
          <a:prstGeom prst="rect">
            <a:avLst/>
          </a:prstGeom>
          <a:noFill/>
        </p:spPr>
        <p:txBody>
          <a:bodyPr wrap="square">
            <a:spAutoFit/>
          </a:bodyPr>
          <a:lstStyle/>
          <a:p>
            <a:pPr>
              <a:spcAft>
                <a:spcPts val="1000"/>
              </a:spcAft>
            </a:pPr>
            <a:r>
              <a:rPr lang="en-US" sz="1100" dirty="0">
                <a:solidFill>
                  <a:srgbClr val="0000FF"/>
                </a:solidFill>
                <a:effectLst/>
                <a:latin typeface="Cascadia Mono"/>
                <a:ea typeface="Calibri" panose="020F0502020204030204" pitchFamily="34" charset="0"/>
                <a:cs typeface="Cascadia Mono"/>
              </a:rPr>
              <a:t>namespace</a:t>
            </a:r>
            <a:r>
              <a:rPr lang="en-US" sz="1100" dirty="0">
                <a:solidFill>
                  <a:srgbClr val="000000"/>
                </a:solidFill>
                <a:effectLst/>
                <a:latin typeface="Cascadia Mono"/>
                <a:ea typeface="Calibri" panose="020F0502020204030204" pitchFamily="34" charset="0"/>
                <a:cs typeface="Cascadia Mono"/>
              </a:rPr>
              <a:t> HilosVideo168_Dotnet_Grupo1.ec.edu.monster.controlador</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100" dirty="0">
                <a:solidFill>
                  <a:srgbClr val="000000"/>
                </a:solidFill>
                <a:effectLst/>
                <a:latin typeface="Cascadia Mono"/>
                <a:ea typeface="Calibri" panose="020F0502020204030204" pitchFamily="34" charset="0"/>
                <a:cs typeface="Cascadia Mono"/>
              </a:rPr>
              <a:t>{</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FF"/>
                </a:solidFill>
                <a:effectLst/>
                <a:latin typeface="Cascadia Mono"/>
                <a:ea typeface="Calibri" panose="020F0502020204030204" pitchFamily="34" charset="0"/>
                <a:cs typeface="Cascadia Mono"/>
              </a:rPr>
              <a:t>internal</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FF"/>
                </a:solidFill>
                <a:effectLst/>
                <a:latin typeface="Cascadia Mono"/>
                <a:ea typeface="Calibri" panose="020F0502020204030204" pitchFamily="34" charset="0"/>
                <a:cs typeface="Cascadia Mono"/>
              </a:rPr>
              <a:t>class</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2B91AF"/>
                </a:solidFill>
                <a:effectLst/>
                <a:latin typeface="Cascadia Mono"/>
                <a:ea typeface="Calibri" panose="020F0502020204030204" pitchFamily="34" charset="0"/>
                <a:cs typeface="Cascadia Mono"/>
              </a:rPr>
              <a:t>PelotaControlador</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100" dirty="0">
                <a:solidFill>
                  <a:srgbClr val="000000"/>
                </a:solidFill>
                <a:effectLst/>
                <a:latin typeface="Cascadia Mono"/>
                <a:ea typeface="Calibri" panose="020F0502020204030204" pitchFamily="34" charset="0"/>
                <a:cs typeface="Cascadia Mono"/>
              </a:rPr>
              <a:t>    {</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FF"/>
                </a:solidFill>
                <a:effectLst/>
                <a:latin typeface="Cascadia Mono"/>
                <a:ea typeface="Calibri" panose="020F0502020204030204" pitchFamily="34" charset="0"/>
                <a:cs typeface="Cascadia Mono"/>
              </a:rPr>
              <a:t>public</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FF"/>
                </a:solidFill>
                <a:effectLst/>
                <a:latin typeface="Cascadia Mono"/>
                <a:ea typeface="Calibri" panose="020F0502020204030204" pitchFamily="34" charset="0"/>
                <a:cs typeface="Cascadia Mono"/>
              </a:rPr>
              <a:t>static</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FF"/>
                </a:solidFill>
                <a:effectLst/>
                <a:latin typeface="Cascadia Mono"/>
                <a:ea typeface="Calibri" panose="020F0502020204030204" pitchFamily="34" charset="0"/>
                <a:cs typeface="Cascadia Mono"/>
              </a:rPr>
              <a:t>void</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00"/>
                </a:solidFill>
                <a:effectLst/>
                <a:latin typeface="Cascadia Mono"/>
                <a:ea typeface="Calibri" panose="020F0502020204030204" pitchFamily="34" charset="0"/>
                <a:cs typeface="Cascadia Mono"/>
              </a:rPr>
              <a:t>GenerarPelota</a:t>
            </a:r>
            <a:r>
              <a:rPr lang="es-EC" sz="1100" dirty="0">
                <a:solidFill>
                  <a:srgbClr val="000000"/>
                </a:solidFill>
                <a:effectLst/>
                <a:latin typeface="Cascadia Mono"/>
                <a:ea typeface="Calibri" panose="020F0502020204030204" pitchFamily="34" charset="0"/>
                <a:cs typeface="Cascadia Mono"/>
              </a:rPr>
              <a:t>(</a:t>
            </a:r>
            <a:r>
              <a:rPr lang="es-EC" sz="1100" dirty="0" err="1">
                <a:solidFill>
                  <a:srgbClr val="000000"/>
                </a:solidFill>
                <a:effectLst/>
                <a:latin typeface="Cascadia Mono"/>
                <a:ea typeface="Calibri" panose="020F0502020204030204" pitchFamily="34" charset="0"/>
                <a:cs typeface="Cascadia Mono"/>
              </a:rPr>
              <a:t>Graphics</a:t>
            </a:r>
            <a:r>
              <a:rPr lang="es-EC" sz="1100" dirty="0">
                <a:solidFill>
                  <a:srgbClr val="000000"/>
                </a:solidFill>
                <a:effectLst/>
                <a:latin typeface="Cascadia Mono"/>
                <a:ea typeface="Calibri" panose="020F0502020204030204" pitchFamily="34" charset="0"/>
                <a:cs typeface="Cascadia Mono"/>
              </a:rPr>
              <a:t> p, </a:t>
            </a:r>
            <a:r>
              <a:rPr lang="es-EC" sz="1100" dirty="0" err="1">
                <a:solidFill>
                  <a:srgbClr val="000000"/>
                </a:solidFill>
                <a:effectLst/>
                <a:latin typeface="Cascadia Mono"/>
                <a:ea typeface="Calibri" panose="020F0502020204030204" pitchFamily="34" charset="0"/>
                <a:cs typeface="Cascadia Mono"/>
              </a:rPr>
              <a:t>PelotaModelo</a:t>
            </a:r>
            <a:r>
              <a:rPr lang="es-EC" sz="1100" dirty="0">
                <a:solidFill>
                  <a:srgbClr val="000000"/>
                </a:solidFill>
                <a:effectLst/>
                <a:latin typeface="Cascadia Mono"/>
                <a:ea typeface="Calibri" panose="020F0502020204030204" pitchFamily="34" charset="0"/>
                <a:cs typeface="Cascadia Mono"/>
              </a:rPr>
              <a:t> pelota, Color color)</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100" dirty="0">
                <a:solidFill>
                  <a:srgbClr val="000000"/>
                </a:solidFill>
                <a:effectLst/>
                <a:latin typeface="Cascadia Mono"/>
                <a:ea typeface="Calibri" panose="020F0502020204030204" pitchFamily="34" charset="0"/>
                <a:cs typeface="Cascadia Mono"/>
              </a:rPr>
              <a:t>        </a:t>
            </a:r>
            <a:r>
              <a:rPr lang="en-US" sz="1100" dirty="0">
                <a:solidFill>
                  <a:srgbClr val="000000"/>
                </a:solidFill>
                <a:effectLst/>
                <a:latin typeface="Cascadia Mono"/>
                <a:ea typeface="Calibri" panose="020F0502020204030204" pitchFamily="34" charset="0"/>
                <a:cs typeface="Cascadia Mono"/>
              </a:rPr>
              <a:t>{</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100" dirty="0">
                <a:solidFill>
                  <a:srgbClr val="000000"/>
                </a:solidFill>
                <a:effectLst/>
                <a:latin typeface="Cascadia Mono"/>
                <a:ea typeface="Calibri" panose="020F0502020204030204" pitchFamily="34" charset="0"/>
                <a:cs typeface="Cascadia Mono"/>
              </a:rPr>
              <a:t>            </a:t>
            </a:r>
            <a:r>
              <a:rPr lang="en-US" sz="1100" dirty="0" err="1">
                <a:solidFill>
                  <a:srgbClr val="000000"/>
                </a:solidFill>
                <a:effectLst/>
                <a:latin typeface="Cascadia Mono"/>
                <a:ea typeface="Calibri" panose="020F0502020204030204" pitchFamily="34" charset="0"/>
                <a:cs typeface="Cascadia Mono"/>
              </a:rPr>
              <a:t>SolidBrush</a:t>
            </a:r>
            <a:r>
              <a:rPr lang="en-US" sz="1100" dirty="0">
                <a:solidFill>
                  <a:srgbClr val="000000"/>
                </a:solidFill>
                <a:effectLst/>
                <a:latin typeface="Cascadia Mono"/>
                <a:ea typeface="Calibri" panose="020F0502020204030204" pitchFamily="34" charset="0"/>
                <a:cs typeface="Cascadia Mono"/>
              </a:rPr>
              <a:t> relleno = </a:t>
            </a:r>
            <a:r>
              <a:rPr lang="en-US" sz="1100" dirty="0">
                <a:solidFill>
                  <a:srgbClr val="0000FF"/>
                </a:solidFill>
                <a:effectLst/>
                <a:latin typeface="Cascadia Mono"/>
                <a:ea typeface="Calibri" panose="020F0502020204030204" pitchFamily="34" charset="0"/>
                <a:cs typeface="Cascadia Mono"/>
              </a:rPr>
              <a:t>new</a:t>
            </a:r>
            <a:r>
              <a:rPr lang="en-US" sz="1100" dirty="0">
                <a:solidFill>
                  <a:srgbClr val="000000"/>
                </a:solidFill>
                <a:effectLst/>
                <a:latin typeface="Cascadia Mono"/>
                <a:ea typeface="Calibri" panose="020F0502020204030204" pitchFamily="34" charset="0"/>
                <a:cs typeface="Cascadia Mono"/>
              </a:rPr>
              <a:t> </a:t>
            </a:r>
            <a:r>
              <a:rPr lang="en-US" sz="1100" dirty="0" err="1">
                <a:solidFill>
                  <a:srgbClr val="000000"/>
                </a:solidFill>
                <a:effectLst/>
                <a:latin typeface="Cascadia Mono"/>
                <a:ea typeface="Calibri" panose="020F0502020204030204" pitchFamily="34" charset="0"/>
                <a:cs typeface="Cascadia Mono"/>
              </a:rPr>
              <a:t>SolidBrush</a:t>
            </a:r>
            <a:r>
              <a:rPr lang="en-US" sz="1100" dirty="0">
                <a:solidFill>
                  <a:srgbClr val="000000"/>
                </a:solidFill>
                <a:effectLst/>
                <a:latin typeface="Cascadia Mono"/>
                <a:ea typeface="Calibri" panose="020F0502020204030204" pitchFamily="34" charset="0"/>
                <a:cs typeface="Cascadia Mono"/>
              </a:rPr>
              <a:t>(color);</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100" dirty="0">
                <a:solidFill>
                  <a:srgbClr val="000000"/>
                </a:solidFill>
                <a:effectLst/>
                <a:latin typeface="Cascadia Mono"/>
                <a:ea typeface="Calibri" panose="020F0502020204030204" pitchFamily="34" charset="0"/>
                <a:cs typeface="Cascadia Mono"/>
              </a:rPr>
              <a:t>            </a:t>
            </a:r>
            <a:r>
              <a:rPr lang="es-EC" sz="1100" dirty="0" err="1">
                <a:solidFill>
                  <a:srgbClr val="000000"/>
                </a:solidFill>
                <a:effectLst/>
                <a:latin typeface="Cascadia Mono"/>
                <a:ea typeface="Calibri" panose="020F0502020204030204" pitchFamily="34" charset="0"/>
                <a:cs typeface="Cascadia Mono"/>
              </a:rPr>
              <a:t>p.FillEllipse</a:t>
            </a:r>
            <a:r>
              <a:rPr lang="es-EC" sz="1100" dirty="0">
                <a:solidFill>
                  <a:srgbClr val="000000"/>
                </a:solidFill>
                <a:effectLst/>
                <a:latin typeface="Cascadia Mono"/>
                <a:ea typeface="Calibri" panose="020F0502020204030204" pitchFamily="34" charset="0"/>
                <a:cs typeface="Cascadia Mono"/>
              </a:rPr>
              <a:t>(relleno, </a:t>
            </a:r>
            <a:r>
              <a:rPr lang="es-EC" sz="1100" dirty="0" err="1">
                <a:solidFill>
                  <a:srgbClr val="000000"/>
                </a:solidFill>
                <a:effectLst/>
                <a:latin typeface="Cascadia Mono"/>
                <a:ea typeface="Calibri" panose="020F0502020204030204" pitchFamily="34" charset="0"/>
                <a:cs typeface="Cascadia Mono"/>
              </a:rPr>
              <a:t>pelota.X</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00"/>
                </a:solidFill>
                <a:effectLst/>
                <a:latin typeface="Cascadia Mono"/>
                <a:ea typeface="Calibri" panose="020F0502020204030204" pitchFamily="34" charset="0"/>
                <a:cs typeface="Cascadia Mono"/>
              </a:rPr>
              <a:t>pelota.Y</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00"/>
                </a:solidFill>
                <a:effectLst/>
                <a:latin typeface="Cascadia Mono"/>
                <a:ea typeface="Calibri" panose="020F0502020204030204" pitchFamily="34" charset="0"/>
                <a:cs typeface="Cascadia Mono"/>
              </a:rPr>
              <a:t>PelotaModelo.TAMX</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00"/>
                </a:solidFill>
                <a:effectLst/>
                <a:latin typeface="Cascadia Mono"/>
                <a:ea typeface="Calibri" panose="020F0502020204030204" pitchFamily="34" charset="0"/>
                <a:cs typeface="Cascadia Mono"/>
              </a:rPr>
              <a:t>PelotaModelo.TAMY</a:t>
            </a:r>
            <a:r>
              <a:rPr lang="es-EC" sz="1100" dirty="0">
                <a:solidFill>
                  <a:srgbClr val="000000"/>
                </a:solidFill>
                <a:effectLst/>
                <a:latin typeface="Cascadia Mono"/>
                <a:ea typeface="Calibri" panose="020F0502020204030204" pitchFamily="34" charset="0"/>
                <a:cs typeface="Cascadia Mono"/>
              </a:rPr>
              <a:t>);</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100" dirty="0">
                <a:solidFill>
                  <a:srgbClr val="000000"/>
                </a:solidFill>
                <a:effectLst/>
                <a:latin typeface="Cascadia Mono"/>
                <a:ea typeface="Calibri" panose="020F0502020204030204" pitchFamily="34" charset="0"/>
                <a:cs typeface="Cascadia Mono"/>
              </a:rPr>
              <a:t>        }</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100" dirty="0">
                <a:solidFill>
                  <a:srgbClr val="000000"/>
                </a:solidFill>
                <a:effectLst/>
                <a:latin typeface="Cascadia Mono"/>
                <a:ea typeface="Calibri" panose="020F0502020204030204" pitchFamily="34" charset="0"/>
                <a:cs typeface="Cascadia Mono"/>
              </a:rPr>
              <a:t> </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FF"/>
                </a:solidFill>
                <a:effectLst/>
                <a:latin typeface="Cascadia Mono"/>
                <a:ea typeface="Calibri" panose="020F0502020204030204" pitchFamily="34" charset="0"/>
                <a:cs typeface="Cascadia Mono"/>
              </a:rPr>
              <a:t>public</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FF"/>
                </a:solidFill>
                <a:effectLst/>
                <a:latin typeface="Cascadia Mono"/>
                <a:ea typeface="Calibri" panose="020F0502020204030204" pitchFamily="34" charset="0"/>
                <a:cs typeface="Cascadia Mono"/>
              </a:rPr>
              <a:t>static</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FF"/>
                </a:solidFill>
                <a:effectLst/>
                <a:latin typeface="Cascadia Mono"/>
                <a:ea typeface="Calibri" panose="020F0502020204030204" pitchFamily="34" charset="0"/>
                <a:cs typeface="Cascadia Mono"/>
              </a:rPr>
              <a:t>void</a:t>
            </a:r>
            <a:r>
              <a:rPr lang="es-EC" sz="1100" dirty="0">
                <a:solidFill>
                  <a:srgbClr val="000000"/>
                </a:solidFill>
                <a:effectLst/>
                <a:latin typeface="Cascadia Mono"/>
                <a:ea typeface="Calibri" panose="020F0502020204030204" pitchFamily="34" charset="0"/>
                <a:cs typeface="Cascadia Mono"/>
              </a:rPr>
              <a:t> </a:t>
            </a:r>
            <a:r>
              <a:rPr lang="es-EC" sz="1100" dirty="0" err="1">
                <a:solidFill>
                  <a:srgbClr val="000000"/>
                </a:solidFill>
                <a:effectLst/>
                <a:latin typeface="Cascadia Mono"/>
                <a:ea typeface="Calibri" panose="020F0502020204030204" pitchFamily="34" charset="0"/>
                <a:cs typeface="Cascadia Mono"/>
              </a:rPr>
              <a:t>MoverPelota</a:t>
            </a:r>
            <a:r>
              <a:rPr lang="es-EC" sz="1100" dirty="0">
                <a:solidFill>
                  <a:srgbClr val="000000"/>
                </a:solidFill>
                <a:effectLst/>
                <a:latin typeface="Cascadia Mono"/>
                <a:ea typeface="Calibri" panose="020F0502020204030204" pitchFamily="34" charset="0"/>
                <a:cs typeface="Cascadia Mono"/>
              </a:rPr>
              <a:t>(Panel limites, </a:t>
            </a:r>
            <a:r>
              <a:rPr lang="es-EC" sz="1100" dirty="0" err="1">
                <a:solidFill>
                  <a:srgbClr val="000000"/>
                </a:solidFill>
                <a:effectLst/>
                <a:latin typeface="Cascadia Mono"/>
                <a:ea typeface="Calibri" panose="020F0502020204030204" pitchFamily="34" charset="0"/>
                <a:cs typeface="Cascadia Mono"/>
              </a:rPr>
              <a:t>PelotaModelo</a:t>
            </a:r>
            <a:r>
              <a:rPr lang="es-EC" sz="1100" dirty="0">
                <a:solidFill>
                  <a:srgbClr val="000000"/>
                </a:solidFill>
                <a:effectLst/>
                <a:latin typeface="Cascadia Mono"/>
                <a:ea typeface="Calibri" panose="020F0502020204030204" pitchFamily="34" charset="0"/>
                <a:cs typeface="Cascadia Mono"/>
              </a:rPr>
              <a:t> pelota)</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100" dirty="0">
                <a:solidFill>
                  <a:srgbClr val="000000"/>
                </a:solidFill>
                <a:effectLst/>
                <a:latin typeface="Cascadia Mono"/>
                <a:ea typeface="Calibri" panose="020F0502020204030204" pitchFamily="34" charset="0"/>
                <a:cs typeface="Cascadia Mono"/>
              </a:rPr>
              <a:t>        {</a:t>
            </a:r>
            <a:endParaRPr lang="es-EC"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082446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435825" y="1280380"/>
            <a:ext cx="6081449" cy="4226670"/>
          </a:xfrm>
          <a:prstGeom prst="rect">
            <a:avLst/>
          </a:prstGeom>
          <a:noFill/>
        </p:spPr>
        <p:txBody>
          <a:bodyPr wrap="square">
            <a:spAutoFit/>
          </a:bodyPr>
          <a:lstStyle/>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FF"/>
                </a:solidFill>
                <a:effectLst/>
                <a:latin typeface="Cascadia Mono"/>
                <a:ea typeface="Calibri" panose="020F0502020204030204" pitchFamily="34" charset="0"/>
                <a:cs typeface="Cascadia Mono"/>
              </a:rPr>
              <a:t>if</a:t>
            </a: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pelota.Y</a:t>
            </a:r>
            <a:r>
              <a:rPr lang="es-EC" sz="1000" dirty="0">
                <a:solidFill>
                  <a:srgbClr val="000000"/>
                </a:solidFill>
                <a:effectLst/>
                <a:latin typeface="Cascadia Mono"/>
                <a:ea typeface="Calibri" panose="020F0502020204030204" pitchFamily="34" charset="0"/>
                <a:cs typeface="Cascadia Mono"/>
              </a:rPr>
              <a:t> &lt; 0)</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pelota.Y</a:t>
            </a:r>
            <a:r>
              <a:rPr lang="es-EC" sz="1000" dirty="0">
                <a:solidFill>
                  <a:srgbClr val="000000"/>
                </a:solidFill>
                <a:effectLst/>
                <a:latin typeface="Cascadia Mono"/>
                <a:ea typeface="Calibri" panose="020F0502020204030204" pitchFamily="34" charset="0"/>
                <a:cs typeface="Cascadia Mono"/>
              </a:rPr>
              <a:t> = 0;</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pelota.Dy</a:t>
            </a:r>
            <a:r>
              <a:rPr lang="es-EC" sz="1000" dirty="0">
                <a:solidFill>
                  <a:srgbClr val="000000"/>
                </a:solidFill>
                <a:effectLst/>
                <a:latin typeface="Cascadia Mono"/>
                <a:ea typeface="Calibri" panose="020F0502020204030204" pitchFamily="34" charset="0"/>
                <a:cs typeface="Cascadia Mono"/>
              </a:rPr>
              <a:t> = -</a:t>
            </a:r>
            <a:r>
              <a:rPr lang="es-EC" sz="1000" dirty="0" err="1">
                <a:solidFill>
                  <a:srgbClr val="000000"/>
                </a:solidFill>
                <a:effectLst/>
                <a:latin typeface="Cascadia Mono"/>
                <a:ea typeface="Calibri" panose="020F0502020204030204" pitchFamily="34" charset="0"/>
                <a:cs typeface="Cascadia Mono"/>
              </a:rPr>
              <a:t>pelota.Dy</a:t>
            </a:r>
            <a:r>
              <a:rPr lang="es-EC"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FF"/>
                </a:solidFill>
                <a:effectLst/>
                <a:latin typeface="Cascadia Mono"/>
                <a:ea typeface="Calibri" panose="020F0502020204030204" pitchFamily="34" charset="0"/>
                <a:cs typeface="Cascadia Mono"/>
              </a:rPr>
              <a:t>if</a:t>
            </a: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pelota.Y</a:t>
            </a:r>
            <a:r>
              <a:rPr lang="es-EC" sz="1000" dirty="0">
                <a:solidFill>
                  <a:srgbClr val="000000"/>
                </a:solidFill>
                <a:effectLst/>
                <a:latin typeface="Cascadia Mono"/>
                <a:ea typeface="Calibri" panose="020F0502020204030204" pitchFamily="34" charset="0"/>
                <a:cs typeface="Cascadia Mono"/>
              </a:rPr>
              <a:t> + </a:t>
            </a:r>
            <a:r>
              <a:rPr lang="es-EC" sz="1000" dirty="0" err="1">
                <a:solidFill>
                  <a:srgbClr val="000000"/>
                </a:solidFill>
                <a:effectLst/>
                <a:latin typeface="Cascadia Mono"/>
                <a:ea typeface="Calibri" panose="020F0502020204030204" pitchFamily="34" charset="0"/>
                <a:cs typeface="Cascadia Mono"/>
              </a:rPr>
              <a:t>PelotaModelo.TAMY</a:t>
            </a:r>
            <a:r>
              <a:rPr lang="es-EC" sz="1000" dirty="0">
                <a:solidFill>
                  <a:srgbClr val="000000"/>
                </a:solidFill>
                <a:effectLst/>
                <a:latin typeface="Cascadia Mono"/>
                <a:ea typeface="Calibri" panose="020F0502020204030204" pitchFamily="34" charset="0"/>
                <a:cs typeface="Cascadia Mono"/>
              </a:rPr>
              <a:t> &gt;= </a:t>
            </a:r>
            <a:r>
              <a:rPr lang="es-EC" sz="1000" dirty="0" err="1">
                <a:solidFill>
                  <a:srgbClr val="000000"/>
                </a:solidFill>
                <a:effectLst/>
                <a:latin typeface="Cascadia Mono"/>
                <a:ea typeface="Calibri" panose="020F0502020204030204" pitchFamily="34" charset="0"/>
                <a:cs typeface="Cascadia Mono"/>
              </a:rPr>
              <a:t>limites.Height</a:t>
            </a:r>
            <a:r>
              <a:rPr lang="es-EC"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pelota.Y</a:t>
            </a:r>
            <a:r>
              <a:rPr lang="es-EC" sz="1000" dirty="0">
                <a:solidFill>
                  <a:srgbClr val="000000"/>
                </a:solidFill>
                <a:effectLst/>
                <a:latin typeface="Cascadia Mono"/>
                <a:ea typeface="Calibri" panose="020F0502020204030204" pitchFamily="34" charset="0"/>
                <a:cs typeface="Cascadia Mono"/>
              </a:rPr>
              <a:t> = </a:t>
            </a:r>
            <a:r>
              <a:rPr lang="es-EC" sz="1000" dirty="0" err="1">
                <a:solidFill>
                  <a:srgbClr val="000000"/>
                </a:solidFill>
                <a:effectLst/>
                <a:latin typeface="Cascadia Mono"/>
                <a:ea typeface="Calibri" panose="020F0502020204030204" pitchFamily="34" charset="0"/>
                <a:cs typeface="Cascadia Mono"/>
              </a:rPr>
              <a:t>limites.Height</a:t>
            </a:r>
            <a:r>
              <a:rPr lang="es-EC" sz="1000" dirty="0">
                <a:solidFill>
                  <a:srgbClr val="000000"/>
                </a:solidFill>
                <a:effectLst/>
                <a:latin typeface="Cascadia Mono"/>
                <a:ea typeface="Calibri" panose="020F0502020204030204" pitchFamily="34" charset="0"/>
                <a:cs typeface="Cascadia Mono"/>
              </a:rPr>
              <a:t> - </a:t>
            </a:r>
            <a:r>
              <a:rPr lang="es-EC" sz="1000" dirty="0" err="1">
                <a:solidFill>
                  <a:srgbClr val="000000"/>
                </a:solidFill>
                <a:effectLst/>
                <a:latin typeface="Cascadia Mono"/>
                <a:ea typeface="Calibri" panose="020F0502020204030204" pitchFamily="34" charset="0"/>
                <a:cs typeface="Cascadia Mono"/>
              </a:rPr>
              <a:t>PelotaModelo.TAMY</a:t>
            </a:r>
            <a:r>
              <a:rPr lang="es-EC"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pelota.Dy</a:t>
            </a:r>
            <a:r>
              <a:rPr lang="es-EC" sz="1000" dirty="0">
                <a:solidFill>
                  <a:srgbClr val="000000"/>
                </a:solidFill>
                <a:effectLst/>
                <a:latin typeface="Cascadia Mono"/>
                <a:ea typeface="Calibri" panose="020F0502020204030204" pitchFamily="34" charset="0"/>
                <a:cs typeface="Cascadia Mono"/>
              </a:rPr>
              <a:t> = -</a:t>
            </a:r>
            <a:r>
              <a:rPr lang="es-EC" sz="1000" dirty="0" err="1">
                <a:solidFill>
                  <a:srgbClr val="000000"/>
                </a:solidFill>
                <a:effectLst/>
                <a:latin typeface="Cascadia Mono"/>
                <a:ea typeface="Calibri" panose="020F0502020204030204" pitchFamily="34" charset="0"/>
                <a:cs typeface="Cascadia Mono"/>
              </a:rPr>
              <a:t>pelota.Dy</a:t>
            </a:r>
            <a:r>
              <a:rPr lang="es-EC"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083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d9f04a12b2_0_62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COMPONENTES DE LA ARQUITECTURA DOTNET (.NET)</a:t>
            </a:r>
            <a:endParaRPr dirty="0">
              <a:solidFill>
                <a:schemeClr val="bg1"/>
              </a:solidFill>
            </a:endParaRPr>
          </a:p>
        </p:txBody>
      </p:sp>
      <p:sp>
        <p:nvSpPr>
          <p:cNvPr id="280" name="Google Shape;280;g1d9f04a12b2_0_623"/>
          <p:cNvSpPr txBox="1">
            <a:spLocks noGrp="1"/>
          </p:cNvSpPr>
          <p:nvPr>
            <p:ph type="body" idx="1"/>
          </p:nvPr>
        </p:nvSpPr>
        <p:spPr>
          <a:xfrm>
            <a:off x="435899" y="1635375"/>
            <a:ext cx="6360825" cy="3208050"/>
          </a:xfrm>
          <a:prstGeom prst="rect">
            <a:avLst/>
          </a:prstGeom>
          <a:noFill/>
          <a:ln>
            <a:noFill/>
          </a:ln>
        </p:spPr>
        <p:txBody>
          <a:bodyPr spcFirstLastPara="1" wrap="square" lIns="68575" tIns="34275" rIns="68575" bIns="34275" anchor="ctr" anchorCtr="0">
            <a:normAutofit lnSpcReduction="1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Esta plataforma de desarrollo se utiliza normalmente para crear aplicaciones de </a:t>
            </a:r>
            <a:r>
              <a:rPr lang="es-ES" sz="1800" dirty="0" err="1">
                <a:effectLst/>
                <a:latin typeface="Calibri" panose="020F0502020204030204" pitchFamily="34" charset="0"/>
                <a:ea typeface="Calibri" panose="020F0502020204030204" pitchFamily="34" charset="0"/>
                <a:cs typeface="Arial" panose="020B0604020202020204" pitchFamily="34" charset="0"/>
              </a:rPr>
              <a:t>windows</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windows</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movile</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windows</a:t>
            </a:r>
            <a:r>
              <a:rPr lang="es-ES" sz="1800" dirty="0">
                <a:effectLst/>
                <a:latin typeface="Calibri" panose="020F0502020204030204" pitchFamily="34" charset="0"/>
                <a:ea typeface="Calibri" panose="020F0502020204030204" pitchFamily="34" charset="0"/>
                <a:cs typeface="Arial" panose="020B0604020202020204" pitchFamily="34" charset="0"/>
              </a:rPr>
              <a:t> server, </a:t>
            </a:r>
            <a:r>
              <a:rPr lang="es-ES" sz="1800" dirty="0" err="1">
                <a:effectLst/>
                <a:latin typeface="Calibri" panose="020F0502020204030204" pitchFamily="34" charset="0"/>
                <a:ea typeface="Calibri" panose="020F0502020204030204" pitchFamily="34" charset="0"/>
                <a:cs typeface="Arial" panose="020B0604020202020204" pitchFamily="34" charset="0"/>
              </a:rPr>
              <a:t>etc</a:t>
            </a:r>
            <a:r>
              <a:rPr lang="es-ES" sz="1800" dirty="0">
                <a:effectLst/>
                <a:latin typeface="Calibri" panose="020F0502020204030204" pitchFamily="34" charset="0"/>
                <a:ea typeface="Calibri" panose="020F0502020204030204" pitchFamily="34" charset="0"/>
                <a:cs typeface="Arial" panose="020B0604020202020204" pitchFamily="34" charset="0"/>
              </a:rPr>
              <a:t> con Asp.net, WPF y Windows </a:t>
            </a:r>
            <a:r>
              <a:rPr lang="es-ES" sz="1800" dirty="0" err="1">
                <a:effectLst/>
                <a:latin typeface="Calibri" panose="020F0502020204030204" pitchFamily="34" charset="0"/>
                <a:ea typeface="Calibri" panose="020F0502020204030204" pitchFamily="34" charset="0"/>
                <a:cs typeface="Arial" panose="020B0604020202020204" pitchFamily="34" charset="0"/>
              </a:rPr>
              <a:t>Forms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Por otro lado, .NET Core es una nueva alternativa que se separó por primera vez del .NET Framework en 2015. Debido a la mejora de la modularidad y a la portabilidad aún más sencilla del software a plataformas que no sean de Microsoft, .NET Core es particularmente apreciado por muchos desarrolladores [5].</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152400" indent="0">
              <a:lnSpc>
                <a:spcPct val="115000"/>
              </a:lnSpc>
              <a:spcAft>
                <a:spcPts val="1000"/>
              </a:spcAft>
              <a:buNone/>
            </a:pP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1" name="Google Shape;281;g1d9f04a12b2_0_62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 name="Google Shape;282;g1d9f04a12b2_0_62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11</a:t>
            </a:r>
            <a:endParaRPr sz="1100">
              <a:solidFill>
                <a:schemeClr val="lt1"/>
              </a:solidFill>
            </a:endParaRPr>
          </a:p>
        </p:txBody>
      </p:sp>
      <p:sp>
        <p:nvSpPr>
          <p:cNvPr id="283" name="Google Shape;283;g1d9f04a12b2_0_62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2.7	CSHTML</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extLst>
      <p:ext uri="{BB962C8B-B14F-4D97-AF65-F5344CB8AC3E}">
        <p14:creationId xmlns:p14="http://schemas.microsoft.com/office/powerpoint/2010/main" val="33039793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5.2.3  Codificación del archivo MarcoRebote.cs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1" y="1280380"/>
            <a:ext cx="6796800" cy="1979901"/>
          </a:xfrm>
          <a:prstGeom prst="rect">
            <a:avLst/>
          </a:prstGeom>
          <a:noFill/>
        </p:spPr>
        <p:txBody>
          <a:bodyPr wrap="square">
            <a:spAutoFit/>
          </a:bodyPr>
          <a:lstStyle/>
          <a:p>
            <a:pPr>
              <a:lnSpc>
                <a:spcPct val="115000"/>
              </a:lnSpc>
              <a:spcAft>
                <a:spcPts val="1000"/>
              </a:spcAft>
            </a:pPr>
            <a:br>
              <a:rPr lang="es-ES" sz="1800" dirty="0">
                <a:effectLst/>
                <a:latin typeface="Calibri" panose="020F0502020204030204" pitchFamily="34" charset="0"/>
                <a:ea typeface="Calibri" panose="020F0502020204030204" pitchFamily="34" charset="0"/>
                <a:cs typeface="Arial" panose="020B0604020202020204" pitchFamily="34" charset="0"/>
              </a:rPr>
            </a:br>
            <a:r>
              <a:rPr lang="es-ES" sz="1800" dirty="0">
                <a:effectLst/>
                <a:latin typeface="Calibri" panose="020F0502020204030204" pitchFamily="34" charset="0"/>
                <a:ea typeface="Calibri" panose="020F0502020204030204" pitchFamily="34" charset="0"/>
                <a:cs typeface="Arial" panose="020B0604020202020204" pitchFamily="34" charset="0"/>
              </a:rPr>
              <a:t>Dentro de nuestro paquete </a:t>
            </a:r>
            <a:r>
              <a:rPr lang="es-ES" sz="1800" dirty="0" err="1">
                <a:effectLst/>
                <a:latin typeface="Calibri" panose="020F0502020204030204" pitchFamily="34" charset="0"/>
                <a:ea typeface="Calibri" panose="020F0502020204030204" pitchFamily="34" charset="0"/>
                <a:cs typeface="Arial" panose="020B0604020202020204" pitchFamily="34" charset="0"/>
              </a:rPr>
              <a:t>ec.edu.monster.controlador</a:t>
            </a:r>
            <a:r>
              <a:rPr lang="es-ES" sz="1800" dirty="0">
                <a:effectLst/>
                <a:latin typeface="Calibri" panose="020F0502020204030204" pitchFamily="34" charset="0"/>
                <a:ea typeface="Calibri" panose="020F0502020204030204" pitchFamily="34" charset="0"/>
                <a:cs typeface="Arial" panose="020B0604020202020204" pitchFamily="34" charset="0"/>
              </a:rPr>
              <a:t> en la clase </a:t>
            </a:r>
            <a:r>
              <a:rPr lang="es-ES" sz="1800" dirty="0" err="1">
                <a:effectLst/>
                <a:latin typeface="Calibri" panose="020F0502020204030204" pitchFamily="34" charset="0"/>
                <a:ea typeface="Calibri" panose="020F0502020204030204" pitchFamily="34" charset="0"/>
                <a:cs typeface="Arial" panose="020B0604020202020204" pitchFamily="34" charset="0"/>
              </a:rPr>
              <a:t>HiloControlador.cs</a:t>
            </a:r>
            <a:r>
              <a:rPr lang="es-ES" sz="1800" dirty="0">
                <a:effectLst/>
                <a:latin typeface="Calibri" panose="020F0502020204030204" pitchFamily="34" charset="0"/>
                <a:ea typeface="Calibri" panose="020F0502020204030204" pitchFamily="34" charset="0"/>
                <a:cs typeface="Arial" panose="020B0604020202020204" pitchFamily="34" charset="0"/>
              </a:rPr>
              <a:t> vamos a ingresar el siguiente código en donde estará la función de movimiento en donde tenemos el manejo de los hilos.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EC" sz="1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Imagen 1">
            <a:extLst>
              <a:ext uri="{FF2B5EF4-FFF2-40B4-BE49-F238E27FC236}">
                <a16:creationId xmlns:a16="http://schemas.microsoft.com/office/drawing/2014/main" id="{C4ECBCEC-3C03-34CF-680B-479A3334928C}"/>
              </a:ext>
            </a:extLst>
          </p:cNvPr>
          <p:cNvPicPr>
            <a:picLocks noChangeAspect="1"/>
          </p:cNvPicPr>
          <p:nvPr/>
        </p:nvPicPr>
        <p:blipFill>
          <a:blip r:embed="rId3"/>
          <a:stretch>
            <a:fillRect/>
          </a:stretch>
        </p:blipFill>
        <p:spPr>
          <a:xfrm>
            <a:off x="848430" y="2800130"/>
            <a:ext cx="5577840" cy="212598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51885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323F547-ED28-1A13-A9A2-4E26CB7A9F43}"/>
              </a:ext>
            </a:extLst>
          </p:cNvPr>
          <p:cNvSpPr txBox="1"/>
          <p:nvPr/>
        </p:nvSpPr>
        <p:spPr>
          <a:xfrm>
            <a:off x="728663" y="1277875"/>
            <a:ext cx="4581524" cy="3957302"/>
          </a:xfrm>
          <a:prstGeom prst="rect">
            <a:avLst/>
          </a:prstGeom>
          <a:noFill/>
        </p:spPr>
        <p:txBody>
          <a:bodyPr wrap="square">
            <a:spAutoFit/>
          </a:bodyPr>
          <a:lstStyle/>
          <a:p>
            <a:pPr>
              <a:lnSpc>
                <a:spcPct val="115000"/>
              </a:lnSpc>
              <a:spcAft>
                <a:spcPts val="1000"/>
              </a:spcAft>
            </a:pPr>
            <a:r>
              <a:rPr lang="es-EC" sz="1400" dirty="0" err="1">
                <a:solidFill>
                  <a:srgbClr val="0000FF"/>
                </a:solidFill>
                <a:effectLst/>
                <a:latin typeface="Cascadia Mono"/>
                <a:ea typeface="Calibri" panose="020F0502020204030204" pitchFamily="34" charset="0"/>
                <a:cs typeface="Cascadia Mono"/>
              </a:rPr>
              <a:t>using</a:t>
            </a:r>
            <a:r>
              <a:rPr lang="es-EC" sz="1400" dirty="0">
                <a:solidFill>
                  <a:srgbClr val="000000"/>
                </a:solidFill>
                <a:effectLst/>
                <a:latin typeface="Cascadia Mono"/>
                <a:ea typeface="Calibri" panose="020F0502020204030204" pitchFamily="34" charset="0"/>
                <a:cs typeface="Cascadia Mono"/>
              </a:rPr>
              <a:t> HilosVideo168_Dotnet_Grupo1.ec.edu.monster.modelo;</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400" dirty="0" err="1">
                <a:solidFill>
                  <a:srgbClr val="0000FF"/>
                </a:solidFill>
                <a:effectLst/>
                <a:latin typeface="Cascadia Mono"/>
                <a:ea typeface="Calibri" panose="020F0502020204030204" pitchFamily="34" charset="0"/>
                <a:cs typeface="Cascadia Mono"/>
              </a:rPr>
              <a:t>using</a:t>
            </a:r>
            <a:r>
              <a:rPr lang="es-EC" sz="1400" dirty="0">
                <a:solidFill>
                  <a:srgbClr val="000000"/>
                </a:solidFill>
                <a:effectLst/>
                <a:latin typeface="Cascadia Mono"/>
                <a:ea typeface="Calibri" panose="020F0502020204030204" pitchFamily="34" charset="0"/>
                <a:cs typeface="Cascadia Mono"/>
              </a:rPr>
              <a:t> HilosVideo168_Dotnet_Grupo1.ec.edu.monster.vista;</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400" dirty="0">
                <a:solidFill>
                  <a:srgbClr val="0000FF"/>
                </a:solidFill>
                <a:effectLst/>
                <a:latin typeface="Cascadia Mono"/>
                <a:ea typeface="Calibri" panose="020F0502020204030204" pitchFamily="34" charset="0"/>
                <a:cs typeface="Cascadia Mono"/>
              </a:rPr>
              <a:t>using</a:t>
            </a:r>
            <a:r>
              <a:rPr lang="en-US" sz="1400" dirty="0">
                <a:solidFill>
                  <a:srgbClr val="000000"/>
                </a:solidFill>
                <a:effectLst/>
                <a:latin typeface="Cascadia Mono"/>
                <a:ea typeface="Calibri" panose="020F0502020204030204" pitchFamily="34" charset="0"/>
                <a:cs typeface="Cascadia Mono"/>
              </a:rPr>
              <a:t> System;</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400" dirty="0">
                <a:solidFill>
                  <a:srgbClr val="0000FF"/>
                </a:solidFill>
                <a:effectLst/>
                <a:latin typeface="Cascadia Mono"/>
                <a:ea typeface="Calibri" panose="020F0502020204030204" pitchFamily="34" charset="0"/>
                <a:cs typeface="Cascadia Mono"/>
              </a:rPr>
              <a:t>using</a:t>
            </a:r>
            <a:r>
              <a:rPr lang="en-US" sz="1400" dirty="0">
                <a:solidFill>
                  <a:srgbClr val="000000"/>
                </a:solidFill>
                <a:effectLst/>
                <a:latin typeface="Cascadia Mono"/>
                <a:ea typeface="Calibri" panose="020F0502020204030204" pitchFamily="34" charset="0"/>
                <a:cs typeface="Cascadia Mono"/>
              </a:rPr>
              <a:t> </a:t>
            </a:r>
            <a:r>
              <a:rPr lang="en-US" sz="1400" dirty="0" err="1">
                <a:solidFill>
                  <a:srgbClr val="000000"/>
                </a:solidFill>
                <a:effectLst/>
                <a:latin typeface="Cascadia Mono"/>
                <a:ea typeface="Calibri" panose="020F0502020204030204" pitchFamily="34" charset="0"/>
                <a:cs typeface="Cascadia Mono"/>
              </a:rPr>
              <a:t>System.Collections.Generic</a:t>
            </a:r>
            <a:r>
              <a:rPr lang="en-US" sz="14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400" dirty="0">
                <a:solidFill>
                  <a:srgbClr val="0000FF"/>
                </a:solidFill>
                <a:effectLst/>
                <a:latin typeface="Cascadia Mono"/>
                <a:ea typeface="Calibri" panose="020F0502020204030204" pitchFamily="34" charset="0"/>
                <a:cs typeface="Cascadia Mono"/>
              </a:rPr>
              <a:t>using</a:t>
            </a:r>
            <a:r>
              <a:rPr lang="en-US" sz="1400" dirty="0">
                <a:solidFill>
                  <a:srgbClr val="000000"/>
                </a:solidFill>
                <a:effectLst/>
                <a:latin typeface="Cascadia Mono"/>
                <a:ea typeface="Calibri" panose="020F0502020204030204" pitchFamily="34" charset="0"/>
                <a:cs typeface="Cascadia Mono"/>
              </a:rPr>
              <a:t> </a:t>
            </a:r>
            <a:r>
              <a:rPr lang="en-US" sz="1400" dirty="0" err="1">
                <a:solidFill>
                  <a:srgbClr val="000000"/>
                </a:solidFill>
                <a:effectLst/>
                <a:latin typeface="Cascadia Mono"/>
                <a:ea typeface="Calibri" panose="020F0502020204030204" pitchFamily="34" charset="0"/>
                <a:cs typeface="Cascadia Mono"/>
              </a:rPr>
              <a:t>System.Linq</a:t>
            </a:r>
            <a:r>
              <a:rPr lang="en-US" sz="14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400" dirty="0">
                <a:solidFill>
                  <a:srgbClr val="0000FF"/>
                </a:solidFill>
                <a:effectLst/>
                <a:latin typeface="Cascadia Mono"/>
                <a:ea typeface="Calibri" panose="020F0502020204030204" pitchFamily="34" charset="0"/>
                <a:cs typeface="Cascadia Mono"/>
              </a:rPr>
              <a:t>using</a:t>
            </a:r>
            <a:r>
              <a:rPr lang="en-US" sz="1400" dirty="0">
                <a:solidFill>
                  <a:srgbClr val="000000"/>
                </a:solidFill>
                <a:effectLst/>
                <a:latin typeface="Cascadia Mono"/>
                <a:ea typeface="Calibri" panose="020F0502020204030204" pitchFamily="34" charset="0"/>
                <a:cs typeface="Cascadia Mono"/>
              </a:rPr>
              <a:t> </a:t>
            </a:r>
            <a:r>
              <a:rPr lang="en-US" sz="1400" dirty="0" err="1">
                <a:solidFill>
                  <a:srgbClr val="000000"/>
                </a:solidFill>
                <a:effectLst/>
                <a:latin typeface="Cascadia Mono"/>
                <a:ea typeface="Calibri" panose="020F0502020204030204" pitchFamily="34" charset="0"/>
                <a:cs typeface="Cascadia Mono"/>
              </a:rPr>
              <a:t>System.Text</a:t>
            </a:r>
            <a:r>
              <a:rPr lang="en-US" sz="14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400" dirty="0">
                <a:solidFill>
                  <a:srgbClr val="0000FF"/>
                </a:solidFill>
                <a:effectLst/>
                <a:latin typeface="Cascadia Mono"/>
                <a:ea typeface="Calibri" panose="020F0502020204030204" pitchFamily="34" charset="0"/>
                <a:cs typeface="Cascadia Mono"/>
              </a:rPr>
              <a:t>using</a:t>
            </a:r>
            <a:r>
              <a:rPr lang="en-US" sz="1400" dirty="0">
                <a:solidFill>
                  <a:srgbClr val="000000"/>
                </a:solidFill>
                <a:effectLst/>
                <a:latin typeface="Cascadia Mono"/>
                <a:ea typeface="Calibri" panose="020F0502020204030204" pitchFamily="34" charset="0"/>
                <a:cs typeface="Cascadia Mono"/>
              </a:rPr>
              <a:t> </a:t>
            </a:r>
            <a:r>
              <a:rPr lang="en-US" sz="1400" dirty="0" err="1">
                <a:solidFill>
                  <a:srgbClr val="000000"/>
                </a:solidFill>
                <a:effectLst/>
                <a:latin typeface="Cascadia Mono"/>
                <a:ea typeface="Calibri" panose="020F0502020204030204" pitchFamily="34" charset="0"/>
                <a:cs typeface="Cascadia Mono"/>
              </a:rPr>
              <a:t>System.Threading</a:t>
            </a:r>
            <a:r>
              <a:rPr lang="en-US" sz="14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400" dirty="0">
                <a:solidFill>
                  <a:srgbClr val="0000FF"/>
                </a:solidFill>
                <a:effectLst/>
                <a:latin typeface="Cascadia Mono"/>
                <a:ea typeface="Calibri" panose="020F0502020204030204" pitchFamily="34" charset="0"/>
                <a:cs typeface="Cascadia Mono"/>
              </a:rPr>
              <a:t>using</a:t>
            </a:r>
            <a:r>
              <a:rPr lang="en-US" sz="1400" dirty="0">
                <a:solidFill>
                  <a:srgbClr val="000000"/>
                </a:solidFill>
                <a:effectLst/>
                <a:latin typeface="Cascadia Mono"/>
                <a:ea typeface="Calibri" panose="020F0502020204030204" pitchFamily="34" charset="0"/>
                <a:cs typeface="Cascadia Mono"/>
              </a:rPr>
              <a:t> </a:t>
            </a:r>
            <a:r>
              <a:rPr lang="en-US" sz="1400" dirty="0" err="1">
                <a:solidFill>
                  <a:srgbClr val="000000"/>
                </a:solidFill>
                <a:effectLst/>
                <a:latin typeface="Cascadia Mono"/>
                <a:ea typeface="Calibri" panose="020F0502020204030204" pitchFamily="34" charset="0"/>
                <a:cs typeface="Cascadia Mono"/>
              </a:rPr>
              <a:t>System.Threading.Tasks</a:t>
            </a:r>
            <a:r>
              <a:rPr lang="en-US" sz="14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400" dirty="0">
                <a:solidFill>
                  <a:srgbClr val="0000FF"/>
                </a:solidFill>
                <a:effectLst/>
                <a:latin typeface="Cascadia Mono"/>
                <a:ea typeface="Calibri" panose="020F0502020204030204" pitchFamily="34" charset="0"/>
                <a:cs typeface="Cascadia Mono"/>
              </a:rPr>
              <a:t>using</a:t>
            </a:r>
            <a:r>
              <a:rPr lang="en-US" sz="1400" dirty="0">
                <a:solidFill>
                  <a:srgbClr val="000000"/>
                </a:solidFill>
                <a:effectLst/>
                <a:latin typeface="Cascadia Mono"/>
                <a:ea typeface="Calibri" panose="020F0502020204030204" pitchFamily="34" charset="0"/>
                <a:cs typeface="Cascadia Mono"/>
              </a:rPr>
              <a:t> </a:t>
            </a:r>
            <a:r>
              <a:rPr lang="en-US" sz="1400" dirty="0" err="1">
                <a:solidFill>
                  <a:srgbClr val="000000"/>
                </a:solidFill>
                <a:effectLst/>
                <a:latin typeface="Cascadia Mono"/>
                <a:ea typeface="Calibri" panose="020F0502020204030204" pitchFamily="34" charset="0"/>
                <a:cs typeface="Cascadia Mono"/>
              </a:rPr>
              <a:t>System.Windows.Forms</a:t>
            </a:r>
            <a:r>
              <a:rPr lang="en-US" sz="14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400" dirty="0">
                <a:solidFill>
                  <a:srgbClr val="000000"/>
                </a:solidFill>
                <a:effectLst/>
                <a:latin typeface="Cascadia Mono"/>
                <a:ea typeface="Calibri" panose="020F0502020204030204" pitchFamily="34" charset="0"/>
                <a:cs typeface="Cascadia Mono"/>
              </a:rPr>
              <a:t> </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803138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323F547-ED28-1A13-A9A2-4E26CB7A9F43}"/>
              </a:ext>
            </a:extLst>
          </p:cNvPr>
          <p:cNvSpPr txBox="1"/>
          <p:nvPr/>
        </p:nvSpPr>
        <p:spPr>
          <a:xfrm>
            <a:off x="728663" y="1277875"/>
            <a:ext cx="6068062" cy="3581301"/>
          </a:xfrm>
          <a:prstGeom prst="rect">
            <a:avLst/>
          </a:prstGeom>
          <a:noFill/>
        </p:spPr>
        <p:txBody>
          <a:bodyPr wrap="square">
            <a:spAutoFit/>
          </a:bodyPr>
          <a:lstStyle/>
          <a:p>
            <a:pPr>
              <a:lnSpc>
                <a:spcPct val="115000"/>
              </a:lnSpc>
              <a:spcAft>
                <a:spcPts val="1000"/>
              </a:spcAft>
            </a:pPr>
            <a:r>
              <a:rPr lang="en-US" dirty="0">
                <a:solidFill>
                  <a:srgbClr val="0000FF"/>
                </a:solidFill>
                <a:effectLst/>
                <a:latin typeface="Cascadia Mono"/>
                <a:ea typeface="Calibri" panose="020F0502020204030204" pitchFamily="34" charset="0"/>
                <a:cs typeface="Cascadia Mono"/>
              </a:rPr>
              <a:t>namespace</a:t>
            </a:r>
            <a:r>
              <a:rPr lang="en-US" dirty="0">
                <a:solidFill>
                  <a:srgbClr val="000000"/>
                </a:solidFill>
                <a:effectLst/>
                <a:latin typeface="Cascadia Mono"/>
                <a:ea typeface="Calibri" panose="020F0502020204030204" pitchFamily="34" charset="0"/>
                <a:cs typeface="Cascadia Mono"/>
              </a:rPr>
              <a:t> HilosVideo168_Dotnet_Grupo1.ec.edu.monster.controlador</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dirty="0">
                <a:solidFill>
                  <a:srgbClr val="000000"/>
                </a:solidFill>
                <a:effectLst/>
                <a:latin typeface="Cascadia Mono"/>
                <a:ea typeface="Calibri" panose="020F0502020204030204" pitchFamily="34" charset="0"/>
                <a:cs typeface="Cascadia Mono"/>
              </a:rPr>
              <a:t>{</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dirty="0">
                <a:solidFill>
                  <a:srgbClr val="000000"/>
                </a:solidFill>
                <a:effectLst/>
                <a:latin typeface="Cascadia Mono"/>
                <a:ea typeface="Calibri" panose="020F0502020204030204" pitchFamily="34" charset="0"/>
                <a:cs typeface="Cascadia Mono"/>
              </a:rPr>
              <a:t>    </a:t>
            </a:r>
            <a:r>
              <a:rPr lang="en-US" dirty="0">
                <a:solidFill>
                  <a:srgbClr val="0000FF"/>
                </a:solidFill>
                <a:effectLst/>
                <a:latin typeface="Cascadia Mono"/>
                <a:ea typeface="Calibri" panose="020F0502020204030204" pitchFamily="34" charset="0"/>
                <a:cs typeface="Cascadia Mono"/>
              </a:rPr>
              <a:t>internal</a:t>
            </a:r>
            <a:r>
              <a:rPr lang="en-US" dirty="0">
                <a:solidFill>
                  <a:srgbClr val="000000"/>
                </a:solidFill>
                <a:effectLst/>
                <a:latin typeface="Cascadia Mono"/>
                <a:ea typeface="Calibri" panose="020F0502020204030204" pitchFamily="34" charset="0"/>
                <a:cs typeface="Cascadia Mono"/>
              </a:rPr>
              <a:t> </a:t>
            </a:r>
            <a:r>
              <a:rPr lang="en-US" dirty="0">
                <a:solidFill>
                  <a:srgbClr val="0000FF"/>
                </a:solidFill>
                <a:effectLst/>
                <a:latin typeface="Cascadia Mono"/>
                <a:ea typeface="Calibri" panose="020F0502020204030204" pitchFamily="34" charset="0"/>
                <a:cs typeface="Cascadia Mono"/>
              </a:rPr>
              <a:t>class</a:t>
            </a:r>
            <a:r>
              <a:rPr lang="en-US" dirty="0">
                <a:solidFill>
                  <a:srgbClr val="000000"/>
                </a:solidFill>
                <a:effectLst/>
                <a:latin typeface="Cascadia Mono"/>
                <a:ea typeface="Calibri" panose="020F0502020204030204" pitchFamily="34" charset="0"/>
                <a:cs typeface="Cascadia Mono"/>
              </a:rPr>
              <a:t> </a:t>
            </a:r>
            <a:r>
              <a:rPr lang="en-US" dirty="0" err="1">
                <a:solidFill>
                  <a:srgbClr val="2B91AF"/>
                </a:solidFill>
                <a:effectLst/>
                <a:latin typeface="Cascadia Mono"/>
                <a:ea typeface="Calibri" panose="020F0502020204030204" pitchFamily="34" charset="0"/>
                <a:cs typeface="Cascadia Mono"/>
              </a:rPr>
              <a:t>HiloControlador</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dirty="0">
                <a:solidFill>
                  <a:srgbClr val="000000"/>
                </a:solidFill>
                <a:effectLst/>
                <a:latin typeface="Cascadia Mono"/>
                <a:ea typeface="Calibri" panose="020F0502020204030204" pitchFamily="34" charset="0"/>
                <a:cs typeface="Cascadia Mono"/>
              </a:rPr>
              <a:t>    {</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dirty="0">
                <a:solidFill>
                  <a:srgbClr val="000000"/>
                </a:solidFill>
                <a:effectLst/>
                <a:latin typeface="Cascadia Mono"/>
                <a:ea typeface="Calibri" panose="020F0502020204030204" pitchFamily="34" charset="0"/>
                <a:cs typeface="Cascadia Mono"/>
              </a:rPr>
              <a:t>        </a:t>
            </a:r>
            <a:r>
              <a:rPr lang="en-US" dirty="0">
                <a:solidFill>
                  <a:srgbClr val="0000FF"/>
                </a:solidFill>
                <a:effectLst/>
                <a:latin typeface="Cascadia Mono"/>
                <a:ea typeface="Calibri" panose="020F0502020204030204" pitchFamily="34" charset="0"/>
                <a:cs typeface="Cascadia Mono"/>
              </a:rPr>
              <a:t>private</a:t>
            </a:r>
            <a:r>
              <a:rPr lang="en-US" dirty="0">
                <a:solidFill>
                  <a:srgbClr val="000000"/>
                </a:solidFill>
                <a:effectLst/>
                <a:latin typeface="Cascadia Mono"/>
                <a:ea typeface="Calibri" panose="020F0502020204030204" pitchFamily="34" charset="0"/>
                <a:cs typeface="Cascadia Mono"/>
              </a:rPr>
              <a:t> </a:t>
            </a:r>
            <a:r>
              <a:rPr lang="en-US" dirty="0">
                <a:solidFill>
                  <a:srgbClr val="0000FF"/>
                </a:solidFill>
                <a:effectLst/>
                <a:latin typeface="Cascadia Mono"/>
                <a:ea typeface="Calibri" panose="020F0502020204030204" pitchFamily="34" charset="0"/>
                <a:cs typeface="Cascadia Mono"/>
              </a:rPr>
              <a:t>static</a:t>
            </a:r>
            <a:r>
              <a:rPr lang="en-US" dirty="0">
                <a:solidFill>
                  <a:srgbClr val="000000"/>
                </a:solidFill>
                <a:effectLst/>
                <a:latin typeface="Cascadia Mono"/>
                <a:ea typeface="Calibri" panose="020F0502020204030204" pitchFamily="34" charset="0"/>
                <a:cs typeface="Cascadia Mono"/>
              </a:rPr>
              <a:t> </a:t>
            </a:r>
            <a:r>
              <a:rPr lang="en-US" dirty="0" err="1">
                <a:solidFill>
                  <a:srgbClr val="0000FF"/>
                </a:solidFill>
                <a:effectLst/>
                <a:latin typeface="Cascadia Mono"/>
                <a:ea typeface="Calibri" panose="020F0502020204030204" pitchFamily="34" charset="0"/>
                <a:cs typeface="Cascadia Mono"/>
              </a:rPr>
              <a:t>readonly</a:t>
            </a:r>
            <a:r>
              <a:rPr lang="en-US" dirty="0">
                <a:solidFill>
                  <a:srgbClr val="000000"/>
                </a:solidFill>
                <a:effectLst/>
                <a:latin typeface="Cascadia Mono"/>
                <a:ea typeface="Calibri" panose="020F0502020204030204" pitchFamily="34" charset="0"/>
                <a:cs typeface="Cascadia Mono"/>
              </a:rPr>
              <a:t> List&lt;Thread&gt; </a:t>
            </a:r>
            <a:r>
              <a:rPr lang="en-US" dirty="0" err="1">
                <a:solidFill>
                  <a:srgbClr val="000000"/>
                </a:solidFill>
                <a:effectLst/>
                <a:latin typeface="Cascadia Mono"/>
                <a:ea typeface="Calibri" panose="020F0502020204030204" pitchFamily="34" charset="0"/>
                <a:cs typeface="Cascadia Mono"/>
              </a:rPr>
              <a:t>listaHilos</a:t>
            </a:r>
            <a:r>
              <a:rPr lang="en-US" dirty="0">
                <a:solidFill>
                  <a:srgbClr val="000000"/>
                </a:solidFill>
                <a:effectLst/>
                <a:latin typeface="Cascadia Mono"/>
                <a:ea typeface="Calibri" panose="020F0502020204030204" pitchFamily="34" charset="0"/>
                <a:cs typeface="Cascadia Mono"/>
              </a:rPr>
              <a:t> = </a:t>
            </a:r>
            <a:r>
              <a:rPr lang="en-US" dirty="0">
                <a:solidFill>
                  <a:srgbClr val="0000FF"/>
                </a:solidFill>
                <a:effectLst/>
                <a:latin typeface="Cascadia Mono"/>
                <a:ea typeface="Calibri" panose="020F0502020204030204" pitchFamily="34" charset="0"/>
                <a:cs typeface="Cascadia Mono"/>
              </a:rPr>
              <a:t>new</a:t>
            </a:r>
            <a:r>
              <a:rPr lang="en-US" dirty="0">
                <a:solidFill>
                  <a:srgbClr val="000000"/>
                </a:solidFill>
                <a:effectLst/>
                <a:latin typeface="Cascadia Mono"/>
                <a:ea typeface="Calibri" panose="020F0502020204030204" pitchFamily="34" charset="0"/>
                <a:cs typeface="Cascadia Mono"/>
              </a:rPr>
              <a:t> List&lt;Thread&gt;();</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dirty="0">
                <a:solidFill>
                  <a:srgbClr val="000000"/>
                </a:solidFill>
                <a:effectLst/>
                <a:latin typeface="Cascadia Mono"/>
                <a:ea typeface="Calibri" panose="020F0502020204030204" pitchFamily="34" charset="0"/>
                <a:cs typeface="Cascadia Mono"/>
              </a:rPr>
              <a:t> </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dirty="0">
                <a:solidFill>
                  <a:srgbClr val="000000"/>
                </a:solidFill>
                <a:effectLst/>
                <a:latin typeface="Cascadia Mono"/>
                <a:ea typeface="Calibri" panose="020F0502020204030204" pitchFamily="34" charset="0"/>
                <a:cs typeface="Cascadia Mono"/>
              </a:rPr>
              <a:t>        </a:t>
            </a:r>
            <a:r>
              <a:rPr lang="es-EC" dirty="0" err="1">
                <a:solidFill>
                  <a:srgbClr val="0000FF"/>
                </a:solidFill>
                <a:effectLst/>
                <a:latin typeface="Cascadia Mono"/>
                <a:ea typeface="Calibri" panose="020F0502020204030204" pitchFamily="34" charset="0"/>
                <a:cs typeface="Cascadia Mono"/>
              </a:rPr>
              <a:t>public</a:t>
            </a:r>
            <a:r>
              <a:rPr lang="es-EC" dirty="0">
                <a:solidFill>
                  <a:srgbClr val="000000"/>
                </a:solidFill>
                <a:effectLst/>
                <a:latin typeface="Cascadia Mono"/>
                <a:ea typeface="Calibri" panose="020F0502020204030204" pitchFamily="34" charset="0"/>
                <a:cs typeface="Cascadia Mono"/>
              </a:rPr>
              <a:t> </a:t>
            </a:r>
            <a:r>
              <a:rPr lang="es-EC" dirty="0" err="1">
                <a:solidFill>
                  <a:srgbClr val="0000FF"/>
                </a:solidFill>
                <a:effectLst/>
                <a:latin typeface="Cascadia Mono"/>
                <a:ea typeface="Calibri" panose="020F0502020204030204" pitchFamily="34" charset="0"/>
                <a:cs typeface="Cascadia Mono"/>
              </a:rPr>
              <a:t>static</a:t>
            </a:r>
            <a:r>
              <a:rPr lang="es-EC" dirty="0">
                <a:solidFill>
                  <a:srgbClr val="000000"/>
                </a:solidFill>
                <a:effectLst/>
                <a:latin typeface="Cascadia Mono"/>
                <a:ea typeface="Calibri" panose="020F0502020204030204" pitchFamily="34" charset="0"/>
                <a:cs typeface="Cascadia Mono"/>
              </a:rPr>
              <a:t> </a:t>
            </a:r>
            <a:r>
              <a:rPr lang="es-EC" dirty="0" err="1">
                <a:solidFill>
                  <a:srgbClr val="0000FF"/>
                </a:solidFill>
                <a:effectLst/>
                <a:latin typeface="Cascadia Mono"/>
                <a:ea typeface="Calibri" panose="020F0502020204030204" pitchFamily="34" charset="0"/>
                <a:cs typeface="Cascadia Mono"/>
              </a:rPr>
              <a:t>void</a:t>
            </a:r>
            <a:r>
              <a:rPr lang="es-EC" dirty="0">
                <a:solidFill>
                  <a:srgbClr val="000000"/>
                </a:solidFill>
                <a:effectLst/>
                <a:latin typeface="Cascadia Mono"/>
                <a:ea typeface="Calibri" panose="020F0502020204030204" pitchFamily="34" charset="0"/>
                <a:cs typeface="Cascadia Mono"/>
              </a:rPr>
              <a:t> </a:t>
            </a:r>
            <a:r>
              <a:rPr lang="es-EC" dirty="0" err="1">
                <a:solidFill>
                  <a:srgbClr val="000000"/>
                </a:solidFill>
                <a:effectLst/>
                <a:latin typeface="Cascadia Mono"/>
                <a:ea typeface="Calibri" panose="020F0502020204030204" pitchFamily="34" charset="0"/>
                <a:cs typeface="Cascadia Mono"/>
              </a:rPr>
              <a:t>MovimientoPelota</a:t>
            </a:r>
            <a:r>
              <a:rPr lang="es-EC" dirty="0">
                <a:solidFill>
                  <a:srgbClr val="000000"/>
                </a:solidFill>
                <a:effectLst/>
                <a:latin typeface="Cascadia Mono"/>
                <a:ea typeface="Calibri" panose="020F0502020204030204" pitchFamily="34" charset="0"/>
                <a:cs typeface="Cascadia Mono"/>
              </a:rPr>
              <a:t>(</a:t>
            </a:r>
            <a:r>
              <a:rPr lang="es-EC" dirty="0" err="1">
                <a:solidFill>
                  <a:srgbClr val="000000"/>
                </a:solidFill>
                <a:effectLst/>
                <a:latin typeface="Cascadia Mono"/>
                <a:ea typeface="Calibri" panose="020F0502020204030204" pitchFamily="34" charset="0"/>
                <a:cs typeface="Cascadia Mono"/>
              </a:rPr>
              <a:t>PelotaVista</a:t>
            </a:r>
            <a:r>
              <a:rPr lang="es-EC" dirty="0">
                <a:solidFill>
                  <a:srgbClr val="000000"/>
                </a:solidFill>
                <a:effectLst/>
                <a:latin typeface="Cascadia Mono"/>
                <a:ea typeface="Calibri" panose="020F0502020204030204" pitchFamily="34" charset="0"/>
                <a:cs typeface="Cascadia Mono"/>
              </a:rPr>
              <a:t> </a:t>
            </a:r>
            <a:r>
              <a:rPr lang="es-EC" dirty="0" err="1">
                <a:solidFill>
                  <a:srgbClr val="000000"/>
                </a:solidFill>
                <a:effectLst/>
                <a:latin typeface="Cascadia Mono"/>
                <a:ea typeface="Calibri" panose="020F0502020204030204" pitchFamily="34" charset="0"/>
                <a:cs typeface="Cascadia Mono"/>
              </a:rPr>
              <a:t>view</a:t>
            </a:r>
            <a:r>
              <a:rPr lang="es-EC" dirty="0">
                <a:solidFill>
                  <a:srgbClr val="000000"/>
                </a:solidFill>
                <a:effectLst/>
                <a:latin typeface="Cascadia Mono"/>
                <a:ea typeface="Calibri" panose="020F0502020204030204" pitchFamily="34" charset="0"/>
                <a:cs typeface="Cascadia Mono"/>
              </a:rPr>
              <a:t>, Panel marco, </a:t>
            </a:r>
            <a:r>
              <a:rPr lang="es-EC" dirty="0" err="1">
                <a:solidFill>
                  <a:srgbClr val="000000"/>
                </a:solidFill>
                <a:effectLst/>
                <a:latin typeface="Cascadia Mono"/>
                <a:ea typeface="Calibri" panose="020F0502020204030204" pitchFamily="34" charset="0"/>
                <a:cs typeface="Cascadia Mono"/>
              </a:rPr>
              <a:t>PelotaModelo</a:t>
            </a:r>
            <a:r>
              <a:rPr lang="es-EC" dirty="0">
                <a:solidFill>
                  <a:srgbClr val="000000"/>
                </a:solidFill>
                <a:effectLst/>
                <a:latin typeface="Cascadia Mono"/>
                <a:ea typeface="Calibri" panose="020F0502020204030204" pitchFamily="34" charset="0"/>
                <a:cs typeface="Cascadia Mono"/>
              </a:rPr>
              <a:t> </a:t>
            </a:r>
            <a:r>
              <a:rPr lang="es-EC" dirty="0" err="1">
                <a:solidFill>
                  <a:srgbClr val="000000"/>
                </a:solidFill>
                <a:effectLst/>
                <a:latin typeface="Cascadia Mono"/>
                <a:ea typeface="Calibri" panose="020F0502020204030204" pitchFamily="34" charset="0"/>
                <a:cs typeface="Cascadia Mono"/>
              </a:rPr>
              <a:t>model</a:t>
            </a:r>
            <a:r>
              <a:rPr lang="es-EC" dirty="0">
                <a:solidFill>
                  <a:srgbClr val="000000"/>
                </a:solidFill>
                <a:effectLst/>
                <a:latin typeface="Cascadia Mono"/>
                <a:ea typeface="Calibri" panose="020F0502020204030204" pitchFamily="34" charset="0"/>
                <a:cs typeface="Cascadia Mono"/>
              </a:rPr>
              <a:t>)</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dirty="0">
                <a:solidFill>
                  <a:srgbClr val="000000"/>
                </a:solidFill>
                <a:effectLst/>
                <a:latin typeface="Cascadia Mono"/>
                <a:ea typeface="Calibri" panose="020F0502020204030204" pitchFamily="34" charset="0"/>
                <a:cs typeface="Cascadia Mono"/>
              </a:rPr>
              <a:t>        </a:t>
            </a:r>
            <a:r>
              <a:rPr lang="en-US" dirty="0">
                <a:solidFill>
                  <a:srgbClr val="000000"/>
                </a:solidFill>
                <a:effectLst/>
                <a:latin typeface="Cascadia Mono"/>
                <a:ea typeface="Calibri" panose="020F0502020204030204" pitchFamily="34" charset="0"/>
                <a:cs typeface="Cascadia Mono"/>
              </a:rPr>
              <a:t>{</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400" dirty="0">
                <a:solidFill>
                  <a:srgbClr val="000000"/>
                </a:solidFill>
                <a:effectLst/>
                <a:latin typeface="Cascadia Mono"/>
                <a:ea typeface="Calibri" panose="020F0502020204030204" pitchFamily="34" charset="0"/>
                <a:cs typeface="Cascadia Mono"/>
              </a:rPr>
              <a:t> </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22534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323F547-ED28-1A13-A9A2-4E26CB7A9F43}"/>
              </a:ext>
            </a:extLst>
          </p:cNvPr>
          <p:cNvSpPr txBox="1"/>
          <p:nvPr/>
        </p:nvSpPr>
        <p:spPr>
          <a:xfrm>
            <a:off x="728663" y="1277875"/>
            <a:ext cx="6068062" cy="3349635"/>
          </a:xfrm>
          <a:prstGeom prst="rect">
            <a:avLst/>
          </a:prstGeom>
          <a:noFill/>
        </p:spPr>
        <p:txBody>
          <a:bodyPr wrap="square">
            <a:spAutoFit/>
          </a:bodyPr>
          <a:lstStyle/>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n-US" sz="1000" dirty="0">
                <a:solidFill>
                  <a:srgbClr val="0000FF"/>
                </a:solidFill>
                <a:effectLst/>
                <a:latin typeface="Cascadia Mono"/>
                <a:ea typeface="Calibri" panose="020F0502020204030204" pitchFamily="34" charset="0"/>
                <a:cs typeface="Cascadia Mono"/>
              </a:rPr>
              <a:t>try</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n-US" sz="1000" dirty="0">
                <a:solidFill>
                  <a:srgbClr val="0000FF"/>
                </a:solidFill>
                <a:effectLst/>
                <a:latin typeface="Cascadia Mono"/>
                <a:ea typeface="Calibri" panose="020F0502020204030204" pitchFamily="34" charset="0"/>
                <a:cs typeface="Cascadia Mono"/>
              </a:rPr>
              <a:t>for</a:t>
            </a:r>
            <a:r>
              <a:rPr lang="en-US" sz="1000" dirty="0">
                <a:solidFill>
                  <a:srgbClr val="000000"/>
                </a:solidFill>
                <a:effectLst/>
                <a:latin typeface="Cascadia Mono"/>
                <a:ea typeface="Calibri" panose="020F0502020204030204" pitchFamily="34" charset="0"/>
                <a:cs typeface="Cascadia Mono"/>
              </a:rPr>
              <a:t> (</a:t>
            </a:r>
            <a:r>
              <a:rPr lang="en-US" sz="1000" dirty="0">
                <a:solidFill>
                  <a:srgbClr val="0000FF"/>
                </a:solidFill>
                <a:effectLst/>
                <a:latin typeface="Cascadia Mono"/>
                <a:ea typeface="Calibri" panose="020F0502020204030204" pitchFamily="34" charset="0"/>
                <a:cs typeface="Cascadia Mono"/>
              </a:rPr>
              <a:t>int</a:t>
            </a:r>
            <a:r>
              <a:rPr lang="en-US" sz="1000" dirty="0">
                <a:solidFill>
                  <a:srgbClr val="000000"/>
                </a:solidFill>
                <a:effectLst/>
                <a:latin typeface="Cascadia Mono"/>
                <a:ea typeface="Calibri" panose="020F0502020204030204" pitchFamily="34" charset="0"/>
                <a:cs typeface="Cascadia Mono"/>
              </a:rPr>
              <a:t> </a:t>
            </a:r>
            <a:r>
              <a:rPr lang="en-US" sz="1000" dirty="0" err="1">
                <a:solidFill>
                  <a:srgbClr val="000000"/>
                </a:solidFill>
                <a:effectLst/>
                <a:latin typeface="Cascadia Mono"/>
                <a:ea typeface="Calibri" panose="020F0502020204030204" pitchFamily="34" charset="0"/>
                <a:cs typeface="Cascadia Mono"/>
              </a:rPr>
              <a:t>i</a:t>
            </a:r>
            <a:r>
              <a:rPr lang="en-US" sz="1000" dirty="0">
                <a:solidFill>
                  <a:srgbClr val="000000"/>
                </a:solidFill>
                <a:effectLst/>
                <a:latin typeface="Cascadia Mono"/>
                <a:ea typeface="Calibri" panose="020F0502020204030204" pitchFamily="34" charset="0"/>
                <a:cs typeface="Cascadia Mono"/>
              </a:rPr>
              <a:t> = 0; </a:t>
            </a:r>
            <a:r>
              <a:rPr lang="en-US" sz="1000" dirty="0" err="1">
                <a:solidFill>
                  <a:srgbClr val="000000"/>
                </a:solidFill>
                <a:effectLst/>
                <a:latin typeface="Cascadia Mono"/>
                <a:ea typeface="Calibri" panose="020F0502020204030204" pitchFamily="34" charset="0"/>
                <a:cs typeface="Cascadia Mono"/>
              </a:rPr>
              <a:t>i</a:t>
            </a:r>
            <a:r>
              <a:rPr lang="en-US" sz="1000" dirty="0">
                <a:solidFill>
                  <a:srgbClr val="000000"/>
                </a:solidFill>
                <a:effectLst/>
                <a:latin typeface="Cascadia Mono"/>
                <a:ea typeface="Calibri" panose="020F0502020204030204" pitchFamily="34" charset="0"/>
                <a:cs typeface="Cascadia Mono"/>
              </a:rPr>
              <a:t> &lt; 3000; </a:t>
            </a:r>
            <a:r>
              <a:rPr lang="en-US" sz="1000" dirty="0" err="1">
                <a:solidFill>
                  <a:srgbClr val="000000"/>
                </a:solidFill>
                <a:effectLst/>
                <a:latin typeface="Cascadia Mono"/>
                <a:ea typeface="Calibri" panose="020F0502020204030204" pitchFamily="34" charset="0"/>
                <a:cs typeface="Cascadia Mono"/>
              </a:rPr>
              <a:t>i</a:t>
            </a:r>
            <a:r>
              <a:rPr lang="en-US"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n-US" sz="1000" dirty="0">
                <a:solidFill>
                  <a:srgbClr val="0000FF"/>
                </a:solidFill>
                <a:effectLst/>
                <a:latin typeface="Cascadia Mono"/>
                <a:ea typeface="Calibri" panose="020F0502020204030204" pitchFamily="34" charset="0"/>
                <a:cs typeface="Cascadia Mono"/>
              </a:rPr>
              <a:t>int</a:t>
            </a:r>
            <a:r>
              <a:rPr lang="en-US" sz="1000" dirty="0">
                <a:solidFill>
                  <a:srgbClr val="000000"/>
                </a:solidFill>
                <a:effectLst/>
                <a:latin typeface="Cascadia Mono"/>
                <a:ea typeface="Calibri" panose="020F0502020204030204" pitchFamily="34" charset="0"/>
                <a:cs typeface="Cascadia Mono"/>
              </a:rPr>
              <a:t> </a:t>
            </a:r>
            <a:r>
              <a:rPr lang="en-US" sz="1000" dirty="0" err="1">
                <a:solidFill>
                  <a:srgbClr val="000000"/>
                </a:solidFill>
                <a:effectLst/>
                <a:latin typeface="Cascadia Mono"/>
                <a:ea typeface="Calibri" panose="020F0502020204030204" pitchFamily="34" charset="0"/>
                <a:cs typeface="Cascadia Mono"/>
              </a:rPr>
              <a:t>hilo</a:t>
            </a:r>
            <a:r>
              <a:rPr lang="en-US" sz="1000" dirty="0">
                <a:solidFill>
                  <a:srgbClr val="000000"/>
                </a:solidFill>
                <a:effectLst/>
                <a:latin typeface="Cascadia Mono"/>
                <a:ea typeface="Calibri" panose="020F0502020204030204" pitchFamily="34" charset="0"/>
                <a:cs typeface="Cascadia Mono"/>
              </a:rPr>
              <a:t> = </a:t>
            </a:r>
            <a:r>
              <a:rPr lang="en-US" sz="1000" dirty="0" err="1">
                <a:solidFill>
                  <a:srgbClr val="000000"/>
                </a:solidFill>
                <a:effectLst/>
                <a:latin typeface="Cascadia Mono"/>
                <a:ea typeface="Calibri" panose="020F0502020204030204" pitchFamily="34" charset="0"/>
                <a:cs typeface="Cascadia Mono"/>
              </a:rPr>
              <a:t>Thread.CurrentThread.ManagedThreadId</a:t>
            </a:r>
            <a:r>
              <a:rPr lang="en-US"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listaHilos.Add</a:t>
            </a:r>
            <a:r>
              <a:rPr lang="es-EC" sz="1000" dirty="0">
                <a:solidFill>
                  <a:srgbClr val="000000"/>
                </a:solidFill>
                <a:effectLst/>
                <a:latin typeface="Cascadia Mono"/>
                <a:ea typeface="Calibri" panose="020F0502020204030204" pitchFamily="34" charset="0"/>
                <a:cs typeface="Cascadia Mono"/>
              </a:rPr>
              <a:t>(</a:t>
            </a:r>
            <a:r>
              <a:rPr lang="es-EC" sz="1000" dirty="0" err="1">
                <a:solidFill>
                  <a:srgbClr val="000000"/>
                </a:solidFill>
                <a:effectLst/>
                <a:latin typeface="Cascadia Mono"/>
                <a:ea typeface="Calibri" panose="020F0502020204030204" pitchFamily="34" charset="0"/>
                <a:cs typeface="Cascadia Mono"/>
              </a:rPr>
              <a:t>Thread.CurrentThread</a:t>
            </a:r>
            <a:r>
              <a:rPr lang="es-EC"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PelotaControlador.MoverPelota</a:t>
            </a:r>
            <a:r>
              <a:rPr lang="es-EC" sz="1000" dirty="0">
                <a:solidFill>
                  <a:srgbClr val="000000"/>
                </a:solidFill>
                <a:effectLst/>
                <a:latin typeface="Cascadia Mono"/>
                <a:ea typeface="Calibri" panose="020F0502020204030204" pitchFamily="34" charset="0"/>
                <a:cs typeface="Cascadia Mono"/>
              </a:rPr>
              <a:t>(marco, </a:t>
            </a:r>
            <a:r>
              <a:rPr lang="es-EC" sz="1000" dirty="0" err="1">
                <a:solidFill>
                  <a:srgbClr val="000000"/>
                </a:solidFill>
                <a:effectLst/>
                <a:latin typeface="Cascadia Mono"/>
                <a:ea typeface="Calibri" panose="020F0502020204030204" pitchFamily="34" charset="0"/>
                <a:cs typeface="Cascadia Mono"/>
              </a:rPr>
              <a:t>model</a:t>
            </a:r>
            <a:r>
              <a:rPr lang="es-EC"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000" dirty="0">
                <a:solidFill>
                  <a:srgbClr val="000000"/>
                </a:solidFill>
                <a:effectLst/>
                <a:latin typeface="Cascadia Mono"/>
                <a:ea typeface="Calibri" panose="020F0502020204030204" pitchFamily="34" charset="0"/>
                <a:cs typeface="Cascadia Mono"/>
              </a:rPr>
              <a:t>                    </a:t>
            </a:r>
            <a:r>
              <a:rPr lang="en-US" sz="1000" dirty="0" err="1">
                <a:solidFill>
                  <a:srgbClr val="000000"/>
                </a:solidFill>
                <a:effectLst/>
                <a:latin typeface="Cascadia Mono"/>
                <a:ea typeface="Calibri" panose="020F0502020204030204" pitchFamily="34" charset="0"/>
                <a:cs typeface="Cascadia Mono"/>
              </a:rPr>
              <a:t>Thread.Sleep</a:t>
            </a:r>
            <a:r>
              <a:rPr lang="en-US" sz="1000" dirty="0">
                <a:solidFill>
                  <a:srgbClr val="000000"/>
                </a:solidFill>
                <a:effectLst/>
                <a:latin typeface="Cascadia Mono"/>
                <a:ea typeface="Calibri" panose="020F0502020204030204" pitchFamily="34" charset="0"/>
                <a:cs typeface="Cascadia Mono"/>
              </a:rPr>
              <a:t>(2);</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n-US" sz="1000" dirty="0" err="1">
                <a:solidFill>
                  <a:srgbClr val="000000"/>
                </a:solidFill>
                <a:effectLst/>
                <a:latin typeface="Cascadia Mono"/>
                <a:ea typeface="Calibri" panose="020F0502020204030204" pitchFamily="34" charset="0"/>
                <a:cs typeface="Cascadia Mono"/>
              </a:rPr>
              <a:t>view.recargarMarco</a:t>
            </a:r>
            <a:r>
              <a:rPr lang="en-US"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endParaRPr lang="es-EC" sz="1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631358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323F547-ED28-1A13-A9A2-4E26CB7A9F43}"/>
              </a:ext>
            </a:extLst>
          </p:cNvPr>
          <p:cNvSpPr txBox="1"/>
          <p:nvPr/>
        </p:nvSpPr>
        <p:spPr>
          <a:xfrm>
            <a:off x="728663" y="1277875"/>
            <a:ext cx="6068062" cy="3349635"/>
          </a:xfrm>
          <a:prstGeom prst="rect">
            <a:avLst/>
          </a:prstGeom>
          <a:noFill/>
        </p:spPr>
        <p:txBody>
          <a:bodyPr wrap="square">
            <a:spAutoFit/>
          </a:bodyPr>
          <a:lstStyle/>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n-US" sz="1000" dirty="0">
                <a:solidFill>
                  <a:srgbClr val="0000FF"/>
                </a:solidFill>
                <a:effectLst/>
                <a:latin typeface="Cascadia Mono"/>
                <a:ea typeface="Calibri" panose="020F0502020204030204" pitchFamily="34" charset="0"/>
                <a:cs typeface="Cascadia Mono"/>
              </a:rPr>
              <a:t>try</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n-US" sz="1000" dirty="0">
                <a:solidFill>
                  <a:srgbClr val="0000FF"/>
                </a:solidFill>
                <a:effectLst/>
                <a:latin typeface="Cascadia Mono"/>
                <a:ea typeface="Calibri" panose="020F0502020204030204" pitchFamily="34" charset="0"/>
                <a:cs typeface="Cascadia Mono"/>
              </a:rPr>
              <a:t>for</a:t>
            </a:r>
            <a:r>
              <a:rPr lang="en-US" sz="1000" dirty="0">
                <a:solidFill>
                  <a:srgbClr val="000000"/>
                </a:solidFill>
                <a:effectLst/>
                <a:latin typeface="Cascadia Mono"/>
                <a:ea typeface="Calibri" panose="020F0502020204030204" pitchFamily="34" charset="0"/>
                <a:cs typeface="Cascadia Mono"/>
              </a:rPr>
              <a:t> (</a:t>
            </a:r>
            <a:r>
              <a:rPr lang="en-US" sz="1000" dirty="0">
                <a:solidFill>
                  <a:srgbClr val="0000FF"/>
                </a:solidFill>
                <a:effectLst/>
                <a:latin typeface="Cascadia Mono"/>
                <a:ea typeface="Calibri" panose="020F0502020204030204" pitchFamily="34" charset="0"/>
                <a:cs typeface="Cascadia Mono"/>
              </a:rPr>
              <a:t>int</a:t>
            </a:r>
            <a:r>
              <a:rPr lang="en-US" sz="1000" dirty="0">
                <a:solidFill>
                  <a:srgbClr val="000000"/>
                </a:solidFill>
                <a:effectLst/>
                <a:latin typeface="Cascadia Mono"/>
                <a:ea typeface="Calibri" panose="020F0502020204030204" pitchFamily="34" charset="0"/>
                <a:cs typeface="Cascadia Mono"/>
              </a:rPr>
              <a:t> </a:t>
            </a:r>
            <a:r>
              <a:rPr lang="en-US" sz="1000" dirty="0" err="1">
                <a:solidFill>
                  <a:srgbClr val="000000"/>
                </a:solidFill>
                <a:effectLst/>
                <a:latin typeface="Cascadia Mono"/>
                <a:ea typeface="Calibri" panose="020F0502020204030204" pitchFamily="34" charset="0"/>
                <a:cs typeface="Cascadia Mono"/>
              </a:rPr>
              <a:t>i</a:t>
            </a:r>
            <a:r>
              <a:rPr lang="en-US" sz="1000" dirty="0">
                <a:solidFill>
                  <a:srgbClr val="000000"/>
                </a:solidFill>
                <a:effectLst/>
                <a:latin typeface="Cascadia Mono"/>
                <a:ea typeface="Calibri" panose="020F0502020204030204" pitchFamily="34" charset="0"/>
                <a:cs typeface="Cascadia Mono"/>
              </a:rPr>
              <a:t> = 0; </a:t>
            </a:r>
            <a:r>
              <a:rPr lang="en-US" sz="1000" dirty="0" err="1">
                <a:solidFill>
                  <a:srgbClr val="000000"/>
                </a:solidFill>
                <a:effectLst/>
                <a:latin typeface="Cascadia Mono"/>
                <a:ea typeface="Calibri" panose="020F0502020204030204" pitchFamily="34" charset="0"/>
                <a:cs typeface="Cascadia Mono"/>
              </a:rPr>
              <a:t>i</a:t>
            </a:r>
            <a:r>
              <a:rPr lang="en-US" sz="1000" dirty="0">
                <a:solidFill>
                  <a:srgbClr val="000000"/>
                </a:solidFill>
                <a:effectLst/>
                <a:latin typeface="Cascadia Mono"/>
                <a:ea typeface="Calibri" panose="020F0502020204030204" pitchFamily="34" charset="0"/>
                <a:cs typeface="Cascadia Mono"/>
              </a:rPr>
              <a:t> &lt; 3000; </a:t>
            </a:r>
            <a:r>
              <a:rPr lang="en-US" sz="1000" dirty="0" err="1">
                <a:solidFill>
                  <a:srgbClr val="000000"/>
                </a:solidFill>
                <a:effectLst/>
                <a:latin typeface="Cascadia Mono"/>
                <a:ea typeface="Calibri" panose="020F0502020204030204" pitchFamily="34" charset="0"/>
                <a:cs typeface="Cascadia Mono"/>
              </a:rPr>
              <a:t>i</a:t>
            </a:r>
            <a:r>
              <a:rPr lang="en-US"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n-US" sz="1000" dirty="0">
                <a:solidFill>
                  <a:srgbClr val="0000FF"/>
                </a:solidFill>
                <a:effectLst/>
                <a:latin typeface="Cascadia Mono"/>
                <a:ea typeface="Calibri" panose="020F0502020204030204" pitchFamily="34" charset="0"/>
                <a:cs typeface="Cascadia Mono"/>
              </a:rPr>
              <a:t>int</a:t>
            </a:r>
            <a:r>
              <a:rPr lang="en-US" sz="1000" dirty="0">
                <a:solidFill>
                  <a:srgbClr val="000000"/>
                </a:solidFill>
                <a:effectLst/>
                <a:latin typeface="Cascadia Mono"/>
                <a:ea typeface="Calibri" panose="020F0502020204030204" pitchFamily="34" charset="0"/>
                <a:cs typeface="Cascadia Mono"/>
              </a:rPr>
              <a:t> </a:t>
            </a:r>
            <a:r>
              <a:rPr lang="en-US" sz="1000" dirty="0" err="1">
                <a:solidFill>
                  <a:srgbClr val="000000"/>
                </a:solidFill>
                <a:effectLst/>
                <a:latin typeface="Cascadia Mono"/>
                <a:ea typeface="Calibri" panose="020F0502020204030204" pitchFamily="34" charset="0"/>
                <a:cs typeface="Cascadia Mono"/>
              </a:rPr>
              <a:t>hilo</a:t>
            </a:r>
            <a:r>
              <a:rPr lang="en-US" sz="1000" dirty="0">
                <a:solidFill>
                  <a:srgbClr val="000000"/>
                </a:solidFill>
                <a:effectLst/>
                <a:latin typeface="Cascadia Mono"/>
                <a:ea typeface="Calibri" panose="020F0502020204030204" pitchFamily="34" charset="0"/>
                <a:cs typeface="Cascadia Mono"/>
              </a:rPr>
              <a:t> = </a:t>
            </a:r>
            <a:r>
              <a:rPr lang="en-US" sz="1000" dirty="0" err="1">
                <a:solidFill>
                  <a:srgbClr val="000000"/>
                </a:solidFill>
                <a:effectLst/>
                <a:latin typeface="Cascadia Mono"/>
                <a:ea typeface="Calibri" panose="020F0502020204030204" pitchFamily="34" charset="0"/>
                <a:cs typeface="Cascadia Mono"/>
              </a:rPr>
              <a:t>Thread.CurrentThread.ManagedThreadId</a:t>
            </a:r>
            <a:r>
              <a:rPr lang="en-US"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listaHilos.Add</a:t>
            </a:r>
            <a:r>
              <a:rPr lang="es-EC" sz="1000" dirty="0">
                <a:solidFill>
                  <a:srgbClr val="000000"/>
                </a:solidFill>
                <a:effectLst/>
                <a:latin typeface="Cascadia Mono"/>
                <a:ea typeface="Calibri" panose="020F0502020204030204" pitchFamily="34" charset="0"/>
                <a:cs typeface="Cascadia Mono"/>
              </a:rPr>
              <a:t>(</a:t>
            </a:r>
            <a:r>
              <a:rPr lang="es-EC" sz="1000" dirty="0" err="1">
                <a:solidFill>
                  <a:srgbClr val="000000"/>
                </a:solidFill>
                <a:effectLst/>
                <a:latin typeface="Cascadia Mono"/>
                <a:ea typeface="Calibri" panose="020F0502020204030204" pitchFamily="34" charset="0"/>
                <a:cs typeface="Cascadia Mono"/>
              </a:rPr>
              <a:t>Thread.CurrentThread</a:t>
            </a:r>
            <a:r>
              <a:rPr lang="es-EC"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000" dirty="0">
                <a:solidFill>
                  <a:srgbClr val="000000"/>
                </a:solidFill>
                <a:effectLst/>
                <a:latin typeface="Cascadia Mono"/>
                <a:ea typeface="Calibri" panose="020F0502020204030204" pitchFamily="34" charset="0"/>
                <a:cs typeface="Cascadia Mono"/>
              </a:rPr>
              <a:t>                    </a:t>
            </a:r>
            <a:r>
              <a:rPr lang="es-EC" sz="1000" dirty="0" err="1">
                <a:solidFill>
                  <a:srgbClr val="000000"/>
                </a:solidFill>
                <a:effectLst/>
                <a:latin typeface="Cascadia Mono"/>
                <a:ea typeface="Calibri" panose="020F0502020204030204" pitchFamily="34" charset="0"/>
                <a:cs typeface="Cascadia Mono"/>
              </a:rPr>
              <a:t>PelotaControlador.MoverPelota</a:t>
            </a:r>
            <a:r>
              <a:rPr lang="es-EC" sz="1000" dirty="0">
                <a:solidFill>
                  <a:srgbClr val="000000"/>
                </a:solidFill>
                <a:effectLst/>
                <a:latin typeface="Cascadia Mono"/>
                <a:ea typeface="Calibri" panose="020F0502020204030204" pitchFamily="34" charset="0"/>
                <a:cs typeface="Cascadia Mono"/>
              </a:rPr>
              <a:t>(marco, </a:t>
            </a:r>
            <a:r>
              <a:rPr lang="es-EC" sz="1000" dirty="0" err="1">
                <a:solidFill>
                  <a:srgbClr val="000000"/>
                </a:solidFill>
                <a:effectLst/>
                <a:latin typeface="Cascadia Mono"/>
                <a:ea typeface="Calibri" panose="020F0502020204030204" pitchFamily="34" charset="0"/>
                <a:cs typeface="Cascadia Mono"/>
              </a:rPr>
              <a:t>model</a:t>
            </a:r>
            <a:r>
              <a:rPr lang="es-EC"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s-EC" sz="1000" dirty="0">
                <a:solidFill>
                  <a:srgbClr val="000000"/>
                </a:solidFill>
                <a:effectLst/>
                <a:latin typeface="Cascadia Mono"/>
                <a:ea typeface="Calibri" panose="020F0502020204030204" pitchFamily="34" charset="0"/>
                <a:cs typeface="Cascadia Mono"/>
              </a:rPr>
              <a:t>                    </a:t>
            </a:r>
            <a:r>
              <a:rPr lang="en-US" sz="1000" dirty="0" err="1">
                <a:solidFill>
                  <a:srgbClr val="000000"/>
                </a:solidFill>
                <a:effectLst/>
                <a:latin typeface="Cascadia Mono"/>
                <a:ea typeface="Calibri" panose="020F0502020204030204" pitchFamily="34" charset="0"/>
                <a:cs typeface="Cascadia Mono"/>
              </a:rPr>
              <a:t>Thread.Sleep</a:t>
            </a:r>
            <a:r>
              <a:rPr lang="en-US" sz="1000" dirty="0">
                <a:solidFill>
                  <a:srgbClr val="000000"/>
                </a:solidFill>
                <a:effectLst/>
                <a:latin typeface="Cascadia Mono"/>
                <a:ea typeface="Calibri" panose="020F0502020204030204" pitchFamily="34" charset="0"/>
                <a:cs typeface="Cascadia Mono"/>
              </a:rPr>
              <a:t>(2);</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r>
              <a:rPr lang="en-US" sz="1000" dirty="0" err="1">
                <a:solidFill>
                  <a:srgbClr val="000000"/>
                </a:solidFill>
                <a:effectLst/>
                <a:latin typeface="Cascadia Mono"/>
                <a:ea typeface="Calibri" panose="020F0502020204030204" pitchFamily="34" charset="0"/>
                <a:cs typeface="Cascadia Mono"/>
              </a:rPr>
              <a:t>view.recargarMarco</a:t>
            </a:r>
            <a:r>
              <a:rPr lang="en-US" sz="10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r>
              <a:rPr lang="en-US" sz="1000" dirty="0">
                <a:solidFill>
                  <a:srgbClr val="000000"/>
                </a:solidFill>
                <a:effectLst/>
                <a:latin typeface="Cascadia Mono"/>
                <a:ea typeface="Calibri" panose="020F0502020204030204" pitchFamily="34" charset="0"/>
                <a:cs typeface="Cascadia Mono"/>
              </a:rPr>
              <a:t>            }</a:t>
            </a:r>
            <a:endParaRPr lang="es-EC" sz="1000" dirty="0">
              <a:effectLst/>
              <a:latin typeface="Calibri" panose="020F0502020204030204" pitchFamily="34" charset="0"/>
              <a:ea typeface="Calibri" panose="020F0502020204030204" pitchFamily="34" charset="0"/>
              <a:cs typeface="Arial" panose="020B0604020202020204" pitchFamily="34" charset="0"/>
            </a:endParaRPr>
          </a:p>
          <a:p>
            <a:pPr>
              <a:spcAft>
                <a:spcPts val="1000"/>
              </a:spcAft>
            </a:pPr>
            <a:endParaRPr lang="es-EC" sz="1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023075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323F547-ED28-1A13-A9A2-4E26CB7A9F43}"/>
              </a:ext>
            </a:extLst>
          </p:cNvPr>
          <p:cNvSpPr txBox="1"/>
          <p:nvPr/>
        </p:nvSpPr>
        <p:spPr>
          <a:xfrm>
            <a:off x="728663" y="1277875"/>
            <a:ext cx="6068062" cy="3391441"/>
          </a:xfrm>
          <a:prstGeom prst="rect">
            <a:avLst/>
          </a:prstGeom>
          <a:noFill/>
        </p:spPr>
        <p:txBody>
          <a:bodyPr wrap="square">
            <a:spAutoFit/>
          </a:bodyPr>
          <a:lstStyle/>
          <a:p>
            <a:pPr>
              <a:lnSpc>
                <a:spcPct val="115000"/>
              </a:lnSpc>
              <a:spcAft>
                <a:spcPts val="1000"/>
              </a:spcAft>
            </a:pPr>
            <a:r>
              <a:rPr lang="en-US" sz="1800" dirty="0">
                <a:solidFill>
                  <a:srgbClr val="000000"/>
                </a:solidFill>
                <a:effectLst/>
                <a:latin typeface="Cascadia Mono"/>
                <a:ea typeface="Calibri" panose="020F0502020204030204" pitchFamily="34" charset="0"/>
                <a:cs typeface="Cascadia Mono"/>
              </a:rPr>
              <a:t> </a:t>
            </a:r>
            <a:r>
              <a:rPr lang="en-US" sz="1800" dirty="0">
                <a:solidFill>
                  <a:srgbClr val="0000FF"/>
                </a:solidFill>
                <a:effectLst/>
                <a:latin typeface="Cascadia Mono"/>
                <a:ea typeface="Calibri" panose="020F0502020204030204" pitchFamily="34" charset="0"/>
                <a:cs typeface="Cascadia Mono"/>
              </a:rPr>
              <a:t>catch</a:t>
            </a:r>
            <a:r>
              <a:rPr lang="en-US" sz="1800" dirty="0">
                <a:solidFill>
                  <a:srgbClr val="000000"/>
                </a:solidFill>
                <a:effectLst/>
                <a:latin typeface="Cascadia Mono"/>
                <a:ea typeface="Calibri" panose="020F0502020204030204" pitchFamily="34" charset="0"/>
                <a:cs typeface="Cascadia Mono"/>
              </a:rPr>
              <a:t> (Exception)</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00"/>
                </a:solidFill>
                <a:effectLst/>
                <a:latin typeface="Cascadia Mono"/>
                <a:ea typeface="Calibri" panose="020F0502020204030204" pitchFamily="34" charset="0"/>
                <a:cs typeface="Cascadia Mono"/>
              </a:rPr>
              <a:t>            {</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00"/>
                </a:solidFill>
                <a:effectLst/>
                <a:latin typeface="Cascadia Mono"/>
                <a:ea typeface="Calibri" panose="020F0502020204030204" pitchFamily="34" charset="0"/>
                <a:cs typeface="Cascadia Mono"/>
              </a:rPr>
              <a:t>                </a:t>
            </a:r>
            <a:r>
              <a:rPr lang="en-US" sz="1800" dirty="0" err="1">
                <a:solidFill>
                  <a:srgbClr val="000000"/>
                </a:solidFill>
                <a:effectLst/>
                <a:latin typeface="Cascadia Mono"/>
                <a:ea typeface="Calibri" panose="020F0502020204030204" pitchFamily="34" charset="0"/>
                <a:cs typeface="Cascadia Mono"/>
              </a:rPr>
              <a:t>Console.WriteLine</a:t>
            </a:r>
            <a:r>
              <a:rPr lang="en-US" sz="1800" dirty="0">
                <a:solidFill>
                  <a:srgbClr val="000000"/>
                </a:solidFill>
                <a:effectLst/>
                <a:latin typeface="Cascadia Mono"/>
                <a:ea typeface="Calibri" panose="020F0502020204030204" pitchFamily="34" charset="0"/>
                <a:cs typeface="Cascadia Mono"/>
              </a:rPr>
              <a:t>(</a:t>
            </a:r>
            <a:r>
              <a:rPr lang="en-US" sz="1800" dirty="0">
                <a:solidFill>
                  <a:srgbClr val="A31515"/>
                </a:solidFill>
                <a:effectLst/>
                <a:latin typeface="Cascadia Mono"/>
                <a:ea typeface="Calibri" panose="020F0502020204030204" pitchFamily="34" charset="0"/>
                <a:cs typeface="Cascadia Mono"/>
              </a:rPr>
              <a:t>"Thread '{0}' </a:t>
            </a:r>
            <a:r>
              <a:rPr lang="en-US" sz="1800" dirty="0" err="1">
                <a:solidFill>
                  <a:srgbClr val="A31515"/>
                </a:solidFill>
                <a:effectLst/>
                <a:latin typeface="Cascadia Mono"/>
                <a:ea typeface="Calibri" panose="020F0502020204030204" pitchFamily="34" charset="0"/>
                <a:cs typeface="Cascadia Mono"/>
              </a:rPr>
              <a:t>interrumpido</a:t>
            </a:r>
            <a:r>
              <a:rPr lang="en-US" sz="1800" dirty="0">
                <a:solidFill>
                  <a:srgbClr val="A31515"/>
                </a:solidFill>
                <a:effectLst/>
                <a:latin typeface="Cascadia Mono"/>
                <a:ea typeface="Calibri" panose="020F0502020204030204" pitchFamily="34" charset="0"/>
                <a:cs typeface="Cascadia Mono"/>
              </a:rPr>
              <a:t>."</a:t>
            </a:r>
            <a:r>
              <a:rPr lang="en-US" sz="1800" dirty="0">
                <a:solidFill>
                  <a:srgbClr val="000000"/>
                </a:solidFill>
                <a:effectLst/>
                <a:latin typeface="Cascadia Mono"/>
                <a:ea typeface="Calibri" panose="020F0502020204030204" pitchFamily="34" charset="0"/>
                <a:cs typeface="Cascadia Mono"/>
              </a:rPr>
              <a:t>, </a:t>
            </a:r>
            <a:r>
              <a:rPr lang="en-US" sz="1800" dirty="0" err="1">
                <a:solidFill>
                  <a:srgbClr val="000000"/>
                </a:solidFill>
                <a:effectLst/>
                <a:latin typeface="Cascadia Mono"/>
                <a:ea typeface="Calibri" panose="020F0502020204030204" pitchFamily="34" charset="0"/>
                <a:cs typeface="Cascadia Mono"/>
              </a:rPr>
              <a:t>Thread.CurrentThread.Name</a:t>
            </a:r>
            <a:r>
              <a:rPr lang="en-US" sz="18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00"/>
                </a:solidFill>
                <a:effectLst/>
                <a:latin typeface="Cascadia Mono"/>
                <a:ea typeface="Calibri" panose="020F0502020204030204" pitchFamily="34" charset="0"/>
                <a:cs typeface="Cascadia Mono"/>
              </a:rPr>
              <a:t>            </a:t>
            </a:r>
            <a:r>
              <a:rPr lang="es-EC" sz="1800" dirty="0">
                <a:solidFill>
                  <a:srgbClr val="000000"/>
                </a:solidFill>
                <a:effectLst/>
                <a:latin typeface="Cascadia Mono"/>
                <a:ea typeface="Calibri" panose="020F0502020204030204" pitchFamily="34" charset="0"/>
                <a:cs typeface="Cascadia Mono"/>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solidFill>
                  <a:srgbClr val="000000"/>
                </a:solidFill>
                <a:effectLst/>
                <a:latin typeface="Cascadia Mono"/>
                <a:ea typeface="Calibri" panose="020F0502020204030204" pitchFamily="34" charset="0"/>
                <a:cs typeface="Cascadia Mono"/>
              </a:rPr>
              <a:t>        }</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solidFill>
                  <a:srgbClr val="000000"/>
                </a:solidFill>
                <a:effectLst/>
                <a:latin typeface="Cascadia Mono"/>
                <a:ea typeface="Calibri" panose="020F0502020204030204" pitchFamily="34" charset="0"/>
                <a:cs typeface="Cascadia Mono"/>
              </a:rPr>
              <a:t>    }</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solidFill>
                  <a:srgbClr val="000000"/>
                </a:solidFill>
                <a:effectLst/>
                <a:latin typeface="Cascadia Mono"/>
                <a:ea typeface="Calibri" panose="020F0502020204030204" pitchFamily="34" charset="0"/>
                <a:cs typeface="Cascadia Mono"/>
              </a:rPr>
              <a:t>}</a:t>
            </a:r>
            <a:endParaRPr lang="es-EC" sz="1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860075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323F547-ED28-1A13-A9A2-4E26CB7A9F43}"/>
              </a:ext>
            </a:extLst>
          </p:cNvPr>
          <p:cNvSpPr txBox="1"/>
          <p:nvPr/>
        </p:nvSpPr>
        <p:spPr>
          <a:xfrm>
            <a:off x="575588" y="1277875"/>
            <a:ext cx="6068062" cy="1666354"/>
          </a:xfrm>
          <a:prstGeom prst="rect">
            <a:avLst/>
          </a:prstGeom>
          <a:noFill/>
        </p:spPr>
        <p:txBody>
          <a:bodyPr wrap="square">
            <a:spAutoFit/>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Ahora dentro de nuestro paquete </a:t>
            </a:r>
            <a:r>
              <a:rPr lang="es-ES" sz="1800" dirty="0" err="1">
                <a:effectLst/>
                <a:latin typeface="Calibri" panose="020F0502020204030204" pitchFamily="34" charset="0"/>
                <a:ea typeface="Calibri" panose="020F0502020204030204" pitchFamily="34" charset="0"/>
                <a:cs typeface="Arial" panose="020B0604020202020204" pitchFamily="34" charset="0"/>
              </a:rPr>
              <a:t>ec.edu.monster.vista</a:t>
            </a:r>
            <a:r>
              <a:rPr lang="es-ES" sz="1800" dirty="0">
                <a:effectLst/>
                <a:latin typeface="Calibri" panose="020F0502020204030204" pitchFamily="34" charset="0"/>
                <a:ea typeface="Calibri" panose="020F0502020204030204" pitchFamily="34" charset="0"/>
                <a:cs typeface="Arial" panose="020B0604020202020204" pitchFamily="34" charset="0"/>
              </a:rPr>
              <a:t> en la clase </a:t>
            </a:r>
            <a:r>
              <a:rPr lang="es-ES" sz="1800" dirty="0" err="1">
                <a:effectLst/>
                <a:latin typeface="Calibri" panose="020F0502020204030204" pitchFamily="34" charset="0"/>
                <a:ea typeface="Calibri" panose="020F0502020204030204" pitchFamily="34" charset="0"/>
                <a:cs typeface="Arial" panose="020B0604020202020204" pitchFamily="34" charset="0"/>
              </a:rPr>
              <a:t>PelotaVista.cs</a:t>
            </a:r>
            <a:r>
              <a:rPr lang="es-ES" sz="1800" dirty="0">
                <a:effectLst/>
                <a:latin typeface="Calibri" panose="020F0502020204030204" pitchFamily="34" charset="0"/>
                <a:ea typeface="Calibri" panose="020F0502020204030204" pitchFamily="34" charset="0"/>
                <a:cs typeface="Arial" panose="020B0604020202020204" pitchFamily="34" charset="0"/>
              </a:rPr>
              <a:t> colocamos lo elementos del Panel y dos botones que tendrán la función de empezar los hilos en donde se mostrara la pelota moviéndose y el de cerrar de cerrar el programa.</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Imagen 1">
            <a:extLst>
              <a:ext uri="{FF2B5EF4-FFF2-40B4-BE49-F238E27FC236}">
                <a16:creationId xmlns:a16="http://schemas.microsoft.com/office/drawing/2014/main" id="{453464B8-957D-A788-D948-276A3B9BF10F}"/>
              </a:ext>
            </a:extLst>
          </p:cNvPr>
          <p:cNvPicPr>
            <a:picLocks noChangeAspect="1"/>
          </p:cNvPicPr>
          <p:nvPr/>
        </p:nvPicPr>
        <p:blipFill>
          <a:blip r:embed="rId3"/>
          <a:stretch>
            <a:fillRect/>
          </a:stretch>
        </p:blipFill>
        <p:spPr>
          <a:xfrm>
            <a:off x="580778" y="2944229"/>
            <a:ext cx="5669915" cy="225552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11274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E323F547-ED28-1A13-A9A2-4E26CB7A9F43}"/>
              </a:ext>
            </a:extLst>
          </p:cNvPr>
          <p:cNvSpPr txBox="1"/>
          <p:nvPr/>
        </p:nvSpPr>
        <p:spPr>
          <a:xfrm>
            <a:off x="1083500" y="1909716"/>
            <a:ext cx="2072362" cy="2303451"/>
          </a:xfrm>
          <a:prstGeom prst="rect">
            <a:avLst/>
          </a:prstGeom>
          <a:noFill/>
        </p:spPr>
        <p:txBody>
          <a:bodyPr wrap="square">
            <a:spAutoFit/>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También podríamos observar el código que tiene nuestra interfaz haciendo clic derecho&gt;View </a:t>
            </a:r>
            <a:r>
              <a:rPr lang="es-ES" sz="1800" dirty="0" err="1">
                <a:effectLst/>
                <a:latin typeface="Calibri" panose="020F0502020204030204" pitchFamily="34" charset="0"/>
                <a:ea typeface="Calibri" panose="020F0502020204030204" pitchFamily="34" charset="0"/>
                <a:cs typeface="Arial" panose="020B0604020202020204" pitchFamily="34" charset="0"/>
              </a:rPr>
              <a:t>Code</a:t>
            </a:r>
            <a:r>
              <a:rPr lang="es-ES" sz="1800" dirty="0">
                <a:effectLst/>
                <a:latin typeface="Calibri" panose="020F0502020204030204" pitchFamily="34" charset="0"/>
                <a:ea typeface="Calibri" panose="020F0502020204030204" pitchFamily="34" charset="0"/>
                <a:cs typeface="Arial" panose="020B0604020202020204" pitchFamily="34" charset="0"/>
              </a:rPr>
              <a:t> y copiar el siguiente código</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Imagen 2">
            <a:extLst>
              <a:ext uri="{FF2B5EF4-FFF2-40B4-BE49-F238E27FC236}">
                <a16:creationId xmlns:a16="http://schemas.microsoft.com/office/drawing/2014/main" id="{121642F6-B273-6631-880A-6A531C1A70AB}"/>
              </a:ext>
            </a:extLst>
          </p:cNvPr>
          <p:cNvPicPr>
            <a:picLocks noChangeAspect="1"/>
          </p:cNvPicPr>
          <p:nvPr/>
        </p:nvPicPr>
        <p:blipFill>
          <a:blip r:embed="rId3"/>
          <a:stretch>
            <a:fillRect/>
          </a:stretch>
        </p:blipFill>
        <p:spPr>
          <a:xfrm>
            <a:off x="4213043" y="1493566"/>
            <a:ext cx="1887013" cy="360535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83934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n 4">
            <a:extLst>
              <a:ext uri="{FF2B5EF4-FFF2-40B4-BE49-F238E27FC236}">
                <a16:creationId xmlns:a16="http://schemas.microsoft.com/office/drawing/2014/main" id="{A9D35553-35EB-4A64-6C95-BB79D3DEDF28}"/>
              </a:ext>
            </a:extLst>
          </p:cNvPr>
          <p:cNvPicPr>
            <a:picLocks noChangeAspect="1"/>
          </p:cNvPicPr>
          <p:nvPr/>
        </p:nvPicPr>
        <p:blipFill>
          <a:blip r:embed="rId3"/>
          <a:stretch>
            <a:fillRect/>
          </a:stretch>
        </p:blipFill>
        <p:spPr>
          <a:xfrm>
            <a:off x="798504" y="1404833"/>
            <a:ext cx="5526096" cy="3653158"/>
          </a:xfrm>
          <a:prstGeom prst="rect">
            <a:avLst/>
          </a:prstGeom>
        </p:spPr>
      </p:pic>
    </p:spTree>
    <p:extLst>
      <p:ext uri="{BB962C8B-B14F-4D97-AF65-F5344CB8AC3E}">
        <p14:creationId xmlns:p14="http://schemas.microsoft.com/office/powerpoint/2010/main" val="1167935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Imagen 2">
            <a:extLst>
              <a:ext uri="{FF2B5EF4-FFF2-40B4-BE49-F238E27FC236}">
                <a16:creationId xmlns:a16="http://schemas.microsoft.com/office/drawing/2014/main" id="{18675F91-B681-0185-DB2C-DF0A4FDD848C}"/>
              </a:ext>
            </a:extLst>
          </p:cNvPr>
          <p:cNvPicPr>
            <a:picLocks noChangeAspect="1"/>
          </p:cNvPicPr>
          <p:nvPr/>
        </p:nvPicPr>
        <p:blipFill>
          <a:blip r:embed="rId3"/>
          <a:stretch>
            <a:fillRect/>
          </a:stretch>
        </p:blipFill>
        <p:spPr>
          <a:xfrm>
            <a:off x="775917" y="1774475"/>
            <a:ext cx="5306165" cy="1343212"/>
          </a:xfrm>
          <a:prstGeom prst="rect">
            <a:avLst/>
          </a:prstGeom>
        </p:spPr>
      </p:pic>
    </p:spTree>
    <p:extLst>
      <p:ext uri="{BB962C8B-B14F-4D97-AF65-F5344CB8AC3E}">
        <p14:creationId xmlns:p14="http://schemas.microsoft.com/office/powerpoint/2010/main" val="1488911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d9f04a12b2_0_62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COMPONENTES DE LA ARQUITECTURA DOTNET (.NET)</a:t>
            </a:r>
            <a:endParaRPr dirty="0">
              <a:solidFill>
                <a:schemeClr val="bg1"/>
              </a:solidFill>
            </a:endParaRPr>
          </a:p>
        </p:txBody>
      </p:sp>
      <p:sp>
        <p:nvSpPr>
          <p:cNvPr id="280" name="Google Shape;280;g1d9f04a12b2_0_623"/>
          <p:cNvSpPr txBox="1">
            <a:spLocks noGrp="1"/>
          </p:cNvSpPr>
          <p:nvPr>
            <p:ph type="body" idx="1"/>
          </p:nvPr>
        </p:nvSpPr>
        <p:spPr>
          <a:xfrm>
            <a:off x="435899" y="1635375"/>
            <a:ext cx="6360825" cy="3208050"/>
          </a:xfrm>
          <a:prstGeom prst="rect">
            <a:avLst/>
          </a:prstGeom>
          <a:noFill/>
          <a:ln>
            <a:noFill/>
          </a:ln>
        </p:spPr>
        <p:txBody>
          <a:bodyPr spcFirstLastPara="1" wrap="square" lIns="68575" tIns="34275" rIns="68575" bIns="34275" anchor="ctr" anchorCtr="0">
            <a:normAutofit fontScale="70000" lnSpcReduction="20000"/>
          </a:bodyPr>
          <a:lstStyle/>
          <a:p>
            <a:pPr>
              <a:lnSpc>
                <a:spcPct val="115000"/>
              </a:lnSpc>
              <a:spcBef>
                <a:spcPts val="200"/>
              </a:spcBef>
            </a:pPr>
            <a:r>
              <a:rPr lang="es-ES" sz="18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rPr>
              <a:t>.NET Standard Library</a:t>
            </a:r>
            <a:endParaRPr lang="es-EC" sz="1800"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Otro de los componentes que formaban parte de la arquitectura era la biblioteca de clases portable PCL. Con ella se podía compartir el código entre varios proyectos específicos de la plataforma, tanto en IOS, Android, Windows y Windows </a:t>
            </a:r>
            <a:r>
              <a:rPr lang="es-ES" sz="1800" dirty="0" err="1">
                <a:effectLst/>
                <a:latin typeface="Calibri" panose="020F0502020204030204" pitchFamily="34" charset="0"/>
                <a:ea typeface="Calibri" panose="020F0502020204030204" pitchFamily="34" charset="0"/>
                <a:cs typeface="Arial" panose="020B0604020202020204" pitchFamily="34" charset="0"/>
              </a:rPr>
              <a:t>Phone</a:t>
            </a:r>
            <a:r>
              <a:rPr lang="es-ES" sz="1800" dirty="0">
                <a:effectLst/>
                <a:latin typeface="Calibri" panose="020F0502020204030204" pitchFamily="34" charset="0"/>
                <a:ea typeface="Calibri" panose="020F0502020204030204" pitchFamily="34" charset="0"/>
                <a:cs typeface="Arial" panose="020B0604020202020204" pitchFamily="34" charset="0"/>
              </a:rPr>
              <a:t> [5].</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Pero, las PCL presentaban muchas desventajas de compatibilidad entre implementaciones. Para ello, los desarrolladores crearon la API .NET Standard Library. Se trata de una fusión de las bibliotecas base y PCL compatible con todas las implementaciones [5].</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En la actualidad, con la última versión de Visual Studio en 2017, las PCL quedaron obsoletas y borradas del sistema, así como las bibliotecas base de cada implementación. En su lugar fueron reemplazadas por .NET Standard Library [5].</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También, existen otras API suplementarias que son específicas de los sistemas operativos en los que se ejecuta.</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1" name="Google Shape;281;g1d9f04a12b2_0_62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 name="Google Shape;282;g1d9f04a12b2_0_62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11</a:t>
            </a:r>
            <a:endParaRPr sz="1100">
              <a:solidFill>
                <a:schemeClr val="lt1"/>
              </a:solidFill>
            </a:endParaRPr>
          </a:p>
        </p:txBody>
      </p:sp>
      <p:sp>
        <p:nvSpPr>
          <p:cNvPr id="283" name="Google Shape;283;g1d9f04a12b2_0_62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2.7	CSHTML</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extLst>
      <p:ext uri="{BB962C8B-B14F-4D97-AF65-F5344CB8AC3E}">
        <p14:creationId xmlns:p14="http://schemas.microsoft.com/office/powerpoint/2010/main" val="44898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n 4">
            <a:extLst>
              <a:ext uri="{FF2B5EF4-FFF2-40B4-BE49-F238E27FC236}">
                <a16:creationId xmlns:a16="http://schemas.microsoft.com/office/drawing/2014/main" id="{78535ED0-AB15-0697-0343-F7875D1F8BCE}"/>
              </a:ext>
            </a:extLst>
          </p:cNvPr>
          <p:cNvPicPr>
            <a:picLocks noChangeAspect="1"/>
          </p:cNvPicPr>
          <p:nvPr/>
        </p:nvPicPr>
        <p:blipFill>
          <a:blip r:embed="rId3"/>
          <a:stretch>
            <a:fillRect/>
          </a:stretch>
        </p:blipFill>
        <p:spPr>
          <a:xfrm>
            <a:off x="1041857" y="460375"/>
            <a:ext cx="5401429" cy="4620270"/>
          </a:xfrm>
          <a:prstGeom prst="rect">
            <a:avLst/>
          </a:prstGeom>
        </p:spPr>
      </p:pic>
    </p:spTree>
    <p:extLst>
      <p:ext uri="{BB962C8B-B14F-4D97-AF65-F5344CB8AC3E}">
        <p14:creationId xmlns:p14="http://schemas.microsoft.com/office/powerpoint/2010/main" val="30475175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Imagen 2">
            <a:extLst>
              <a:ext uri="{FF2B5EF4-FFF2-40B4-BE49-F238E27FC236}">
                <a16:creationId xmlns:a16="http://schemas.microsoft.com/office/drawing/2014/main" id="{8CB2E834-7FF8-BB76-04AB-AECDA5D1814B}"/>
              </a:ext>
            </a:extLst>
          </p:cNvPr>
          <p:cNvPicPr>
            <a:picLocks noChangeAspect="1"/>
          </p:cNvPicPr>
          <p:nvPr/>
        </p:nvPicPr>
        <p:blipFill>
          <a:blip r:embed="rId3"/>
          <a:stretch>
            <a:fillRect/>
          </a:stretch>
        </p:blipFill>
        <p:spPr>
          <a:xfrm>
            <a:off x="887688" y="1718556"/>
            <a:ext cx="4925112" cy="3181794"/>
          </a:xfrm>
          <a:prstGeom prst="rect">
            <a:avLst/>
          </a:prstGeom>
        </p:spPr>
      </p:pic>
    </p:spTree>
    <p:extLst>
      <p:ext uri="{BB962C8B-B14F-4D97-AF65-F5344CB8AC3E}">
        <p14:creationId xmlns:p14="http://schemas.microsoft.com/office/powerpoint/2010/main" val="37105986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EF4D5365-6547-3F00-E6B5-1D717A28006B}"/>
              </a:ext>
            </a:extLst>
          </p:cNvPr>
          <p:cNvSpPr txBox="1"/>
          <p:nvPr/>
        </p:nvSpPr>
        <p:spPr>
          <a:xfrm>
            <a:off x="195262" y="1395184"/>
            <a:ext cx="6643537" cy="738664"/>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Ahora en nuestra clase </a:t>
            </a:r>
            <a:r>
              <a:rPr lang="es-ES" sz="1400" dirty="0" err="1">
                <a:effectLst/>
                <a:latin typeface="Calibri" panose="020F0502020204030204" pitchFamily="34" charset="0"/>
                <a:ea typeface="Calibri" panose="020F0502020204030204" pitchFamily="34" charset="0"/>
                <a:cs typeface="Arial" panose="020B0604020202020204" pitchFamily="34" charset="0"/>
              </a:rPr>
              <a:t>PelotaVista.Designer.cs</a:t>
            </a:r>
            <a:r>
              <a:rPr lang="es-ES" sz="1400" dirty="0">
                <a:effectLst/>
                <a:latin typeface="Calibri" panose="020F0502020204030204" pitchFamily="34" charset="0"/>
                <a:ea typeface="Calibri" panose="020F0502020204030204" pitchFamily="34" charset="0"/>
                <a:cs typeface="Arial" panose="020B0604020202020204" pitchFamily="34" charset="0"/>
              </a:rPr>
              <a:t> vamos a poner el siguiente código que lo que hace es ubicar nuestro botones y panel además de poner el nombre que va a salir al ejecutar el proyecto</a:t>
            </a:r>
            <a:endParaRPr lang="es-EC" dirty="0"/>
          </a:p>
        </p:txBody>
      </p:sp>
      <p:pic>
        <p:nvPicPr>
          <p:cNvPr id="6" name="Imagen 5">
            <a:extLst>
              <a:ext uri="{FF2B5EF4-FFF2-40B4-BE49-F238E27FC236}">
                <a16:creationId xmlns:a16="http://schemas.microsoft.com/office/drawing/2014/main" id="{9336000C-E011-A2EC-C1C8-DA52761D5B2A}"/>
              </a:ext>
            </a:extLst>
          </p:cNvPr>
          <p:cNvPicPr>
            <a:picLocks noChangeAspect="1"/>
          </p:cNvPicPr>
          <p:nvPr/>
        </p:nvPicPr>
        <p:blipFill>
          <a:blip r:embed="rId3"/>
          <a:stretch>
            <a:fillRect/>
          </a:stretch>
        </p:blipFill>
        <p:spPr>
          <a:xfrm>
            <a:off x="2008309" y="1969952"/>
            <a:ext cx="3630492" cy="3006598"/>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51152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Imagen 2">
            <a:extLst>
              <a:ext uri="{FF2B5EF4-FFF2-40B4-BE49-F238E27FC236}">
                <a16:creationId xmlns:a16="http://schemas.microsoft.com/office/drawing/2014/main" id="{C9B5A84A-1104-B761-CFDC-AB9E94BE469C}"/>
              </a:ext>
            </a:extLst>
          </p:cNvPr>
          <p:cNvPicPr>
            <a:picLocks noChangeAspect="1"/>
          </p:cNvPicPr>
          <p:nvPr/>
        </p:nvPicPr>
        <p:blipFill>
          <a:blip r:embed="rId3"/>
          <a:stretch>
            <a:fillRect/>
          </a:stretch>
        </p:blipFill>
        <p:spPr>
          <a:xfrm>
            <a:off x="774688" y="1738250"/>
            <a:ext cx="5725324" cy="2324424"/>
          </a:xfrm>
          <a:prstGeom prst="rect">
            <a:avLst/>
          </a:prstGeom>
        </p:spPr>
      </p:pic>
    </p:spTree>
    <p:extLst>
      <p:ext uri="{BB962C8B-B14F-4D97-AF65-F5344CB8AC3E}">
        <p14:creationId xmlns:p14="http://schemas.microsoft.com/office/powerpoint/2010/main" val="14605422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n 4">
            <a:extLst>
              <a:ext uri="{FF2B5EF4-FFF2-40B4-BE49-F238E27FC236}">
                <a16:creationId xmlns:a16="http://schemas.microsoft.com/office/drawing/2014/main" id="{D403E37C-A039-0EC9-3633-5BF4D15F0146}"/>
              </a:ext>
            </a:extLst>
          </p:cNvPr>
          <p:cNvPicPr>
            <a:picLocks noChangeAspect="1"/>
          </p:cNvPicPr>
          <p:nvPr/>
        </p:nvPicPr>
        <p:blipFill>
          <a:blip r:embed="rId3"/>
          <a:stretch>
            <a:fillRect/>
          </a:stretch>
        </p:blipFill>
        <p:spPr>
          <a:xfrm>
            <a:off x="1244125" y="1339724"/>
            <a:ext cx="4631675" cy="3617776"/>
          </a:xfrm>
          <a:prstGeom prst="rect">
            <a:avLst/>
          </a:prstGeom>
        </p:spPr>
      </p:pic>
    </p:spTree>
    <p:extLst>
      <p:ext uri="{BB962C8B-B14F-4D97-AF65-F5344CB8AC3E}">
        <p14:creationId xmlns:p14="http://schemas.microsoft.com/office/powerpoint/2010/main" val="21379775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Imagen 2">
            <a:extLst>
              <a:ext uri="{FF2B5EF4-FFF2-40B4-BE49-F238E27FC236}">
                <a16:creationId xmlns:a16="http://schemas.microsoft.com/office/drawing/2014/main" id="{0BBB45C4-A98E-9267-9CFE-BB5A338FC140}"/>
              </a:ext>
            </a:extLst>
          </p:cNvPr>
          <p:cNvPicPr>
            <a:picLocks noChangeAspect="1"/>
          </p:cNvPicPr>
          <p:nvPr/>
        </p:nvPicPr>
        <p:blipFill>
          <a:blip r:embed="rId3"/>
          <a:stretch>
            <a:fillRect/>
          </a:stretch>
        </p:blipFill>
        <p:spPr>
          <a:xfrm>
            <a:off x="1167916" y="1438250"/>
            <a:ext cx="4644884" cy="3405175"/>
          </a:xfrm>
          <a:prstGeom prst="rect">
            <a:avLst/>
          </a:prstGeom>
        </p:spPr>
      </p:pic>
    </p:spTree>
    <p:extLst>
      <p:ext uri="{BB962C8B-B14F-4D97-AF65-F5344CB8AC3E}">
        <p14:creationId xmlns:p14="http://schemas.microsoft.com/office/powerpoint/2010/main" val="1833186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n 4">
            <a:extLst>
              <a:ext uri="{FF2B5EF4-FFF2-40B4-BE49-F238E27FC236}">
                <a16:creationId xmlns:a16="http://schemas.microsoft.com/office/drawing/2014/main" id="{55246C73-7ED6-7D37-5BCE-1DF9CC481E48}"/>
              </a:ext>
            </a:extLst>
          </p:cNvPr>
          <p:cNvPicPr>
            <a:picLocks noChangeAspect="1"/>
          </p:cNvPicPr>
          <p:nvPr/>
        </p:nvPicPr>
        <p:blipFill>
          <a:blip r:embed="rId3"/>
          <a:stretch>
            <a:fillRect/>
          </a:stretch>
        </p:blipFill>
        <p:spPr>
          <a:xfrm>
            <a:off x="1138227" y="1360624"/>
            <a:ext cx="4672023" cy="3581885"/>
          </a:xfrm>
          <a:prstGeom prst="rect">
            <a:avLst/>
          </a:prstGeom>
        </p:spPr>
      </p:pic>
    </p:spTree>
    <p:extLst>
      <p:ext uri="{BB962C8B-B14F-4D97-AF65-F5344CB8AC3E}">
        <p14:creationId xmlns:p14="http://schemas.microsoft.com/office/powerpoint/2010/main" val="24505716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1E275B8F-8B84-F15D-CA1D-C9F7289E0AB9}"/>
              </a:ext>
            </a:extLst>
          </p:cNvPr>
          <p:cNvSpPr txBox="1"/>
          <p:nvPr/>
        </p:nvSpPr>
        <p:spPr>
          <a:xfrm>
            <a:off x="290512" y="1531791"/>
            <a:ext cx="6081449" cy="738664"/>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Ahora nos dirigimos al </a:t>
            </a:r>
            <a:r>
              <a:rPr lang="es-ES" sz="1400" dirty="0" err="1">
                <a:effectLst/>
                <a:latin typeface="Calibri" panose="020F0502020204030204" pitchFamily="34" charset="0"/>
                <a:ea typeface="Calibri" panose="020F0502020204030204" pitchFamily="34" charset="0"/>
                <a:cs typeface="Arial" panose="020B0604020202020204" pitchFamily="34" charset="0"/>
              </a:rPr>
              <a:t>main</a:t>
            </a:r>
            <a:r>
              <a:rPr lang="es-ES" sz="1400" dirty="0">
                <a:effectLst/>
                <a:latin typeface="Calibri" panose="020F0502020204030204" pitchFamily="34" charset="0"/>
                <a:ea typeface="Calibri" panose="020F0502020204030204" pitchFamily="34" charset="0"/>
                <a:cs typeface="Arial" panose="020B0604020202020204" pitchFamily="34" charset="0"/>
              </a:rPr>
              <a:t> para llamar a nuestra vista, esta está ubicada dentro de la clase </a:t>
            </a:r>
            <a:r>
              <a:rPr lang="es-ES" sz="1400" dirty="0" err="1">
                <a:effectLst/>
                <a:latin typeface="Calibri" panose="020F0502020204030204" pitchFamily="34" charset="0"/>
                <a:ea typeface="Calibri" panose="020F0502020204030204" pitchFamily="34" charset="0"/>
                <a:cs typeface="Arial" panose="020B0604020202020204" pitchFamily="34" charset="0"/>
              </a:rPr>
              <a:t>Program.cs</a:t>
            </a:r>
            <a:r>
              <a:rPr lang="es-ES" sz="1400" dirty="0">
                <a:effectLst/>
                <a:latin typeface="Calibri" panose="020F0502020204030204" pitchFamily="34" charset="0"/>
                <a:ea typeface="Calibri" panose="020F0502020204030204" pitchFamily="34" charset="0"/>
                <a:cs typeface="Arial" panose="020B0604020202020204" pitchFamily="34" charset="0"/>
              </a:rPr>
              <a:t> que se crea por defecto al crear el proyecto e insertamos el siguiente código.</a:t>
            </a:r>
            <a:endParaRPr lang="es-EC" dirty="0"/>
          </a:p>
        </p:txBody>
      </p:sp>
      <p:pic>
        <p:nvPicPr>
          <p:cNvPr id="6" name="Imagen 5">
            <a:extLst>
              <a:ext uri="{FF2B5EF4-FFF2-40B4-BE49-F238E27FC236}">
                <a16:creationId xmlns:a16="http://schemas.microsoft.com/office/drawing/2014/main" id="{534A6546-155B-5317-15F2-C6FAFD1F598C}"/>
              </a:ext>
            </a:extLst>
          </p:cNvPr>
          <p:cNvPicPr>
            <a:picLocks noChangeAspect="1"/>
          </p:cNvPicPr>
          <p:nvPr/>
        </p:nvPicPr>
        <p:blipFill>
          <a:blip r:embed="rId3"/>
          <a:stretch>
            <a:fillRect/>
          </a:stretch>
        </p:blipFill>
        <p:spPr>
          <a:xfrm>
            <a:off x="812468" y="2349291"/>
            <a:ext cx="5570220" cy="243649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48579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n 4">
            <a:extLst>
              <a:ext uri="{FF2B5EF4-FFF2-40B4-BE49-F238E27FC236}">
                <a16:creationId xmlns:a16="http://schemas.microsoft.com/office/drawing/2014/main" id="{08527F54-31BA-CE57-60AC-91510E8B5BA4}"/>
              </a:ext>
            </a:extLst>
          </p:cNvPr>
          <p:cNvPicPr>
            <a:picLocks noChangeAspect="1"/>
          </p:cNvPicPr>
          <p:nvPr/>
        </p:nvPicPr>
        <p:blipFill>
          <a:blip r:embed="rId3"/>
          <a:stretch>
            <a:fillRect/>
          </a:stretch>
        </p:blipFill>
        <p:spPr>
          <a:xfrm>
            <a:off x="435900" y="1628697"/>
            <a:ext cx="5696745" cy="219106"/>
          </a:xfrm>
          <a:prstGeom prst="rect">
            <a:avLst/>
          </a:prstGeom>
        </p:spPr>
      </p:pic>
      <p:pic>
        <p:nvPicPr>
          <p:cNvPr id="8" name="Imagen 7">
            <a:extLst>
              <a:ext uri="{FF2B5EF4-FFF2-40B4-BE49-F238E27FC236}">
                <a16:creationId xmlns:a16="http://schemas.microsoft.com/office/drawing/2014/main" id="{240DC682-9607-F63E-6AC8-18E0FA8661C0}"/>
              </a:ext>
            </a:extLst>
          </p:cNvPr>
          <p:cNvPicPr>
            <a:picLocks noChangeAspect="1"/>
          </p:cNvPicPr>
          <p:nvPr/>
        </p:nvPicPr>
        <p:blipFill>
          <a:blip r:embed="rId4"/>
          <a:stretch>
            <a:fillRect/>
          </a:stretch>
        </p:blipFill>
        <p:spPr>
          <a:xfrm>
            <a:off x="445426" y="1847803"/>
            <a:ext cx="5687219" cy="2438740"/>
          </a:xfrm>
          <a:prstGeom prst="rect">
            <a:avLst/>
          </a:prstGeom>
        </p:spPr>
      </p:pic>
    </p:spTree>
    <p:extLst>
      <p:ext uri="{BB962C8B-B14F-4D97-AF65-F5344CB8AC3E}">
        <p14:creationId xmlns:p14="http://schemas.microsoft.com/office/powerpoint/2010/main" val="15694407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0" name="Google Shape;690;g1d9f04a12b2_0_88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g1d9f04a12b2_0_88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52</a:t>
            </a:r>
            <a:endParaRPr sz="1100">
              <a:solidFill>
                <a:schemeClr val="lt1"/>
              </a:solidFill>
            </a:endParaRPr>
          </a:p>
        </p:txBody>
      </p:sp>
      <p:sp>
        <p:nvSpPr>
          <p:cNvPr id="693" name="Google Shape;693;g1d9f04a12b2_0_887"/>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342900" lvl="0" indent="-342900">
              <a:buFont typeface="+mj-lt"/>
              <a:buAutoNum type="arabicPeriod"/>
            </a:pPr>
            <a:r>
              <a:rPr lang="es-ES"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PARTE PRÁCTICA</a:t>
            </a:r>
            <a:br>
              <a:rPr lang="es-EC" sz="1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Arial" panose="020B0604020202020204" pitchFamily="34" charset="0"/>
              </a:rPr>
              <a:t>Video 168</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96" name="Google Shape;696;g1d9f04a12b2_0_88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	DESARROLLO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5.2	Proyecto 1</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dirty="0">
                <a:solidFill>
                  <a:srgbClr val="FFFF00"/>
                </a:solidFill>
                <a:latin typeface="Gill Sans"/>
                <a:ea typeface="Gill Sans"/>
                <a:cs typeface="Gill Sans"/>
                <a:sym typeface="Gill Sans"/>
              </a:rPr>
              <a:t>5.2.3  Codificación del archivo MarcoRebote.cs</a:t>
            </a:r>
            <a:endParaRPr sz="650" b="1" dirty="0">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C9752BC7-6816-0326-8696-38918DDB9C5C}"/>
              </a:ext>
            </a:extLst>
          </p:cNvPr>
          <p:cNvSpPr txBox="1"/>
          <p:nvPr/>
        </p:nvSpPr>
        <p:spPr>
          <a:xfrm>
            <a:off x="575663" y="1277875"/>
            <a:ext cx="6081449" cy="253916"/>
          </a:xfrm>
          <a:prstGeom prst="rect">
            <a:avLst/>
          </a:prstGeom>
          <a:noFill/>
        </p:spPr>
        <p:txBody>
          <a:bodyPr wrap="square">
            <a:spAutoFit/>
          </a:bodyPr>
          <a:lstStyle/>
          <a:p>
            <a:pPr>
              <a:spcAft>
                <a:spcPts val="1000"/>
              </a:spcAft>
            </a:pPr>
            <a:endParaRPr lang="es-EC" sz="105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E1BBE389-1A9F-626A-29AF-0757F8208FA8}"/>
              </a:ext>
            </a:extLst>
          </p:cNvPr>
          <p:cNvSpPr txBox="1"/>
          <p:nvPr/>
        </p:nvSpPr>
        <p:spPr>
          <a:xfrm>
            <a:off x="209550" y="1465566"/>
            <a:ext cx="6662737" cy="1564339"/>
          </a:xfrm>
          <a:prstGeom prst="rect">
            <a:avLst/>
          </a:prstGeom>
          <a:noFill/>
        </p:spPr>
        <p:txBody>
          <a:bodyPr wrap="square">
            <a:spAutoFit/>
          </a:bodyPr>
          <a:lstStyle/>
          <a:p>
            <a:pPr>
              <a:lnSpc>
                <a:spcPct val="115000"/>
              </a:lnSpc>
              <a:spcAft>
                <a:spcPts val="1000"/>
              </a:spcAft>
            </a:pPr>
            <a:r>
              <a:rPr lang="es-ES" sz="1400" dirty="0">
                <a:effectLst/>
                <a:latin typeface="Calibri" panose="020F0502020204030204" pitchFamily="34" charset="0"/>
                <a:ea typeface="Calibri" panose="020F0502020204030204" pitchFamily="34" charset="0"/>
                <a:cs typeface="Arial" panose="020B0604020202020204" pitchFamily="34" charset="0"/>
              </a:rPr>
              <a:t>Y así es como tenemos terminado nuestro proyecto del video 168 en donde podemos crear varias pelotas que funcionan gracias a los hilos que creamos, pero tenemos un error que no podemos detener los hilos y eso solucionaremos en el siguiente proyecto del video 169. Pero vamos a ejecutar el programa para observar que es lo que realiza y observar el error de una forma gráfica. Para ejecutar el proyecto lo único que tenemos que hacer es clic en </a:t>
            </a:r>
            <a:r>
              <a:rPr lang="es-ES" sz="1400" dirty="0" err="1">
                <a:effectLst/>
                <a:latin typeface="Calibri" panose="020F0502020204030204" pitchFamily="34" charset="0"/>
                <a:ea typeface="Calibri" panose="020F0502020204030204" pitchFamily="34" charset="0"/>
                <a:cs typeface="Arial" panose="020B0604020202020204" pitchFamily="34" charset="0"/>
              </a:rPr>
              <a:t>play</a:t>
            </a:r>
            <a:r>
              <a:rPr lang="es-ES" sz="1400" dirty="0">
                <a:effectLst/>
                <a:latin typeface="Calibri" panose="020F0502020204030204" pitchFamily="34" charset="0"/>
                <a:ea typeface="Calibri" panose="020F0502020204030204" pitchFamily="34" charset="0"/>
                <a:cs typeface="Arial" panose="020B0604020202020204" pitchFamily="34" charset="0"/>
              </a:rPr>
              <a:t>.</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Imagen 5">
            <a:extLst>
              <a:ext uri="{FF2B5EF4-FFF2-40B4-BE49-F238E27FC236}">
                <a16:creationId xmlns:a16="http://schemas.microsoft.com/office/drawing/2014/main" id="{B620478F-914F-79E6-BBA9-9F0016A41348}"/>
              </a:ext>
            </a:extLst>
          </p:cNvPr>
          <p:cNvPicPr>
            <a:picLocks noChangeAspect="1"/>
          </p:cNvPicPr>
          <p:nvPr/>
        </p:nvPicPr>
        <p:blipFill>
          <a:blip r:embed="rId3"/>
          <a:stretch>
            <a:fillRect/>
          </a:stretch>
        </p:blipFill>
        <p:spPr>
          <a:xfrm>
            <a:off x="1232973" y="3349421"/>
            <a:ext cx="4419857" cy="91618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8928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d9f04a12b2_0_62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COMPONENTES DE LA ARQUITECTURA DOTNET (.NET)</a:t>
            </a:r>
            <a:endParaRPr dirty="0">
              <a:solidFill>
                <a:schemeClr val="bg1"/>
              </a:solidFill>
            </a:endParaRPr>
          </a:p>
        </p:txBody>
      </p:sp>
      <p:sp>
        <p:nvSpPr>
          <p:cNvPr id="280" name="Google Shape;280;g1d9f04a12b2_0_623"/>
          <p:cNvSpPr txBox="1">
            <a:spLocks noGrp="1"/>
          </p:cNvSpPr>
          <p:nvPr>
            <p:ph type="body" idx="1"/>
          </p:nvPr>
        </p:nvSpPr>
        <p:spPr>
          <a:xfrm>
            <a:off x="435899" y="1635375"/>
            <a:ext cx="6360825" cy="3208050"/>
          </a:xfrm>
          <a:prstGeom prst="rect">
            <a:avLst/>
          </a:prstGeom>
          <a:noFill/>
          <a:ln>
            <a:noFill/>
          </a:ln>
        </p:spPr>
        <p:txBody>
          <a:bodyPr spcFirstLastPara="1" wrap="square" lIns="68575" tIns="34275" rIns="68575" bIns="34275" anchor="ctr" anchorCtr="0">
            <a:normAutofit/>
          </a:bodyPr>
          <a:lstStyle/>
          <a:p>
            <a:pPr marL="152400" indent="0">
              <a:lnSpc>
                <a:spcPct val="115000"/>
              </a:lnSpc>
              <a:spcBef>
                <a:spcPts val="200"/>
              </a:spcBef>
              <a:buNone/>
            </a:pPr>
            <a:r>
              <a:rPr lang="es-ES"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rPr>
              <a:t>Entorno en Tiempo de Ejecución</a:t>
            </a:r>
            <a:endParaRPr lang="es-EC"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Una de las partes relevantes de la arquitectura es el Entorno en Tiempo de Ejecución, que como su nombre indica es donde se ejecuta el programa administrado o el intervalo de tiempo en el que un software se ejecuta en un sistema operativo. Según la implementación utilizada [5]:</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15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.NET framework: CLR (Common Language Runtime).</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15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.NET Core: Core CLR (</a:t>
            </a:r>
            <a:r>
              <a:rPr lang="en-US" sz="1400" dirty="0" err="1">
                <a:effectLst/>
                <a:latin typeface="Calibri" panose="020F0502020204030204" pitchFamily="34" charset="0"/>
                <a:ea typeface="Calibri" panose="020F0502020204030204" pitchFamily="34" charset="0"/>
                <a:cs typeface="Arial" panose="020B0604020202020204" pitchFamily="34" charset="0"/>
              </a:rPr>
              <a:t>CoreCommon</a:t>
            </a:r>
            <a:r>
              <a:rPr lang="en-US" sz="1400" dirty="0">
                <a:effectLst/>
                <a:latin typeface="Calibri" panose="020F0502020204030204" pitchFamily="34" charset="0"/>
                <a:ea typeface="Calibri" panose="020F0502020204030204" pitchFamily="34" charset="0"/>
                <a:cs typeface="Arial" panose="020B0604020202020204" pitchFamily="34" charset="0"/>
              </a:rPr>
              <a:t> Language Runtime).</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15000"/>
              </a:lnSpc>
              <a:buFont typeface="Symbol" panose="05050102010706020507" pitchFamily="18" charset="2"/>
              <a:buChar char=""/>
            </a:pPr>
            <a:r>
              <a:rPr lang="es-ES" sz="1400" dirty="0" err="1">
                <a:effectLst/>
                <a:latin typeface="Calibri" panose="020F0502020204030204" pitchFamily="34" charset="0"/>
                <a:ea typeface="Calibri" panose="020F0502020204030204" pitchFamily="34" charset="0"/>
                <a:cs typeface="Arial" panose="020B0604020202020204" pitchFamily="34" charset="0"/>
              </a:rPr>
              <a:t>Xamarin</a:t>
            </a:r>
            <a:r>
              <a:rPr lang="es-ES" sz="1400" dirty="0">
                <a:effectLst/>
                <a:latin typeface="Calibri" panose="020F0502020204030204" pitchFamily="34" charset="0"/>
                <a:ea typeface="Calibri" panose="020F0502020204030204" pitchFamily="34" charset="0"/>
                <a:cs typeface="Arial" panose="020B0604020202020204" pitchFamily="34" charset="0"/>
              </a:rPr>
              <a:t>: entorno de implementación Mono.</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15000"/>
              </a:lnSpc>
              <a:spcAft>
                <a:spcPts val="1000"/>
              </a:spcAft>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Arial" panose="020B0604020202020204" pitchFamily="34" charset="0"/>
              </a:rPr>
              <a:t>UWP: .NET Native.</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1" name="Google Shape;281;g1d9f04a12b2_0_62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 name="Google Shape;282;g1d9f04a12b2_0_62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11</a:t>
            </a:r>
            <a:endParaRPr sz="1100">
              <a:solidFill>
                <a:schemeClr val="lt1"/>
              </a:solidFill>
            </a:endParaRPr>
          </a:p>
        </p:txBody>
      </p:sp>
      <p:sp>
        <p:nvSpPr>
          <p:cNvPr id="283" name="Google Shape;283;g1d9f04a12b2_0_62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2.7	CSHTML</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extLst>
      <p:ext uri="{BB962C8B-B14F-4D97-AF65-F5344CB8AC3E}">
        <p14:creationId xmlns:p14="http://schemas.microsoft.com/office/powerpoint/2010/main" val="15652036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1d9f04a12b2_0_912"/>
          <p:cNvSpPr txBox="1">
            <a:spLocks noGrp="1"/>
          </p:cNvSpPr>
          <p:nvPr>
            <p:ph type="body" idx="1"/>
          </p:nvPr>
        </p:nvSpPr>
        <p:spPr>
          <a:xfrm>
            <a:off x="435900" y="1408800"/>
            <a:ext cx="6154200" cy="746400"/>
          </a:xfrm>
          <a:prstGeom prst="rect">
            <a:avLst/>
          </a:prstGeom>
          <a:noFill/>
          <a:ln>
            <a:noFill/>
          </a:ln>
        </p:spPr>
        <p:txBody>
          <a:bodyPr spcFirstLastPara="1" wrap="square" lIns="68575" tIns="34275" rIns="68575" bIns="34275" anchor="ctr" anchorCtr="0">
            <a:normAutofit fontScale="62500" lnSpcReduction="2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Una vez ejecutado el proyecto tendremos la pantalla de la figura 68. en la cual podemos observar la interfaz que creamos y si hacemos clic en empezar se comenzara a ejecutar los hilos que en este caso están de forma de pelotas.</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EJECUCIÓN VIDEO 168</a:t>
            </a:r>
            <a:endParaRPr sz="1800" dirty="0"/>
          </a:p>
        </p:txBody>
      </p:sp>
      <p:pic>
        <p:nvPicPr>
          <p:cNvPr id="2" name="Imagen 1">
            <a:extLst>
              <a:ext uri="{FF2B5EF4-FFF2-40B4-BE49-F238E27FC236}">
                <a16:creationId xmlns:a16="http://schemas.microsoft.com/office/drawing/2014/main" id="{D4046CEB-BDD8-611A-3CF6-42667189D3C3}"/>
              </a:ext>
            </a:extLst>
          </p:cNvPr>
          <p:cNvPicPr>
            <a:picLocks noChangeAspect="1"/>
          </p:cNvPicPr>
          <p:nvPr/>
        </p:nvPicPr>
        <p:blipFill>
          <a:blip r:embed="rId3"/>
          <a:stretch>
            <a:fillRect/>
          </a:stretch>
        </p:blipFill>
        <p:spPr>
          <a:xfrm>
            <a:off x="1066942" y="2155125"/>
            <a:ext cx="4982849" cy="298830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1d9f04a12b2_0_912"/>
          <p:cNvSpPr txBox="1">
            <a:spLocks noGrp="1"/>
          </p:cNvSpPr>
          <p:nvPr>
            <p:ph type="body" idx="1"/>
          </p:nvPr>
        </p:nvSpPr>
        <p:spPr>
          <a:xfrm>
            <a:off x="435900" y="1408800"/>
            <a:ext cx="6154200" cy="746400"/>
          </a:xfrm>
          <a:prstGeom prst="rect">
            <a:avLst/>
          </a:prstGeom>
          <a:noFill/>
          <a:ln>
            <a:noFill/>
          </a:ln>
        </p:spPr>
        <p:txBody>
          <a:bodyPr spcFirstLastPara="1" wrap="square" lIns="68575" tIns="34275" rIns="68575" bIns="34275" anchor="ctr" anchorCtr="0">
            <a:normAutofit fontScale="62500" lnSpcReduction="2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Si hacemos clic en nuestro botón empezar, inicia la ejecución de los hilos en forma de pelotas entonces si realizamos 3 clic se ejecutarán 3 hilos y es lo que representa la Figura 69.</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EJECUCIÓN VIDEO 168</a:t>
            </a:r>
            <a:endParaRPr sz="1800" dirty="0"/>
          </a:p>
        </p:txBody>
      </p:sp>
      <p:pic>
        <p:nvPicPr>
          <p:cNvPr id="3" name="Imagen 2">
            <a:extLst>
              <a:ext uri="{FF2B5EF4-FFF2-40B4-BE49-F238E27FC236}">
                <a16:creationId xmlns:a16="http://schemas.microsoft.com/office/drawing/2014/main" id="{0011A055-5956-96FF-76A3-8D7362659FD9}"/>
              </a:ext>
            </a:extLst>
          </p:cNvPr>
          <p:cNvPicPr>
            <a:picLocks noChangeAspect="1"/>
          </p:cNvPicPr>
          <p:nvPr/>
        </p:nvPicPr>
        <p:blipFill>
          <a:blip r:embed="rId3"/>
          <a:stretch>
            <a:fillRect/>
          </a:stretch>
        </p:blipFill>
        <p:spPr>
          <a:xfrm>
            <a:off x="916693" y="1992785"/>
            <a:ext cx="5255508" cy="3150715"/>
          </a:xfrm>
          <a:prstGeom prst="rect">
            <a:avLst/>
          </a:prstGeom>
        </p:spPr>
      </p:pic>
    </p:spTree>
    <p:extLst>
      <p:ext uri="{BB962C8B-B14F-4D97-AF65-F5344CB8AC3E}">
        <p14:creationId xmlns:p14="http://schemas.microsoft.com/office/powerpoint/2010/main" val="673543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1d9f04a12b2_0_912"/>
          <p:cNvSpPr txBox="1">
            <a:spLocks noGrp="1"/>
          </p:cNvSpPr>
          <p:nvPr>
            <p:ph type="body" idx="1"/>
          </p:nvPr>
        </p:nvSpPr>
        <p:spPr>
          <a:xfrm>
            <a:off x="435900" y="1408800"/>
            <a:ext cx="6154200" cy="746400"/>
          </a:xfrm>
          <a:prstGeom prst="rect">
            <a:avLst/>
          </a:prstGeom>
          <a:noFill/>
          <a:ln>
            <a:noFill/>
          </a:ln>
        </p:spPr>
        <p:txBody>
          <a:bodyPr spcFirstLastPara="1" wrap="square" lIns="68575" tIns="34275" rIns="68575" bIns="34275" anchor="ctr" anchorCtr="0">
            <a:normAutofit fontScale="62500" lnSpcReduction="2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Para el proyecto del video 169 vamos a manejar la misma estructura que desarrollamos en el video 168 por lo que podríamos copiarnos el proyecto o trabajar en el mismo.</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2" name="Imagen 1">
            <a:extLst>
              <a:ext uri="{FF2B5EF4-FFF2-40B4-BE49-F238E27FC236}">
                <a16:creationId xmlns:a16="http://schemas.microsoft.com/office/drawing/2014/main" id="{532A238C-BFFD-9099-77EF-5148B3BE5BFF}"/>
              </a:ext>
            </a:extLst>
          </p:cNvPr>
          <p:cNvPicPr>
            <a:picLocks noChangeAspect="1"/>
          </p:cNvPicPr>
          <p:nvPr/>
        </p:nvPicPr>
        <p:blipFill>
          <a:blip r:embed="rId3"/>
          <a:stretch>
            <a:fillRect/>
          </a:stretch>
        </p:blipFill>
        <p:spPr>
          <a:xfrm>
            <a:off x="781430" y="1953950"/>
            <a:ext cx="5669915" cy="3003550"/>
          </a:xfrm>
          <a:prstGeom prst="rect">
            <a:avLst/>
          </a:prstGeom>
        </p:spPr>
      </p:pic>
    </p:spTree>
    <p:extLst>
      <p:ext uri="{BB962C8B-B14F-4D97-AF65-F5344CB8AC3E}">
        <p14:creationId xmlns:p14="http://schemas.microsoft.com/office/powerpoint/2010/main" val="27771671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1d9f04a12b2_0_912"/>
          <p:cNvSpPr txBox="1">
            <a:spLocks noGrp="1"/>
          </p:cNvSpPr>
          <p:nvPr>
            <p:ph type="body" idx="1"/>
          </p:nvPr>
        </p:nvSpPr>
        <p:spPr>
          <a:xfrm>
            <a:off x="435900" y="1408800"/>
            <a:ext cx="6154200" cy="746400"/>
          </a:xfrm>
          <a:prstGeom prst="rect">
            <a:avLst/>
          </a:prstGeom>
          <a:noFill/>
          <a:ln>
            <a:noFill/>
          </a:ln>
        </p:spPr>
        <p:txBody>
          <a:bodyPr spcFirstLastPara="1" wrap="square" lIns="68575" tIns="34275" rIns="68575" bIns="34275" anchor="ctr" anchorCtr="0">
            <a:normAutofit fontScale="55000" lnSpcReduction="20000"/>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Una vez que ya tenemos el proyecto para video 169 creado y con los paquetes y clases de lo que se realizó en el video 168 procedemos a agregar en nuestro paquete </a:t>
            </a:r>
            <a:r>
              <a:rPr lang="es-ES" sz="1800" dirty="0" err="1">
                <a:effectLst/>
                <a:latin typeface="Calibri" panose="020F0502020204030204" pitchFamily="34" charset="0"/>
                <a:ea typeface="Calibri" panose="020F0502020204030204" pitchFamily="34" charset="0"/>
                <a:cs typeface="Arial" panose="020B0604020202020204" pitchFamily="34" charset="0"/>
              </a:rPr>
              <a:t>ec.edu.monster.controlador</a:t>
            </a:r>
            <a:r>
              <a:rPr lang="es-ES" sz="1800" dirty="0">
                <a:effectLst/>
                <a:latin typeface="Calibri" panose="020F0502020204030204" pitchFamily="34" charset="0"/>
                <a:ea typeface="Calibri" panose="020F0502020204030204" pitchFamily="34" charset="0"/>
                <a:cs typeface="Arial" panose="020B0604020202020204" pitchFamily="34" charset="0"/>
              </a:rPr>
              <a:t> en la clase </a:t>
            </a:r>
            <a:r>
              <a:rPr lang="es-ES" sz="1800" dirty="0" err="1">
                <a:effectLst/>
                <a:latin typeface="Calibri" panose="020F0502020204030204" pitchFamily="34" charset="0"/>
                <a:ea typeface="Calibri" panose="020F0502020204030204" pitchFamily="34" charset="0"/>
                <a:cs typeface="Arial" panose="020B0604020202020204" pitchFamily="34" charset="0"/>
              </a:rPr>
              <a:t>HiloControlador.cs</a:t>
            </a:r>
            <a:r>
              <a:rPr lang="es-ES" sz="1800" dirty="0">
                <a:effectLst/>
                <a:latin typeface="Calibri" panose="020F0502020204030204" pitchFamily="34" charset="0"/>
                <a:ea typeface="Calibri" panose="020F0502020204030204" pitchFamily="34" charset="0"/>
                <a:cs typeface="Arial" panose="020B0604020202020204" pitchFamily="34" charset="0"/>
              </a:rPr>
              <a:t> el siguiente código que lo que va hacer es pausar el hilo que se esté ejecutando.</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3" name="Imagen 2">
            <a:extLst>
              <a:ext uri="{FF2B5EF4-FFF2-40B4-BE49-F238E27FC236}">
                <a16:creationId xmlns:a16="http://schemas.microsoft.com/office/drawing/2014/main" id="{14D70640-F5E7-E5CF-CA79-10BC1551FEF4}"/>
              </a:ext>
            </a:extLst>
          </p:cNvPr>
          <p:cNvPicPr>
            <a:picLocks noChangeAspect="1"/>
          </p:cNvPicPr>
          <p:nvPr/>
        </p:nvPicPr>
        <p:blipFill>
          <a:blip r:embed="rId3"/>
          <a:stretch>
            <a:fillRect/>
          </a:stretch>
        </p:blipFill>
        <p:spPr>
          <a:xfrm>
            <a:off x="1231445" y="2286125"/>
            <a:ext cx="4563110" cy="235267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85344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6" name="Imagen 5">
            <a:extLst>
              <a:ext uri="{FF2B5EF4-FFF2-40B4-BE49-F238E27FC236}">
                <a16:creationId xmlns:a16="http://schemas.microsoft.com/office/drawing/2014/main" id="{012379C2-1319-1A49-AA06-C49ED8C17D21}"/>
              </a:ext>
            </a:extLst>
          </p:cNvPr>
          <p:cNvPicPr>
            <a:picLocks noChangeAspect="1"/>
          </p:cNvPicPr>
          <p:nvPr/>
        </p:nvPicPr>
        <p:blipFill>
          <a:blip r:embed="rId3"/>
          <a:stretch>
            <a:fillRect/>
          </a:stretch>
        </p:blipFill>
        <p:spPr>
          <a:xfrm>
            <a:off x="1990407" y="670652"/>
            <a:ext cx="4553585" cy="4286848"/>
          </a:xfrm>
          <a:prstGeom prst="rect">
            <a:avLst/>
          </a:prstGeom>
        </p:spPr>
      </p:pic>
    </p:spTree>
    <p:extLst>
      <p:ext uri="{BB962C8B-B14F-4D97-AF65-F5344CB8AC3E}">
        <p14:creationId xmlns:p14="http://schemas.microsoft.com/office/powerpoint/2010/main" val="23432541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3" name="Imagen 2">
            <a:extLst>
              <a:ext uri="{FF2B5EF4-FFF2-40B4-BE49-F238E27FC236}">
                <a16:creationId xmlns:a16="http://schemas.microsoft.com/office/drawing/2014/main" id="{DB1E0C2B-8B31-A433-B79E-DAF77E159670}"/>
              </a:ext>
            </a:extLst>
          </p:cNvPr>
          <p:cNvPicPr>
            <a:picLocks noChangeAspect="1"/>
          </p:cNvPicPr>
          <p:nvPr/>
        </p:nvPicPr>
        <p:blipFill>
          <a:blip r:embed="rId3"/>
          <a:stretch>
            <a:fillRect/>
          </a:stretch>
        </p:blipFill>
        <p:spPr>
          <a:xfrm>
            <a:off x="942654" y="1277875"/>
            <a:ext cx="4591691" cy="2038635"/>
          </a:xfrm>
          <a:prstGeom prst="rect">
            <a:avLst/>
          </a:prstGeom>
        </p:spPr>
      </p:pic>
      <p:sp>
        <p:nvSpPr>
          <p:cNvPr id="5" name="CuadroTexto 4">
            <a:extLst>
              <a:ext uri="{FF2B5EF4-FFF2-40B4-BE49-F238E27FC236}">
                <a16:creationId xmlns:a16="http://schemas.microsoft.com/office/drawing/2014/main" id="{1E8F82A8-CD38-5D85-EEC8-DE723AF0E2C9}"/>
              </a:ext>
            </a:extLst>
          </p:cNvPr>
          <p:cNvSpPr txBox="1"/>
          <p:nvPr/>
        </p:nvSpPr>
        <p:spPr>
          <a:xfrm>
            <a:off x="207299" y="3044566"/>
            <a:ext cx="6402899" cy="821059"/>
          </a:xfrm>
          <a:prstGeom prst="rect">
            <a:avLst/>
          </a:prstGeom>
          <a:noFill/>
        </p:spPr>
        <p:txBody>
          <a:bodyPr wrap="square">
            <a:spAutoFit/>
          </a:bodyPr>
          <a:lstStyle/>
          <a:p>
            <a:pPr>
              <a:lnSpc>
                <a:spcPct val="115000"/>
              </a:lnSpc>
              <a:spcAft>
                <a:spcPts val="1000"/>
              </a:spcAft>
            </a:pPr>
            <a:br>
              <a:rPr lang="es-ES" sz="1400" dirty="0">
                <a:effectLst/>
                <a:latin typeface="Calibri" panose="020F0502020204030204" pitchFamily="34" charset="0"/>
                <a:ea typeface="Calibri" panose="020F0502020204030204" pitchFamily="34" charset="0"/>
                <a:cs typeface="Arial" panose="020B0604020202020204" pitchFamily="34" charset="0"/>
              </a:rPr>
            </a:br>
            <a:r>
              <a:rPr lang="es-ES" sz="1400" dirty="0">
                <a:effectLst/>
                <a:latin typeface="Calibri" panose="020F0502020204030204" pitchFamily="34" charset="0"/>
                <a:ea typeface="Calibri" panose="020F0502020204030204" pitchFamily="34" charset="0"/>
                <a:cs typeface="Arial" panose="020B0604020202020204" pitchFamily="34" charset="0"/>
              </a:rPr>
              <a:t>Ahora nos dirigimos al paquete </a:t>
            </a:r>
            <a:r>
              <a:rPr lang="es-ES" sz="1400" dirty="0" err="1">
                <a:effectLst/>
                <a:latin typeface="Calibri" panose="020F0502020204030204" pitchFamily="34" charset="0"/>
                <a:ea typeface="Calibri" panose="020F0502020204030204" pitchFamily="34" charset="0"/>
                <a:cs typeface="Arial" panose="020B0604020202020204" pitchFamily="34" charset="0"/>
              </a:rPr>
              <a:t>ec.edu.monster.vista</a:t>
            </a:r>
            <a:r>
              <a:rPr lang="es-ES" sz="1400" dirty="0">
                <a:effectLst/>
                <a:latin typeface="Calibri" panose="020F0502020204030204" pitchFamily="34" charset="0"/>
                <a:ea typeface="Calibri" panose="020F0502020204030204" pitchFamily="34" charset="0"/>
                <a:cs typeface="Arial" panose="020B0604020202020204" pitchFamily="34" charset="0"/>
              </a:rPr>
              <a:t> a la clase </a:t>
            </a:r>
            <a:r>
              <a:rPr lang="es-ES" sz="1400" dirty="0" err="1">
                <a:effectLst/>
                <a:latin typeface="Calibri" panose="020F0502020204030204" pitchFamily="34" charset="0"/>
                <a:ea typeface="Calibri" panose="020F0502020204030204" pitchFamily="34" charset="0"/>
                <a:cs typeface="Arial" panose="020B0604020202020204" pitchFamily="34" charset="0"/>
              </a:rPr>
              <a:t>PelotaVista.cs</a:t>
            </a:r>
            <a:r>
              <a:rPr lang="es-ES" sz="1400" dirty="0">
                <a:effectLst/>
                <a:latin typeface="Calibri" panose="020F0502020204030204" pitchFamily="34" charset="0"/>
                <a:ea typeface="Calibri" panose="020F0502020204030204" pitchFamily="34" charset="0"/>
                <a:cs typeface="Arial" panose="020B0604020202020204" pitchFamily="34" charset="0"/>
              </a:rPr>
              <a:t> y creamos a la función del botón detener y quedaría de la siguiente forma.</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Imagen 6">
            <a:extLst>
              <a:ext uri="{FF2B5EF4-FFF2-40B4-BE49-F238E27FC236}">
                <a16:creationId xmlns:a16="http://schemas.microsoft.com/office/drawing/2014/main" id="{0C0071B0-0738-E797-671E-AD6967501CA7}"/>
              </a:ext>
            </a:extLst>
          </p:cNvPr>
          <p:cNvPicPr>
            <a:picLocks noChangeAspect="1"/>
          </p:cNvPicPr>
          <p:nvPr/>
        </p:nvPicPr>
        <p:blipFill rotWithShape="1">
          <a:blip r:embed="rId4"/>
          <a:srcRect b="18751"/>
          <a:stretch/>
        </p:blipFill>
        <p:spPr bwMode="auto">
          <a:xfrm>
            <a:off x="733424" y="3994785"/>
            <a:ext cx="5010150" cy="68834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4471440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4" name="Imagen 3">
            <a:extLst>
              <a:ext uri="{FF2B5EF4-FFF2-40B4-BE49-F238E27FC236}">
                <a16:creationId xmlns:a16="http://schemas.microsoft.com/office/drawing/2014/main" id="{93C5FF1F-0AE5-EFE3-2B60-244CD85E8811}"/>
              </a:ext>
            </a:extLst>
          </p:cNvPr>
          <p:cNvPicPr>
            <a:picLocks noChangeAspect="1"/>
          </p:cNvPicPr>
          <p:nvPr/>
        </p:nvPicPr>
        <p:blipFill>
          <a:blip r:embed="rId3"/>
          <a:stretch>
            <a:fillRect/>
          </a:stretch>
        </p:blipFill>
        <p:spPr>
          <a:xfrm>
            <a:off x="2580997" y="513629"/>
            <a:ext cx="3982006" cy="4629796"/>
          </a:xfrm>
          <a:prstGeom prst="rect">
            <a:avLst/>
          </a:prstGeom>
        </p:spPr>
      </p:pic>
    </p:spTree>
    <p:extLst>
      <p:ext uri="{BB962C8B-B14F-4D97-AF65-F5344CB8AC3E}">
        <p14:creationId xmlns:p14="http://schemas.microsoft.com/office/powerpoint/2010/main" val="9881187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3" name="Imagen 2">
            <a:extLst>
              <a:ext uri="{FF2B5EF4-FFF2-40B4-BE49-F238E27FC236}">
                <a16:creationId xmlns:a16="http://schemas.microsoft.com/office/drawing/2014/main" id="{EE839A32-0778-EE0D-29B9-9A202F7231AA}"/>
              </a:ext>
            </a:extLst>
          </p:cNvPr>
          <p:cNvPicPr>
            <a:picLocks noChangeAspect="1"/>
          </p:cNvPicPr>
          <p:nvPr/>
        </p:nvPicPr>
        <p:blipFill>
          <a:blip r:embed="rId3"/>
          <a:stretch>
            <a:fillRect/>
          </a:stretch>
        </p:blipFill>
        <p:spPr>
          <a:xfrm>
            <a:off x="2076173" y="1364843"/>
            <a:ext cx="3962953" cy="3505689"/>
          </a:xfrm>
          <a:prstGeom prst="rect">
            <a:avLst/>
          </a:prstGeom>
        </p:spPr>
      </p:pic>
    </p:spTree>
    <p:extLst>
      <p:ext uri="{BB962C8B-B14F-4D97-AF65-F5344CB8AC3E}">
        <p14:creationId xmlns:p14="http://schemas.microsoft.com/office/powerpoint/2010/main" val="10205886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sp>
        <p:nvSpPr>
          <p:cNvPr id="4" name="CuadroTexto 3">
            <a:extLst>
              <a:ext uri="{FF2B5EF4-FFF2-40B4-BE49-F238E27FC236}">
                <a16:creationId xmlns:a16="http://schemas.microsoft.com/office/drawing/2014/main" id="{00D0C218-7542-953A-1BA5-B750F40488F7}"/>
              </a:ext>
            </a:extLst>
          </p:cNvPr>
          <p:cNvSpPr txBox="1"/>
          <p:nvPr/>
        </p:nvSpPr>
        <p:spPr>
          <a:xfrm>
            <a:off x="372976" y="1277875"/>
            <a:ext cx="6402899" cy="573298"/>
          </a:xfrm>
          <a:prstGeom prst="rect">
            <a:avLst/>
          </a:prstGeom>
          <a:noFill/>
        </p:spPr>
        <p:txBody>
          <a:bodyPr wrap="square">
            <a:spAutoFit/>
          </a:bodyPr>
          <a:lstStyle/>
          <a:p>
            <a:pPr>
              <a:lnSpc>
                <a:spcPct val="115000"/>
              </a:lnSpc>
              <a:spcAft>
                <a:spcPts val="1000"/>
              </a:spcAft>
            </a:pPr>
            <a:r>
              <a:rPr lang="es-ES" sz="1400" dirty="0">
                <a:effectLst/>
                <a:latin typeface="Calibri" panose="020F0502020204030204" pitchFamily="34" charset="0"/>
                <a:ea typeface="Calibri" panose="020F0502020204030204" pitchFamily="34" charset="0"/>
                <a:cs typeface="Arial" panose="020B0604020202020204" pitchFamily="34" charset="0"/>
              </a:rPr>
              <a:t>Ahora creamos el botón para detener a la pelota y la creamos en el paquete </a:t>
            </a:r>
            <a:r>
              <a:rPr lang="es-ES" sz="1400" dirty="0" err="1">
                <a:effectLst/>
                <a:latin typeface="Calibri" panose="020F0502020204030204" pitchFamily="34" charset="0"/>
                <a:ea typeface="Calibri" panose="020F0502020204030204" pitchFamily="34" charset="0"/>
                <a:cs typeface="Arial" panose="020B0604020202020204" pitchFamily="34" charset="0"/>
              </a:rPr>
              <a:t>ec.edu.monster.vista</a:t>
            </a:r>
            <a:r>
              <a:rPr lang="es-ES" sz="1400" dirty="0">
                <a:effectLst/>
                <a:latin typeface="Calibri" panose="020F0502020204030204" pitchFamily="34" charset="0"/>
                <a:ea typeface="Calibri" panose="020F0502020204030204" pitchFamily="34" charset="0"/>
                <a:cs typeface="Arial" panose="020B0604020202020204" pitchFamily="34" charset="0"/>
              </a:rPr>
              <a:t> dentro de la clase </a:t>
            </a:r>
            <a:r>
              <a:rPr lang="es-ES" sz="1400" dirty="0" err="1">
                <a:effectLst/>
                <a:latin typeface="Calibri" panose="020F0502020204030204" pitchFamily="34" charset="0"/>
                <a:ea typeface="Calibri" panose="020F0502020204030204" pitchFamily="34" charset="0"/>
                <a:cs typeface="Arial" panose="020B0604020202020204" pitchFamily="34" charset="0"/>
              </a:rPr>
              <a:t>PelotaVista.Designer.cs</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n 4">
            <a:extLst>
              <a:ext uri="{FF2B5EF4-FFF2-40B4-BE49-F238E27FC236}">
                <a16:creationId xmlns:a16="http://schemas.microsoft.com/office/drawing/2014/main" id="{AF501D77-57AF-7ED8-789C-98C74922AA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655" y="2049705"/>
            <a:ext cx="5463540" cy="309372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45969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2" name="Imagen 1">
            <a:extLst>
              <a:ext uri="{FF2B5EF4-FFF2-40B4-BE49-F238E27FC236}">
                <a16:creationId xmlns:a16="http://schemas.microsoft.com/office/drawing/2014/main" id="{418B5669-9EDF-16AA-46BD-6B1D93C247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430" y="1477010"/>
            <a:ext cx="5669915" cy="366649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700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d9f04a12b2_0_62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COMPONENTES DE LA ARQUITECTURA DOTNET (.NET)</a:t>
            </a:r>
            <a:endParaRPr dirty="0">
              <a:solidFill>
                <a:schemeClr val="bg1"/>
              </a:solidFill>
            </a:endParaRPr>
          </a:p>
        </p:txBody>
      </p:sp>
      <p:sp>
        <p:nvSpPr>
          <p:cNvPr id="280" name="Google Shape;280;g1d9f04a12b2_0_623"/>
          <p:cNvSpPr txBox="1">
            <a:spLocks noGrp="1"/>
          </p:cNvSpPr>
          <p:nvPr>
            <p:ph type="body" idx="1"/>
          </p:nvPr>
        </p:nvSpPr>
        <p:spPr>
          <a:xfrm>
            <a:off x="435899" y="1635375"/>
            <a:ext cx="6360825" cy="3208050"/>
          </a:xfrm>
          <a:prstGeom prst="rect">
            <a:avLst/>
          </a:prstGeom>
          <a:noFill/>
          <a:ln>
            <a:noFill/>
          </a:ln>
        </p:spPr>
        <p:txBody>
          <a:bodyPr spcFirstLastPara="1" wrap="square" lIns="68575" tIns="34275" rIns="68575" bIns="34275" anchor="ctr" anchorCtr="0">
            <a:noAutofit/>
          </a:bodyPr>
          <a:lstStyle/>
          <a:p>
            <a:pPr marL="152400" indent="0">
              <a:lnSpc>
                <a:spcPct val="115000"/>
              </a:lnSpc>
              <a:spcBef>
                <a:spcPts val="200"/>
              </a:spcBef>
              <a:buNone/>
            </a:pPr>
            <a:r>
              <a:rPr lang="es-ES"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rPr>
              <a:t>Infraestructura Común</a:t>
            </a:r>
            <a:endParaRPr lang="es-EC"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Siguiendo con los componentes de la arquitectura, encontramos la Infraestructura Común donde están los lenguajes de programación: C#, F#, VB y el motor de compilación Ms </a:t>
            </a:r>
            <a:r>
              <a:rPr lang="es-ES" dirty="0" err="1">
                <a:effectLst/>
                <a:latin typeface="Calibri" panose="020F0502020204030204" pitchFamily="34" charset="0"/>
                <a:ea typeface="Calibri" panose="020F0502020204030204" pitchFamily="34" charset="0"/>
                <a:cs typeface="Arial" panose="020B0604020202020204" pitchFamily="34" charset="0"/>
              </a:rPr>
              <a:t>Build</a:t>
            </a:r>
            <a:r>
              <a:rPr lang="es-ES" dirty="0">
                <a:effectLst/>
                <a:latin typeface="Calibri" panose="020F0502020204030204" pitchFamily="34" charset="0"/>
                <a:ea typeface="Calibri" panose="020F0502020204030204" pitchFamily="34" charset="0"/>
                <a:cs typeface="Arial" panose="020B0604020202020204" pitchFamily="34" charset="0"/>
              </a:rPr>
              <a:t> para compilar los proyectos [5].</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152400" indent="0">
              <a:lnSpc>
                <a:spcPct val="115000"/>
              </a:lnSpc>
              <a:spcBef>
                <a:spcPts val="200"/>
              </a:spcBef>
              <a:buNone/>
            </a:pPr>
            <a:r>
              <a:rPr lang="es-ES"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rPr>
              <a:t>Herramientas de Desarrollo</a:t>
            </a:r>
            <a:endParaRPr lang="es-EC" b="1" i="1" dirty="0">
              <a:solidFill>
                <a:srgbClr val="365F91"/>
              </a:solidFill>
              <a:effectLst/>
              <a:latin typeface="Cambria" panose="02040503050406030204" pitchFamily="18" charset="0"/>
              <a:ea typeface="MS Gothic" panose="020B0609070205080204" pitchFamily="49" charset="-128"/>
              <a:cs typeface="Times New Roman" panose="02020603050405020304" pitchFamily="18" charset="0"/>
            </a:endParaRPr>
          </a:p>
          <a:p>
            <a:pPr>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Finalmente, otro componente son las Herramientas de Desarrollo para la creación de aplicaciones web o móviles en los diferentes sistemas operativos mencionados [5]:</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Arial" panose="020B0604020202020204" pitchFamily="34" charset="0"/>
              </a:rPr>
              <a:t>Administrador de paquetes para </a:t>
            </a:r>
            <a:r>
              <a:rPr lang="es-ES" sz="1400" dirty="0" err="1">
                <a:effectLst/>
                <a:latin typeface="Calibri" panose="020F0502020204030204" pitchFamily="34" charset="0"/>
                <a:ea typeface="Calibri" panose="020F0502020204030204" pitchFamily="34" charset="0"/>
                <a:cs typeface="Arial" panose="020B0604020202020204" pitchFamily="34" charset="0"/>
              </a:rPr>
              <a:t>microsoft</a:t>
            </a:r>
            <a:r>
              <a:rPr lang="es-ES" sz="1400" dirty="0">
                <a:effectLst/>
                <a:latin typeface="Calibri" panose="020F0502020204030204" pitchFamily="34" charset="0"/>
                <a:ea typeface="Calibri" panose="020F0502020204030204" pitchFamily="34" charset="0"/>
                <a:cs typeface="Arial" panose="020B0604020202020204" pitchFamily="34" charset="0"/>
              </a:rPr>
              <a:t>: </a:t>
            </a:r>
            <a:r>
              <a:rPr lang="es-ES" sz="1400" dirty="0" err="1">
                <a:effectLst/>
                <a:latin typeface="Calibri" panose="020F0502020204030204" pitchFamily="34" charset="0"/>
                <a:ea typeface="Calibri" panose="020F0502020204030204" pitchFamily="34" charset="0"/>
                <a:cs typeface="Arial" panose="020B0604020202020204" pitchFamily="34" charset="0"/>
              </a:rPr>
              <a:t>Nuget</a:t>
            </a:r>
            <a:r>
              <a:rPr lang="es-ES" sz="1400" dirty="0">
                <a:effectLst/>
                <a:latin typeface="Calibri" panose="020F0502020204030204" pitchFamily="34" charset="0"/>
                <a:ea typeface="Calibri" panose="020F0502020204030204" pitchFamily="34" charset="0"/>
                <a:cs typeface="Arial" panose="020B0604020202020204" pitchFamily="34" charset="0"/>
              </a:rPr>
              <a:t>.</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15000"/>
              </a:lnSpc>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Arial" panose="020B0604020202020204" pitchFamily="34" charset="0"/>
              </a:rPr>
              <a:t>Entorno de desarrollo integrado (IDE): Visual Studio, </a:t>
            </a:r>
            <a:r>
              <a:rPr lang="es-ES" sz="1400" dirty="0" err="1">
                <a:effectLst/>
                <a:latin typeface="Calibri" panose="020F0502020204030204" pitchFamily="34" charset="0"/>
                <a:ea typeface="Calibri" panose="020F0502020204030204" pitchFamily="34" charset="0"/>
                <a:cs typeface="Arial" panose="020B0604020202020204" pitchFamily="34" charset="0"/>
              </a:rPr>
              <a:t>Xamarin</a:t>
            </a:r>
            <a:r>
              <a:rPr lang="es-ES" sz="1400" dirty="0">
                <a:effectLst/>
                <a:latin typeface="Calibri" panose="020F0502020204030204" pitchFamily="34" charset="0"/>
                <a:ea typeface="Calibri" panose="020F0502020204030204" pitchFamily="34" charset="0"/>
                <a:cs typeface="Arial" panose="020B0604020202020204" pitchFamily="34" charset="0"/>
              </a:rPr>
              <a:t> Studio, Visual Studio para Mac, </a:t>
            </a:r>
            <a:r>
              <a:rPr lang="es-ES" sz="1400" dirty="0" err="1">
                <a:effectLst/>
                <a:latin typeface="Calibri" panose="020F0502020204030204" pitchFamily="34" charset="0"/>
                <a:ea typeface="Calibri" panose="020F0502020204030204" pitchFamily="34" charset="0"/>
                <a:cs typeface="Arial" panose="020B0604020202020204" pitchFamily="34" charset="0"/>
              </a:rPr>
              <a:t>JetBrains</a:t>
            </a:r>
            <a:r>
              <a:rPr lang="es-ES" sz="1400" dirty="0">
                <a:effectLst/>
                <a:latin typeface="Calibri" panose="020F0502020204030204" pitchFamily="34" charset="0"/>
                <a:ea typeface="Calibri" panose="020F0502020204030204" pitchFamily="34" charset="0"/>
                <a:cs typeface="Arial" panose="020B0604020202020204" pitchFamily="34" charset="0"/>
              </a:rPr>
              <a:t> </a:t>
            </a:r>
            <a:r>
              <a:rPr lang="es-ES" sz="1400" dirty="0" err="1">
                <a:effectLst/>
                <a:latin typeface="Calibri" panose="020F0502020204030204" pitchFamily="34" charset="0"/>
                <a:ea typeface="Calibri" panose="020F0502020204030204" pitchFamily="34" charset="0"/>
                <a:cs typeface="Arial" panose="020B0604020202020204" pitchFamily="34" charset="0"/>
              </a:rPr>
              <a:t>Rider</a:t>
            </a:r>
            <a:r>
              <a:rPr lang="es-ES" sz="1400" dirty="0">
                <a:effectLst/>
                <a:latin typeface="Calibri" panose="020F0502020204030204" pitchFamily="34" charset="0"/>
                <a:ea typeface="Calibri" panose="020F0502020204030204" pitchFamily="34" charset="0"/>
                <a:cs typeface="Arial" panose="020B0604020202020204" pitchFamily="34" charset="0"/>
              </a:rPr>
              <a:t>.</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15000"/>
              </a:lnSpc>
              <a:spcAft>
                <a:spcPts val="1000"/>
              </a:spcAft>
              <a:buFont typeface="Symbol" panose="05050102010706020507" pitchFamily="18" charset="2"/>
              <a:buChar char=""/>
            </a:pPr>
            <a:r>
              <a:rPr lang="es-ES" sz="1400" dirty="0">
                <a:effectLst/>
                <a:latin typeface="Calibri" panose="020F0502020204030204" pitchFamily="34" charset="0"/>
                <a:ea typeface="Calibri" panose="020F0502020204030204" pitchFamily="34" charset="0"/>
                <a:cs typeface="Arial" panose="020B0604020202020204" pitchFamily="34" charset="0"/>
              </a:rPr>
              <a:t>Editores de Código: Visual Studio </a:t>
            </a:r>
            <a:r>
              <a:rPr lang="es-ES" sz="1400" dirty="0" err="1">
                <a:effectLst/>
                <a:latin typeface="Calibri" panose="020F0502020204030204" pitchFamily="34" charset="0"/>
                <a:ea typeface="Calibri" panose="020F0502020204030204" pitchFamily="34" charset="0"/>
                <a:cs typeface="Arial" panose="020B0604020202020204" pitchFamily="34" charset="0"/>
              </a:rPr>
              <a:t>Code</a:t>
            </a:r>
            <a:r>
              <a:rPr lang="es-ES" sz="1400" dirty="0">
                <a:effectLst/>
                <a:latin typeface="Calibri" panose="020F0502020204030204" pitchFamily="34" charset="0"/>
                <a:ea typeface="Calibri" panose="020F0502020204030204" pitchFamily="34" charset="0"/>
                <a:cs typeface="Arial" panose="020B0604020202020204" pitchFamily="34" charset="0"/>
              </a:rPr>
              <a:t> y Plugin </a:t>
            </a:r>
            <a:r>
              <a:rPr lang="es-ES" sz="1400" dirty="0" err="1">
                <a:effectLst/>
                <a:latin typeface="Calibri" panose="020F0502020204030204" pitchFamily="34" charset="0"/>
                <a:ea typeface="Calibri" panose="020F0502020204030204" pitchFamily="34" charset="0"/>
                <a:cs typeface="Arial" panose="020B0604020202020204" pitchFamily="34" charset="0"/>
              </a:rPr>
              <a:t>OmniShar</a:t>
            </a:r>
            <a:r>
              <a:rPr lang="es-ES" sz="1400" dirty="0">
                <a:effectLst/>
                <a:latin typeface="Calibri" panose="020F0502020204030204" pitchFamily="34" charset="0"/>
                <a:ea typeface="Calibri" panose="020F0502020204030204" pitchFamily="34" charset="0"/>
                <a:cs typeface="Arial" panose="020B0604020202020204" pitchFamily="34" charset="0"/>
              </a:rPr>
              <a:t>.</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1" name="Google Shape;281;g1d9f04a12b2_0_62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 name="Google Shape;282;g1d9f04a12b2_0_62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11</a:t>
            </a:r>
            <a:endParaRPr sz="1100">
              <a:solidFill>
                <a:schemeClr val="lt1"/>
              </a:solidFill>
            </a:endParaRPr>
          </a:p>
        </p:txBody>
      </p:sp>
      <p:sp>
        <p:nvSpPr>
          <p:cNvPr id="283" name="Google Shape;283;g1d9f04a12b2_0_62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2.7	CSHTML</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extLst>
      <p:ext uri="{BB962C8B-B14F-4D97-AF65-F5344CB8AC3E}">
        <p14:creationId xmlns:p14="http://schemas.microsoft.com/office/powerpoint/2010/main" val="4881481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4" name="Imagen 3">
            <a:extLst>
              <a:ext uri="{FF2B5EF4-FFF2-40B4-BE49-F238E27FC236}">
                <a16:creationId xmlns:a16="http://schemas.microsoft.com/office/drawing/2014/main" id="{94EDC1ED-4602-8382-0D6A-46504EE36F4D}"/>
              </a:ext>
            </a:extLst>
          </p:cNvPr>
          <p:cNvPicPr>
            <a:picLocks noChangeAspect="1"/>
          </p:cNvPicPr>
          <p:nvPr/>
        </p:nvPicPr>
        <p:blipFill>
          <a:blip r:embed="rId3"/>
          <a:stretch>
            <a:fillRect/>
          </a:stretch>
        </p:blipFill>
        <p:spPr>
          <a:xfrm>
            <a:off x="2288776" y="582734"/>
            <a:ext cx="4010585" cy="4410691"/>
          </a:xfrm>
          <a:prstGeom prst="rect">
            <a:avLst/>
          </a:prstGeom>
        </p:spPr>
      </p:pic>
    </p:spTree>
    <p:extLst>
      <p:ext uri="{BB962C8B-B14F-4D97-AF65-F5344CB8AC3E}">
        <p14:creationId xmlns:p14="http://schemas.microsoft.com/office/powerpoint/2010/main" val="13305086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3" name="Imagen 2">
            <a:extLst>
              <a:ext uri="{FF2B5EF4-FFF2-40B4-BE49-F238E27FC236}">
                <a16:creationId xmlns:a16="http://schemas.microsoft.com/office/drawing/2014/main" id="{A25EA645-0689-4507-BD53-E3D93AE52334}"/>
              </a:ext>
            </a:extLst>
          </p:cNvPr>
          <p:cNvPicPr>
            <a:picLocks noChangeAspect="1"/>
          </p:cNvPicPr>
          <p:nvPr/>
        </p:nvPicPr>
        <p:blipFill>
          <a:blip r:embed="rId3"/>
          <a:stretch>
            <a:fillRect/>
          </a:stretch>
        </p:blipFill>
        <p:spPr>
          <a:xfrm>
            <a:off x="21000" y="1757249"/>
            <a:ext cx="3953427" cy="1629002"/>
          </a:xfrm>
          <a:prstGeom prst="rect">
            <a:avLst/>
          </a:prstGeom>
        </p:spPr>
      </p:pic>
      <p:pic>
        <p:nvPicPr>
          <p:cNvPr id="6" name="Imagen 5">
            <a:extLst>
              <a:ext uri="{FF2B5EF4-FFF2-40B4-BE49-F238E27FC236}">
                <a16:creationId xmlns:a16="http://schemas.microsoft.com/office/drawing/2014/main" id="{D05F4A16-E454-D636-B992-893480E8CC73}"/>
              </a:ext>
            </a:extLst>
          </p:cNvPr>
          <p:cNvPicPr>
            <a:picLocks noChangeAspect="1"/>
          </p:cNvPicPr>
          <p:nvPr/>
        </p:nvPicPr>
        <p:blipFill>
          <a:blip r:embed="rId4"/>
          <a:stretch>
            <a:fillRect/>
          </a:stretch>
        </p:blipFill>
        <p:spPr>
          <a:xfrm>
            <a:off x="3995427" y="479736"/>
            <a:ext cx="4001058" cy="4296375"/>
          </a:xfrm>
          <a:prstGeom prst="rect">
            <a:avLst/>
          </a:prstGeom>
        </p:spPr>
      </p:pic>
    </p:spTree>
    <p:extLst>
      <p:ext uri="{BB962C8B-B14F-4D97-AF65-F5344CB8AC3E}">
        <p14:creationId xmlns:p14="http://schemas.microsoft.com/office/powerpoint/2010/main" val="28260532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Google Shape;702;g1d9f04a12b2_0_91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03" name="Google Shape;703;g1d9f04a12b2_0_91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53</a:t>
            </a:r>
            <a:endParaRPr sz="1100">
              <a:solidFill>
                <a:schemeClr val="lt1"/>
              </a:solidFill>
            </a:endParaRPr>
          </a:p>
        </p:txBody>
      </p:sp>
      <p:sp>
        <p:nvSpPr>
          <p:cNvPr id="704" name="Google Shape;704;g1d9f04a12b2_0_91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5.2.4  Codificación del archivo Program.cs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705" name="Google Shape;705;g1d9f04a12b2_0_912"/>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169</a:t>
            </a:r>
            <a:endParaRPr sz="1800" dirty="0"/>
          </a:p>
        </p:txBody>
      </p:sp>
      <p:pic>
        <p:nvPicPr>
          <p:cNvPr id="4" name="Imagen 3">
            <a:extLst>
              <a:ext uri="{FF2B5EF4-FFF2-40B4-BE49-F238E27FC236}">
                <a16:creationId xmlns:a16="http://schemas.microsoft.com/office/drawing/2014/main" id="{43AD8780-9957-FDDB-BD67-5F670B8672BA}"/>
              </a:ext>
            </a:extLst>
          </p:cNvPr>
          <p:cNvPicPr>
            <a:picLocks noChangeAspect="1"/>
          </p:cNvPicPr>
          <p:nvPr/>
        </p:nvPicPr>
        <p:blipFill>
          <a:blip r:embed="rId3"/>
          <a:stretch>
            <a:fillRect/>
          </a:stretch>
        </p:blipFill>
        <p:spPr>
          <a:xfrm>
            <a:off x="1728572" y="1431527"/>
            <a:ext cx="3343742" cy="1124107"/>
          </a:xfrm>
          <a:prstGeom prst="rect">
            <a:avLst/>
          </a:prstGeom>
        </p:spPr>
      </p:pic>
      <p:sp>
        <p:nvSpPr>
          <p:cNvPr id="7" name="CuadroTexto 6">
            <a:extLst>
              <a:ext uri="{FF2B5EF4-FFF2-40B4-BE49-F238E27FC236}">
                <a16:creationId xmlns:a16="http://schemas.microsoft.com/office/drawing/2014/main" id="{C9050079-FD16-92E2-1E45-C396B79012ED}"/>
              </a:ext>
            </a:extLst>
          </p:cNvPr>
          <p:cNvSpPr txBox="1"/>
          <p:nvPr/>
        </p:nvSpPr>
        <p:spPr>
          <a:xfrm>
            <a:off x="392834" y="2555634"/>
            <a:ext cx="6402900" cy="523220"/>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Una vez ya realizado los cambios y ejecutamos el proyecto haciendo clic en </a:t>
            </a:r>
            <a:r>
              <a:rPr lang="es-ES" sz="1400" dirty="0" err="1">
                <a:effectLst/>
                <a:latin typeface="Calibri" panose="020F0502020204030204" pitchFamily="34" charset="0"/>
                <a:ea typeface="Calibri" panose="020F0502020204030204" pitchFamily="34" charset="0"/>
                <a:cs typeface="Arial" panose="020B0604020202020204" pitchFamily="34" charset="0"/>
              </a:rPr>
              <a:t>play</a:t>
            </a:r>
            <a:r>
              <a:rPr lang="es-ES" sz="1400" dirty="0">
                <a:effectLst/>
                <a:latin typeface="Calibri" panose="020F0502020204030204" pitchFamily="34" charset="0"/>
                <a:ea typeface="Calibri" panose="020F0502020204030204" pitchFamily="34" charset="0"/>
                <a:cs typeface="Arial" panose="020B0604020202020204" pitchFamily="34" charset="0"/>
              </a:rPr>
              <a:t>, la ejecución seria la siguiente:</a:t>
            </a:r>
            <a:endParaRPr lang="es-EC" dirty="0"/>
          </a:p>
        </p:txBody>
      </p:sp>
      <p:pic>
        <p:nvPicPr>
          <p:cNvPr id="8" name="Imagen 7">
            <a:extLst>
              <a:ext uri="{FF2B5EF4-FFF2-40B4-BE49-F238E27FC236}">
                <a16:creationId xmlns:a16="http://schemas.microsoft.com/office/drawing/2014/main" id="{21596779-F006-3F52-5197-80D5826F220E}"/>
              </a:ext>
            </a:extLst>
          </p:cNvPr>
          <p:cNvPicPr>
            <a:picLocks noChangeAspect="1"/>
          </p:cNvPicPr>
          <p:nvPr/>
        </p:nvPicPr>
        <p:blipFill>
          <a:blip r:embed="rId4"/>
          <a:stretch>
            <a:fillRect/>
          </a:stretch>
        </p:blipFill>
        <p:spPr>
          <a:xfrm>
            <a:off x="340650" y="3313810"/>
            <a:ext cx="6220360" cy="1039166"/>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54449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2" name="Google Shape;712;g1d9f04a12b2_0_921"/>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3" name="Google Shape;713;g1d9f04a12b2_0_921"/>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54</a:t>
            </a:r>
            <a:endParaRPr sz="1100">
              <a:solidFill>
                <a:schemeClr val="lt1"/>
              </a:solidFill>
            </a:endParaRPr>
          </a:p>
        </p:txBody>
      </p:sp>
      <p:sp>
        <p:nvSpPr>
          <p:cNvPr id="714" name="Google Shape;714;g1d9f04a12b2_0_921"/>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EJECUCIÓN VIDEO 169</a:t>
            </a:r>
            <a:endParaRPr sz="1800" dirty="0"/>
          </a:p>
        </p:txBody>
      </p:sp>
      <p:sp>
        <p:nvSpPr>
          <p:cNvPr id="715" name="Google Shape;715;g1d9f04a12b2_0_921"/>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2EB5E147-7092-00A8-7240-4DE08528997C}"/>
              </a:ext>
            </a:extLst>
          </p:cNvPr>
          <p:cNvPicPr>
            <a:picLocks noChangeAspect="1"/>
          </p:cNvPicPr>
          <p:nvPr/>
        </p:nvPicPr>
        <p:blipFill>
          <a:blip r:embed="rId3"/>
          <a:stretch>
            <a:fillRect/>
          </a:stretch>
        </p:blipFill>
        <p:spPr>
          <a:xfrm>
            <a:off x="691515" y="1551305"/>
            <a:ext cx="5471160" cy="313182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2" name="Google Shape;712;g1d9f04a12b2_0_921"/>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3" name="Google Shape;713;g1d9f04a12b2_0_921"/>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54</a:t>
            </a:r>
            <a:endParaRPr sz="1100">
              <a:solidFill>
                <a:schemeClr val="lt1"/>
              </a:solidFill>
            </a:endParaRPr>
          </a:p>
        </p:txBody>
      </p:sp>
      <p:sp>
        <p:nvSpPr>
          <p:cNvPr id="714" name="Google Shape;714;g1d9f04a12b2_0_921"/>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EJECUCIÓN VIDEO 169</a:t>
            </a:r>
            <a:endParaRPr sz="1800" dirty="0"/>
          </a:p>
        </p:txBody>
      </p:sp>
      <p:sp>
        <p:nvSpPr>
          <p:cNvPr id="715" name="Google Shape;715;g1d9f04a12b2_0_921"/>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731F406-CF1C-15D7-3BD1-499947A8393C}"/>
              </a:ext>
            </a:extLst>
          </p:cNvPr>
          <p:cNvSpPr txBox="1"/>
          <p:nvPr/>
        </p:nvSpPr>
        <p:spPr>
          <a:xfrm>
            <a:off x="56364" y="1552250"/>
            <a:ext cx="6782436" cy="821059"/>
          </a:xfrm>
          <a:prstGeom prst="rect">
            <a:avLst/>
          </a:prstGeom>
          <a:noFill/>
        </p:spPr>
        <p:txBody>
          <a:bodyPr wrap="square">
            <a:spAutoFit/>
          </a:bodyPr>
          <a:lstStyle/>
          <a:p>
            <a:pPr>
              <a:lnSpc>
                <a:spcPct val="115000"/>
              </a:lnSpc>
              <a:spcAft>
                <a:spcPts val="1000"/>
              </a:spcAft>
            </a:pPr>
            <a:r>
              <a:rPr lang="es-ES" sz="1400" dirty="0">
                <a:effectLst/>
                <a:latin typeface="Calibri" panose="020F0502020204030204" pitchFamily="34" charset="0"/>
                <a:ea typeface="Calibri" panose="020F0502020204030204" pitchFamily="34" charset="0"/>
                <a:cs typeface="Arial" panose="020B0604020202020204" pitchFamily="34" charset="0"/>
              </a:rPr>
              <a:t>Si hacemos clic en nuestro botón empezar, inicia la ejecución de los hilos en forma de pelotas entonces si realizamos 3 clic se ejecutarán 3 hilos y si hacemos clic en el botón detener se van a pausar las 3 pelotas y es lo que representa la Figura 81.</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Imagen 4" descr="Interfaz de usuario gráfica&#10;&#10;Descripción generada automáticamente">
            <a:extLst>
              <a:ext uri="{FF2B5EF4-FFF2-40B4-BE49-F238E27FC236}">
                <a16:creationId xmlns:a16="http://schemas.microsoft.com/office/drawing/2014/main" id="{9EDB14C4-B0B2-812C-0F56-EEC7EE0735F6}"/>
              </a:ext>
            </a:extLst>
          </p:cNvPr>
          <p:cNvPicPr>
            <a:picLocks noChangeAspect="1"/>
          </p:cNvPicPr>
          <p:nvPr/>
        </p:nvPicPr>
        <p:blipFill>
          <a:blip r:embed="rId3"/>
          <a:stretch>
            <a:fillRect/>
          </a:stretch>
        </p:blipFill>
        <p:spPr>
          <a:xfrm>
            <a:off x="1202443" y="2571750"/>
            <a:ext cx="4245858" cy="2485983"/>
          </a:xfrm>
          <a:prstGeom prst="rect">
            <a:avLst/>
          </a:prstGeom>
        </p:spPr>
      </p:pic>
    </p:spTree>
    <p:extLst>
      <p:ext uri="{BB962C8B-B14F-4D97-AF65-F5344CB8AC3E}">
        <p14:creationId xmlns:p14="http://schemas.microsoft.com/office/powerpoint/2010/main" val="37332824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1d9f04a12b2_0_930"/>
          <p:cNvSpPr txBox="1">
            <a:spLocks noGrp="1"/>
          </p:cNvSpPr>
          <p:nvPr>
            <p:ph type="body" idx="1"/>
          </p:nvPr>
        </p:nvSpPr>
        <p:spPr>
          <a:xfrm>
            <a:off x="435900" y="1635382"/>
            <a:ext cx="2325000" cy="3333000"/>
          </a:xfrm>
          <a:prstGeom prst="rect">
            <a:avLst/>
          </a:prstGeom>
          <a:noFill/>
          <a:ln>
            <a:noFill/>
          </a:ln>
        </p:spPr>
        <p:txBody>
          <a:bodyPr spcFirstLastPara="1" wrap="square" lIns="68575" tIns="34275" rIns="68575" bIns="34275" anchor="ctr" anchorCtr="0">
            <a:normAutofit fontScale="85000" lnSpcReduction="10000"/>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Para esta práctica se está haciendo uso del IDE de desarrollo Visual Studio 2019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Community</a:t>
            </a: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Abrir el IDE.</a:t>
            </a:r>
          </a:p>
          <a:p>
            <a:pPr>
              <a:lnSpc>
                <a:spcPct val="115000"/>
              </a:lnSpc>
              <a:spcAft>
                <a:spcPts val="1000"/>
              </a:spcAft>
            </a:pPr>
            <a:r>
              <a:rPr lang="es-EC"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Se selecciona la opción ubicada en la parte inferior derecha &lt;&lt;Crear un proyecto&gt;&gt;.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22" name="Google Shape;722;g1d9f04a12b2_0_93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3" name="Google Shape;723;g1d9f04a12b2_0_93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55</a:t>
            </a:r>
            <a:endParaRPr sz="1100">
              <a:solidFill>
                <a:schemeClr val="lt1"/>
              </a:solidFill>
            </a:endParaRPr>
          </a:p>
        </p:txBody>
      </p:sp>
      <p:sp>
        <p:nvSpPr>
          <p:cNvPr id="725" name="Google Shape;725;g1d9f04a12b2_0_930"/>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170</a:t>
            </a:r>
            <a:endParaRPr sz="1800" dirty="0"/>
          </a:p>
        </p:txBody>
      </p:sp>
      <p:sp>
        <p:nvSpPr>
          <p:cNvPr id="726" name="Google Shape;726;g1d9f04a12b2_0_93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F182D5CA-46F9-E823-E013-530BA443F102}"/>
              </a:ext>
            </a:extLst>
          </p:cNvPr>
          <p:cNvPicPr>
            <a:picLocks noChangeAspect="1"/>
          </p:cNvPicPr>
          <p:nvPr/>
        </p:nvPicPr>
        <p:blipFill>
          <a:blip r:embed="rId3"/>
          <a:stretch>
            <a:fillRect/>
          </a:stretch>
        </p:blipFill>
        <p:spPr>
          <a:xfrm>
            <a:off x="2802900" y="1778001"/>
            <a:ext cx="3790890" cy="2514624"/>
          </a:xfrm>
          <a:prstGeom prst="rect">
            <a:avLst/>
          </a:prstGeom>
          <a:ln w="76200" cap="sq" cmpd="thickThin">
            <a:solidFill>
              <a:srgbClr val="000000"/>
            </a:solidFill>
            <a:prstDash val="solid"/>
            <a:miter lim="800000"/>
          </a:ln>
          <a:effectLst>
            <a:innerShdw blurRad="76200">
              <a:srgbClr val="000000"/>
            </a:innerShdw>
          </a:effec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1d9f04a12b2_0_930"/>
          <p:cNvSpPr txBox="1">
            <a:spLocks noGrp="1"/>
          </p:cNvSpPr>
          <p:nvPr>
            <p:ph type="body" idx="1"/>
          </p:nvPr>
        </p:nvSpPr>
        <p:spPr>
          <a:xfrm>
            <a:off x="-135600" y="1660425"/>
            <a:ext cx="2325000" cy="3333000"/>
          </a:xfrm>
          <a:prstGeom prst="rect">
            <a:avLst/>
          </a:prstGeom>
          <a:noFill/>
          <a:ln>
            <a:noFill/>
          </a:ln>
        </p:spPr>
        <p:txBody>
          <a:bodyPr spcFirstLastPara="1" wrap="square" lIns="68575" tIns="34275" rIns="68575" bIns="34275" anchor="ctr" anchorCtr="0">
            <a:normAutofit lnSpcReduction="10000"/>
          </a:bodyPr>
          <a:lstStyle/>
          <a:p>
            <a:pPr algn="just">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A continuación, buscar la opción Aplicación de Windows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Forms</a:t>
            </a: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(.NET Framework) y se debe asegurar de que el lenguaje de programación sea C#.</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22" name="Google Shape;722;g1d9f04a12b2_0_93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3" name="Google Shape;723;g1d9f04a12b2_0_93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55</a:t>
            </a:r>
            <a:endParaRPr sz="1100">
              <a:solidFill>
                <a:schemeClr val="lt1"/>
              </a:solidFill>
            </a:endParaRPr>
          </a:p>
        </p:txBody>
      </p:sp>
      <p:sp>
        <p:nvSpPr>
          <p:cNvPr id="725" name="Google Shape;725;g1d9f04a12b2_0_930"/>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170</a:t>
            </a:r>
            <a:endParaRPr sz="1800" dirty="0"/>
          </a:p>
        </p:txBody>
      </p:sp>
      <p:sp>
        <p:nvSpPr>
          <p:cNvPr id="726" name="Google Shape;726;g1d9f04a12b2_0_93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descr="Interfaz de usuario gráfica, Texto&#10;&#10;Descripción generada automáticamente">
            <a:extLst>
              <a:ext uri="{FF2B5EF4-FFF2-40B4-BE49-F238E27FC236}">
                <a16:creationId xmlns:a16="http://schemas.microsoft.com/office/drawing/2014/main" id="{452D3012-27E1-BCBF-CFED-136F03C1CCBC}"/>
              </a:ext>
            </a:extLst>
          </p:cNvPr>
          <p:cNvPicPr>
            <a:picLocks noChangeAspect="1"/>
          </p:cNvPicPr>
          <p:nvPr/>
        </p:nvPicPr>
        <p:blipFill>
          <a:blip r:embed="rId3"/>
          <a:stretch>
            <a:fillRect/>
          </a:stretch>
        </p:blipFill>
        <p:spPr>
          <a:xfrm>
            <a:off x="2347126" y="1738250"/>
            <a:ext cx="4317877" cy="2804740"/>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656355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1d9f04a12b2_0_930"/>
          <p:cNvSpPr txBox="1">
            <a:spLocks noGrp="1"/>
          </p:cNvSpPr>
          <p:nvPr>
            <p:ph type="body" idx="1"/>
          </p:nvPr>
        </p:nvSpPr>
        <p:spPr>
          <a:xfrm>
            <a:off x="-250504" y="501650"/>
            <a:ext cx="6932325" cy="3333000"/>
          </a:xfrm>
          <a:prstGeom prst="rect">
            <a:avLst/>
          </a:prstGeom>
          <a:noFill/>
          <a:ln>
            <a:noFill/>
          </a:ln>
        </p:spPr>
        <p:txBody>
          <a:bodyPr spcFirstLastPara="1" wrap="square" lIns="68575" tIns="34275" rIns="68575" bIns="34275" anchor="ctr" anchorCtr="0">
            <a:normAutofit/>
          </a:bodyPr>
          <a:lstStyle/>
          <a:p>
            <a:pPr algn="just">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En este caso también se está haciendo uso del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framework</a:t>
            </a: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.Net</a:t>
            </a: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en la versión 4.7.2 y dar clic en &lt;&lt;Crear&gt;&gt;.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22" name="Google Shape;722;g1d9f04a12b2_0_93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3" name="Google Shape;723;g1d9f04a12b2_0_93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55</a:t>
            </a:r>
            <a:endParaRPr sz="1100">
              <a:solidFill>
                <a:schemeClr val="lt1"/>
              </a:solidFill>
            </a:endParaRPr>
          </a:p>
        </p:txBody>
      </p:sp>
      <p:sp>
        <p:nvSpPr>
          <p:cNvPr id="725" name="Google Shape;725;g1d9f04a12b2_0_930"/>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170</a:t>
            </a:r>
            <a:endParaRPr sz="1800" dirty="0"/>
          </a:p>
        </p:txBody>
      </p:sp>
      <p:sp>
        <p:nvSpPr>
          <p:cNvPr id="726" name="Google Shape;726;g1d9f04a12b2_0_93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Interfaz de usuario gráfica, Texto&#10;&#10;Descripción generada automáticamente">
            <a:extLst>
              <a:ext uri="{FF2B5EF4-FFF2-40B4-BE49-F238E27FC236}">
                <a16:creationId xmlns:a16="http://schemas.microsoft.com/office/drawing/2014/main" id="{EDF001B6-24CF-6148-1465-0E1B77275BEA}"/>
              </a:ext>
            </a:extLst>
          </p:cNvPr>
          <p:cNvPicPr>
            <a:picLocks noChangeAspect="1"/>
          </p:cNvPicPr>
          <p:nvPr/>
        </p:nvPicPr>
        <p:blipFill>
          <a:blip r:embed="rId3"/>
          <a:stretch>
            <a:fillRect/>
          </a:stretch>
        </p:blipFill>
        <p:spPr>
          <a:xfrm>
            <a:off x="781430" y="2168150"/>
            <a:ext cx="5669915" cy="3011805"/>
          </a:xfrm>
          <a:prstGeom prst="rect">
            <a:avLst/>
          </a:prstGeom>
        </p:spPr>
      </p:pic>
    </p:spTree>
    <p:extLst>
      <p:ext uri="{BB962C8B-B14F-4D97-AF65-F5344CB8AC3E}">
        <p14:creationId xmlns:p14="http://schemas.microsoft.com/office/powerpoint/2010/main" val="35528739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1d9f04a12b2_0_930"/>
          <p:cNvSpPr txBox="1">
            <a:spLocks noGrp="1"/>
          </p:cNvSpPr>
          <p:nvPr>
            <p:ph type="body" idx="1"/>
          </p:nvPr>
        </p:nvSpPr>
        <p:spPr>
          <a:xfrm>
            <a:off x="-93488" y="1512887"/>
            <a:ext cx="6932325" cy="1050600"/>
          </a:xfrm>
          <a:prstGeom prst="rect">
            <a:avLst/>
          </a:prstGeom>
          <a:noFill/>
          <a:ln>
            <a:noFill/>
          </a:ln>
        </p:spPr>
        <p:txBody>
          <a:bodyPr spcFirstLastPara="1" wrap="square" lIns="68575" tIns="34275" rIns="68575" bIns="34275" anchor="ctr" anchorCtr="0">
            <a:normAutofit fontScale="77500" lnSpcReduction="20000"/>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Primero definir la estructura del proyecto, para lo cual se deberán crear tres carpetas correspondientes al Modelo-Vista-Controlador. Para crear carpetas dar clic derecho sobre el proyecto y seleccionar las opciones &lt;&lt;Agregar&gt;&gt; &lt;&lt;Nueva carpeta&gt;&gt;.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22" name="Google Shape;722;g1d9f04a12b2_0_93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3" name="Google Shape;723;g1d9f04a12b2_0_93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55</a:t>
            </a:r>
            <a:endParaRPr sz="1100">
              <a:solidFill>
                <a:schemeClr val="lt1"/>
              </a:solidFill>
            </a:endParaRPr>
          </a:p>
        </p:txBody>
      </p:sp>
      <p:sp>
        <p:nvSpPr>
          <p:cNvPr id="725" name="Google Shape;725;g1d9f04a12b2_0_930"/>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170</a:t>
            </a:r>
            <a:endParaRPr sz="1800" dirty="0"/>
          </a:p>
        </p:txBody>
      </p:sp>
      <p:sp>
        <p:nvSpPr>
          <p:cNvPr id="726" name="Google Shape;726;g1d9f04a12b2_0_93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descr="Captura de pantalla de computadora&#10;&#10;Descripción generada automáticamente">
            <a:extLst>
              <a:ext uri="{FF2B5EF4-FFF2-40B4-BE49-F238E27FC236}">
                <a16:creationId xmlns:a16="http://schemas.microsoft.com/office/drawing/2014/main" id="{F6C5C79E-E2A7-7BBA-E4AF-8B5527E57BEE}"/>
              </a:ext>
            </a:extLst>
          </p:cNvPr>
          <p:cNvPicPr>
            <a:picLocks noChangeAspect="1"/>
          </p:cNvPicPr>
          <p:nvPr/>
        </p:nvPicPr>
        <p:blipFill>
          <a:blip r:embed="rId3"/>
          <a:stretch>
            <a:fillRect/>
          </a:stretch>
        </p:blipFill>
        <p:spPr>
          <a:xfrm>
            <a:off x="599828" y="2233636"/>
            <a:ext cx="5669915" cy="3053715"/>
          </a:xfrm>
          <a:prstGeom prst="rect">
            <a:avLst/>
          </a:prstGeom>
        </p:spPr>
      </p:pic>
    </p:spTree>
    <p:extLst>
      <p:ext uri="{BB962C8B-B14F-4D97-AF65-F5344CB8AC3E}">
        <p14:creationId xmlns:p14="http://schemas.microsoft.com/office/powerpoint/2010/main" val="23015558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1d9f04a12b2_0_930"/>
          <p:cNvSpPr txBox="1">
            <a:spLocks noGrp="1"/>
          </p:cNvSpPr>
          <p:nvPr>
            <p:ph type="body" idx="1"/>
          </p:nvPr>
        </p:nvSpPr>
        <p:spPr>
          <a:xfrm>
            <a:off x="34032" y="1738250"/>
            <a:ext cx="6932325" cy="10506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dirty="0">
                <a:solidFill>
                  <a:srgbClr val="548DD4"/>
                </a:solidFill>
                <a:effectLst/>
                <a:latin typeface="Calibri" panose="020F0502020204030204" pitchFamily="34" charset="0"/>
                <a:ea typeface="Calibri" panose="020F0502020204030204" pitchFamily="34" charset="0"/>
                <a:cs typeface="Arial" panose="020B0604020202020204" pitchFamily="34" charset="0"/>
              </a:rPr>
              <a:t>Finalmente se nombra las carpetas como:</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s-ES"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ec.edu.monster.modelo</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Font typeface="Symbol" panose="05050102010706020507" pitchFamily="18" charset="2"/>
              <a:buChar char=""/>
            </a:pPr>
            <a:r>
              <a:rPr lang="es-EC"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ec.edu.monster.vista</a:t>
            </a:r>
            <a:endParaRPr lang="es-EC" dirty="0">
              <a:effectLst/>
              <a:latin typeface="Calibri" panose="020F0502020204030204" pitchFamily="34" charset="0"/>
              <a:ea typeface="Calibri" panose="020F0502020204030204" pitchFamily="34" charset="0"/>
              <a:cs typeface="Arial" panose="020B0604020202020204" pitchFamily="34" charset="0"/>
            </a:endParaRPr>
          </a:p>
          <a:p>
            <a:r>
              <a:rPr lang="es-EC"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ec.edu.monster.controlador</a:t>
            </a: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722" name="Google Shape;722;g1d9f04a12b2_0_93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3" name="Google Shape;723;g1d9f04a12b2_0_93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55</a:t>
            </a:r>
            <a:endParaRPr sz="1100">
              <a:solidFill>
                <a:schemeClr val="lt1"/>
              </a:solidFill>
            </a:endParaRPr>
          </a:p>
        </p:txBody>
      </p:sp>
      <p:sp>
        <p:nvSpPr>
          <p:cNvPr id="725" name="Google Shape;725;g1d9f04a12b2_0_930"/>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Video 170</a:t>
            </a:r>
            <a:endParaRPr sz="1800" dirty="0"/>
          </a:p>
        </p:txBody>
      </p:sp>
      <p:sp>
        <p:nvSpPr>
          <p:cNvPr id="726" name="Google Shape;726;g1d9f04a12b2_0_93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Texto&#10;&#10;Descripción generada automáticamente">
            <a:extLst>
              <a:ext uri="{FF2B5EF4-FFF2-40B4-BE49-F238E27FC236}">
                <a16:creationId xmlns:a16="http://schemas.microsoft.com/office/drawing/2014/main" id="{00DBEB67-16E4-5002-A592-1BB089B8A0B5}"/>
              </a:ext>
            </a:extLst>
          </p:cNvPr>
          <p:cNvPicPr>
            <a:picLocks noChangeAspect="1"/>
          </p:cNvPicPr>
          <p:nvPr/>
        </p:nvPicPr>
        <p:blipFill>
          <a:blip r:embed="rId3"/>
          <a:stretch>
            <a:fillRect/>
          </a:stretch>
        </p:blipFill>
        <p:spPr>
          <a:xfrm>
            <a:off x="2730374" y="2571750"/>
            <a:ext cx="3861565" cy="2375576"/>
          </a:xfrm>
          <a:prstGeom prst="rect">
            <a:avLst/>
          </a:prstGeom>
        </p:spPr>
      </p:pic>
    </p:spTree>
    <p:extLst>
      <p:ext uri="{BB962C8B-B14F-4D97-AF65-F5344CB8AC3E}">
        <p14:creationId xmlns:p14="http://schemas.microsoft.com/office/powerpoint/2010/main" val="3348113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1d9f04a12b2_0_631"/>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ELEMENTOS DE DOTNET(.NET)</a:t>
            </a:r>
            <a:endParaRPr dirty="0">
              <a:solidFill>
                <a:schemeClr val="bg1"/>
              </a:solidFill>
            </a:endParaRPr>
          </a:p>
        </p:txBody>
      </p:sp>
      <p:sp>
        <p:nvSpPr>
          <p:cNvPr id="289" name="Google Shape;289;g1d9f04a12b2_0_631"/>
          <p:cNvSpPr txBox="1">
            <a:spLocks noGrp="1"/>
          </p:cNvSpPr>
          <p:nvPr>
            <p:ph type="body" idx="1"/>
          </p:nvPr>
        </p:nvSpPr>
        <p:spPr>
          <a:xfrm>
            <a:off x="435899" y="1530900"/>
            <a:ext cx="6154681" cy="3426600"/>
          </a:xfrm>
          <a:prstGeom prst="rect">
            <a:avLst/>
          </a:prstGeom>
          <a:noFill/>
          <a:ln>
            <a:noFill/>
          </a:ln>
        </p:spPr>
        <p:txBody>
          <a:bodyPr spcFirstLastPara="1" wrap="square" lIns="68575" tIns="34275" rIns="68575" bIns="34275" anchor="ctr" anchorCtr="0">
            <a:normAutofit fontScale="70000" lnSpcReduction="20000"/>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.NET Framework consta de dos componentes principales: </a:t>
            </a:r>
            <a:r>
              <a:rPr lang="es-ES" sz="1800" dirty="0" err="1">
                <a:effectLst/>
                <a:latin typeface="Calibri" panose="020F0502020204030204" pitchFamily="34" charset="0"/>
                <a:ea typeface="Calibri" panose="020F0502020204030204" pitchFamily="34" charset="0"/>
                <a:cs typeface="Arial" panose="020B0604020202020204" pitchFamily="34" charset="0"/>
              </a:rPr>
              <a:t>Common</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Language</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Runtime</a:t>
            </a:r>
            <a:r>
              <a:rPr lang="es-ES" sz="1800" dirty="0">
                <a:effectLst/>
                <a:latin typeface="Calibri" panose="020F0502020204030204" pitchFamily="34" charset="0"/>
                <a:ea typeface="Calibri" panose="020F0502020204030204" pitchFamily="34" charset="0"/>
                <a:cs typeface="Arial" panose="020B0604020202020204" pitchFamily="34" charset="0"/>
              </a:rPr>
              <a:t> (CLR) y la biblioteca de clases de .NET Framework. </a:t>
            </a:r>
            <a:r>
              <a:rPr lang="es-ES" sz="1800" dirty="0" err="1">
                <a:effectLst/>
                <a:latin typeface="Calibri" panose="020F0502020204030204" pitchFamily="34" charset="0"/>
                <a:ea typeface="Calibri" panose="020F0502020204030204" pitchFamily="34" charset="0"/>
                <a:cs typeface="Arial" panose="020B0604020202020204" pitchFamily="34" charset="0"/>
              </a:rPr>
              <a:t>Common</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Language</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Runtime</a:t>
            </a:r>
            <a:r>
              <a:rPr lang="es-ES" sz="1800" dirty="0">
                <a:effectLst/>
                <a:latin typeface="Calibri" panose="020F0502020204030204" pitchFamily="34" charset="0"/>
                <a:ea typeface="Calibri" panose="020F0502020204030204" pitchFamily="34" charset="0"/>
                <a:cs typeface="Arial" panose="020B0604020202020204" pitchFamily="34" charset="0"/>
              </a:rPr>
              <a:t> es el fundamento de .NET Framework. El tiempo de ejecución se puede considerar como un agente que administra el código en tiempo de ejecución y proporciona servicios centrales, como la administración de memoria, la administración de subprocesos y la comunicación remota, al tiempo que aplica una seguridad de tipos estricta y otras formas de especificación del código que promueven su seguridad y solidez. De hecho, el concepto de administración de código es un principio básico del motor en tiempo de ejecución. El código destinado al tiempo de ejecución se denomina código administrado, a diferencia del resto de código, que se conoce como código no administrado. La biblioteca de clases es una colección completa orientada a objetos de tipos reutilizables que se puede emplear para desarrollar aplicaciones que abarcan desde las tradicionales herramientas de interfaz gráfica de usuario (GUI) o de línea de comandos hasta aplicaciones basadas en las innovaciones más recientes proporcionadas por ASP.NET, como formularios Web </a:t>
            </a:r>
            <a:r>
              <a:rPr lang="es-ES" sz="1800" dirty="0" err="1">
                <a:effectLst/>
                <a:latin typeface="Calibri" panose="020F0502020204030204" pitchFamily="34" charset="0"/>
                <a:ea typeface="Calibri" panose="020F0502020204030204" pitchFamily="34" charset="0"/>
                <a:cs typeface="Arial" panose="020B0604020202020204" pitchFamily="34" charset="0"/>
              </a:rPr>
              <a:t>Forms</a:t>
            </a:r>
            <a:r>
              <a:rPr lang="es-ES" sz="1800" dirty="0">
                <a:effectLst/>
                <a:latin typeface="Calibri" panose="020F0502020204030204" pitchFamily="34" charset="0"/>
                <a:ea typeface="Calibri" panose="020F0502020204030204" pitchFamily="34" charset="0"/>
                <a:cs typeface="Arial" panose="020B0604020202020204" pitchFamily="34" charset="0"/>
              </a:rPr>
              <a:t> y servicios web XML [6].</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90" name="Google Shape;290;g1d9f04a12b2_0_631"/>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 name="Google Shape;291;g1d9f04a12b2_0_631"/>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12</a:t>
            </a:r>
            <a:endParaRPr sz="1100">
              <a:solidFill>
                <a:schemeClr val="lt1"/>
              </a:solidFill>
            </a:endParaRPr>
          </a:p>
        </p:txBody>
      </p:sp>
      <p:sp>
        <p:nvSpPr>
          <p:cNvPr id="293" name="Google Shape;293;g1d9f04a12b2_0_631"/>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2.8	SERVIDOR IIS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1d9f04a12b2_0_939"/>
          <p:cNvSpPr txBox="1">
            <a:spLocks noGrp="1"/>
          </p:cNvSpPr>
          <p:nvPr>
            <p:ph type="body" idx="1"/>
          </p:nvPr>
        </p:nvSpPr>
        <p:spPr>
          <a:xfrm>
            <a:off x="435900" y="1738250"/>
            <a:ext cx="6102300" cy="4689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sz="11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En este caso, este archivo corresponde a un controlador, por lo que deberá estar dentro de la carpeta </a:t>
            </a:r>
            <a:r>
              <a:rPr lang="es-ES" sz="11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ec.edu.monster.controlador</a:t>
            </a:r>
            <a:r>
              <a:rPr lang="es-ES" sz="11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1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Para crear un archivo .</a:t>
            </a:r>
            <a:r>
              <a:rPr lang="es-ES" sz="11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cs</a:t>
            </a:r>
            <a:r>
              <a:rPr lang="es-ES" sz="11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se debe dar clic derecho sobre la carpeta </a:t>
            </a:r>
            <a:r>
              <a:rPr lang="es-ES" sz="11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ec.edu.monster.controlador</a:t>
            </a:r>
            <a:r>
              <a:rPr lang="es-ES" sz="11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dar en la opción &lt;&lt;Agregar&gt;&gt; &lt;&lt;Nuevo elemento&gt;&gt;</a:t>
            </a:r>
            <a:endParaRPr lang="es-EC"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32" name="Google Shape;732;g1d9f04a12b2_0_939"/>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33" name="Google Shape;733;g1d9f04a12b2_0_939"/>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56</a:t>
            </a:r>
            <a:endParaRPr sz="1100">
              <a:solidFill>
                <a:schemeClr val="lt1"/>
              </a:solidFill>
            </a:endParaRPr>
          </a:p>
        </p:txBody>
      </p:sp>
      <p:sp>
        <p:nvSpPr>
          <p:cNvPr id="735" name="Google Shape;735;g1d9f04a12b2_0_939"/>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PELOTAHILOS.CS</a:t>
            </a:r>
            <a:endParaRPr sz="1800" dirty="0"/>
          </a:p>
        </p:txBody>
      </p:sp>
      <p:sp>
        <p:nvSpPr>
          <p:cNvPr id="736" name="Google Shape;736;g1d9f04a12b2_0_939"/>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0E0ECC17-4CDC-9EC9-9756-55ABE0C51476}"/>
              </a:ext>
            </a:extLst>
          </p:cNvPr>
          <p:cNvPicPr>
            <a:picLocks noChangeAspect="1"/>
          </p:cNvPicPr>
          <p:nvPr/>
        </p:nvPicPr>
        <p:blipFill>
          <a:blip r:embed="rId3"/>
          <a:stretch>
            <a:fillRect/>
          </a:stretch>
        </p:blipFill>
        <p:spPr>
          <a:xfrm>
            <a:off x="1296935" y="2657755"/>
            <a:ext cx="4380230" cy="2185670"/>
          </a:xfrm>
          <a:prstGeom prst="rect">
            <a:avLst/>
          </a:prstGeom>
          <a:ln w="76200" cap="sq" cmpd="thickThin">
            <a:solidFill>
              <a:srgbClr val="000000"/>
            </a:solidFill>
            <a:prstDash val="solid"/>
            <a:miter lim="800000"/>
          </a:ln>
          <a:effectLst>
            <a:innerShdw blurRad="76200">
              <a:srgbClr val="000000"/>
            </a:innerShdw>
          </a:effec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1d9f04a12b2_0_939"/>
          <p:cNvSpPr txBox="1">
            <a:spLocks noGrp="1"/>
          </p:cNvSpPr>
          <p:nvPr>
            <p:ph type="body" idx="1"/>
          </p:nvPr>
        </p:nvSpPr>
        <p:spPr>
          <a:xfrm>
            <a:off x="435900" y="1738250"/>
            <a:ext cx="6102300" cy="4689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Ahora seleccionar &lt;&lt;Clase&gt;&gt; y dar el nombre de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PelotaHilos.cs</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32" name="Google Shape;732;g1d9f04a12b2_0_939"/>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33" name="Google Shape;733;g1d9f04a12b2_0_939"/>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56</a:t>
            </a:r>
            <a:endParaRPr sz="1100">
              <a:solidFill>
                <a:schemeClr val="lt1"/>
              </a:solidFill>
            </a:endParaRPr>
          </a:p>
        </p:txBody>
      </p:sp>
      <p:sp>
        <p:nvSpPr>
          <p:cNvPr id="735" name="Google Shape;735;g1d9f04a12b2_0_939"/>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PELOTAHILOS.CS</a:t>
            </a:r>
            <a:endParaRPr sz="1800" dirty="0"/>
          </a:p>
        </p:txBody>
      </p:sp>
      <p:sp>
        <p:nvSpPr>
          <p:cNvPr id="736" name="Google Shape;736;g1d9f04a12b2_0_939"/>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a:extLst>
              <a:ext uri="{FF2B5EF4-FFF2-40B4-BE49-F238E27FC236}">
                <a16:creationId xmlns:a16="http://schemas.microsoft.com/office/drawing/2014/main" id="{F56160CB-A849-40B8-BF22-AB99BC4EC295}"/>
              </a:ext>
            </a:extLst>
          </p:cNvPr>
          <p:cNvPicPr>
            <a:picLocks noChangeAspect="1"/>
          </p:cNvPicPr>
          <p:nvPr/>
        </p:nvPicPr>
        <p:blipFill>
          <a:blip r:embed="rId3"/>
          <a:stretch>
            <a:fillRect/>
          </a:stretch>
        </p:blipFill>
        <p:spPr>
          <a:xfrm>
            <a:off x="2479675" y="2060995"/>
            <a:ext cx="4184650" cy="2932430"/>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601697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1d9f04a12b2_0_939"/>
          <p:cNvSpPr txBox="1">
            <a:spLocks noGrp="1"/>
          </p:cNvSpPr>
          <p:nvPr>
            <p:ph type="body" idx="1"/>
          </p:nvPr>
        </p:nvSpPr>
        <p:spPr>
          <a:xfrm>
            <a:off x="435900" y="1503800"/>
            <a:ext cx="6102300" cy="4689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Dentro del archivo insertar el siguiente código:</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32" name="Google Shape;732;g1d9f04a12b2_0_939"/>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33" name="Google Shape;733;g1d9f04a12b2_0_939"/>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56</a:t>
            </a:r>
            <a:endParaRPr sz="1100">
              <a:solidFill>
                <a:schemeClr val="lt1"/>
              </a:solidFill>
            </a:endParaRPr>
          </a:p>
        </p:txBody>
      </p:sp>
      <p:sp>
        <p:nvSpPr>
          <p:cNvPr id="735" name="Google Shape;735;g1d9f04a12b2_0_939"/>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PELOTAHILOS.CS</a:t>
            </a:r>
            <a:endParaRPr sz="1800" dirty="0"/>
          </a:p>
        </p:txBody>
      </p:sp>
      <p:sp>
        <p:nvSpPr>
          <p:cNvPr id="736" name="Google Shape;736;g1d9f04a12b2_0_939"/>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EF5B2A96-F5A4-9806-0CF8-C58B11ED1DD8}"/>
              </a:ext>
            </a:extLst>
          </p:cNvPr>
          <p:cNvPicPr>
            <a:picLocks noChangeAspect="1"/>
          </p:cNvPicPr>
          <p:nvPr/>
        </p:nvPicPr>
        <p:blipFill rotWithShape="1">
          <a:blip r:embed="rId3"/>
          <a:srcRect t="13511"/>
          <a:stretch/>
        </p:blipFill>
        <p:spPr bwMode="auto">
          <a:xfrm>
            <a:off x="1733155" y="1972700"/>
            <a:ext cx="4805045" cy="3170555"/>
          </a:xfrm>
          <a:prstGeom prst="rect">
            <a:avLst/>
          </a:prstGeom>
          <a:ln w="76200" cap="sq" cmpd="thickThin"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950756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2" name="Google Shape;732;g1d9f04a12b2_0_939"/>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33" name="Google Shape;733;g1d9f04a12b2_0_939"/>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56</a:t>
            </a:r>
            <a:endParaRPr sz="1100">
              <a:solidFill>
                <a:schemeClr val="lt1"/>
              </a:solidFill>
            </a:endParaRPr>
          </a:p>
        </p:txBody>
      </p:sp>
      <p:sp>
        <p:nvSpPr>
          <p:cNvPr id="735" name="Google Shape;735;g1d9f04a12b2_0_939"/>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PELOTAHILOS.CS</a:t>
            </a:r>
            <a:endParaRPr sz="1800" dirty="0"/>
          </a:p>
        </p:txBody>
      </p:sp>
      <p:sp>
        <p:nvSpPr>
          <p:cNvPr id="736" name="Google Shape;736;g1d9f04a12b2_0_939"/>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6" name="Imagen 5">
            <a:extLst>
              <a:ext uri="{FF2B5EF4-FFF2-40B4-BE49-F238E27FC236}">
                <a16:creationId xmlns:a16="http://schemas.microsoft.com/office/drawing/2014/main" id="{A31305DD-745C-72CB-291A-2D9E6855124D}"/>
              </a:ext>
            </a:extLst>
          </p:cNvPr>
          <p:cNvPicPr>
            <a:picLocks noChangeAspect="1"/>
          </p:cNvPicPr>
          <p:nvPr/>
        </p:nvPicPr>
        <p:blipFill>
          <a:blip r:embed="rId3"/>
          <a:stretch>
            <a:fillRect/>
          </a:stretch>
        </p:blipFill>
        <p:spPr>
          <a:xfrm>
            <a:off x="435900" y="1552250"/>
            <a:ext cx="6186769" cy="731296"/>
          </a:xfrm>
          <a:prstGeom prst="rect">
            <a:avLst/>
          </a:prstGeom>
        </p:spPr>
      </p:pic>
      <p:pic>
        <p:nvPicPr>
          <p:cNvPr id="10" name="Imagen 9">
            <a:extLst>
              <a:ext uri="{FF2B5EF4-FFF2-40B4-BE49-F238E27FC236}">
                <a16:creationId xmlns:a16="http://schemas.microsoft.com/office/drawing/2014/main" id="{46AE686B-8E5E-97A1-1094-49E5CECD07AF}"/>
              </a:ext>
            </a:extLst>
          </p:cNvPr>
          <p:cNvPicPr>
            <a:picLocks noChangeAspect="1"/>
          </p:cNvPicPr>
          <p:nvPr/>
        </p:nvPicPr>
        <p:blipFill>
          <a:blip r:embed="rId4"/>
          <a:stretch>
            <a:fillRect/>
          </a:stretch>
        </p:blipFill>
        <p:spPr>
          <a:xfrm>
            <a:off x="778341" y="2242737"/>
            <a:ext cx="4269909" cy="2850086"/>
          </a:xfrm>
          <a:prstGeom prst="rect">
            <a:avLst/>
          </a:prstGeom>
        </p:spPr>
      </p:pic>
    </p:spTree>
    <p:extLst>
      <p:ext uri="{BB962C8B-B14F-4D97-AF65-F5344CB8AC3E}">
        <p14:creationId xmlns:p14="http://schemas.microsoft.com/office/powerpoint/2010/main" val="11666359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2" name="Google Shape;732;g1d9f04a12b2_0_939"/>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33" name="Google Shape;733;g1d9f04a12b2_0_939"/>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56</a:t>
            </a:r>
            <a:endParaRPr sz="1100">
              <a:solidFill>
                <a:schemeClr val="lt1"/>
              </a:solidFill>
            </a:endParaRPr>
          </a:p>
        </p:txBody>
      </p:sp>
      <p:sp>
        <p:nvSpPr>
          <p:cNvPr id="735" name="Google Shape;735;g1d9f04a12b2_0_939"/>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PELOTAHILOS.CS</a:t>
            </a:r>
            <a:endParaRPr sz="1800" dirty="0"/>
          </a:p>
        </p:txBody>
      </p:sp>
      <p:sp>
        <p:nvSpPr>
          <p:cNvPr id="736" name="Google Shape;736;g1d9f04a12b2_0_939"/>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a:extLst>
              <a:ext uri="{FF2B5EF4-FFF2-40B4-BE49-F238E27FC236}">
                <a16:creationId xmlns:a16="http://schemas.microsoft.com/office/drawing/2014/main" id="{80695A47-0BF4-7FC7-81C7-46CB4790B457}"/>
              </a:ext>
            </a:extLst>
          </p:cNvPr>
          <p:cNvPicPr>
            <a:picLocks noChangeAspect="1"/>
          </p:cNvPicPr>
          <p:nvPr/>
        </p:nvPicPr>
        <p:blipFill>
          <a:blip r:embed="rId3"/>
          <a:stretch>
            <a:fillRect/>
          </a:stretch>
        </p:blipFill>
        <p:spPr>
          <a:xfrm>
            <a:off x="1313995" y="1406068"/>
            <a:ext cx="3619955" cy="3641124"/>
          </a:xfrm>
          <a:prstGeom prst="rect">
            <a:avLst/>
          </a:prstGeom>
        </p:spPr>
      </p:pic>
    </p:spTree>
    <p:extLst>
      <p:ext uri="{BB962C8B-B14F-4D97-AF65-F5344CB8AC3E}">
        <p14:creationId xmlns:p14="http://schemas.microsoft.com/office/powerpoint/2010/main" val="35124134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2" name="Google Shape;732;g1d9f04a12b2_0_939"/>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33" name="Google Shape;733;g1d9f04a12b2_0_939"/>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56</a:t>
            </a:r>
            <a:endParaRPr sz="1100">
              <a:solidFill>
                <a:schemeClr val="lt1"/>
              </a:solidFill>
            </a:endParaRPr>
          </a:p>
        </p:txBody>
      </p:sp>
      <p:sp>
        <p:nvSpPr>
          <p:cNvPr id="735" name="Google Shape;735;g1d9f04a12b2_0_939"/>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16666"/>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PELOTAHILOS.CS</a:t>
            </a:r>
            <a:endParaRPr sz="1800" dirty="0"/>
          </a:p>
        </p:txBody>
      </p:sp>
      <p:sp>
        <p:nvSpPr>
          <p:cNvPr id="736" name="Google Shape;736;g1d9f04a12b2_0_939"/>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4" name="Imagen 3">
            <a:extLst>
              <a:ext uri="{FF2B5EF4-FFF2-40B4-BE49-F238E27FC236}">
                <a16:creationId xmlns:a16="http://schemas.microsoft.com/office/drawing/2014/main" id="{5AAC477F-9CAF-CD1E-409E-C1164A01139E}"/>
              </a:ext>
            </a:extLst>
          </p:cNvPr>
          <p:cNvPicPr>
            <a:picLocks noChangeAspect="1"/>
          </p:cNvPicPr>
          <p:nvPr/>
        </p:nvPicPr>
        <p:blipFill>
          <a:blip r:embed="rId3"/>
          <a:stretch>
            <a:fillRect/>
          </a:stretch>
        </p:blipFill>
        <p:spPr>
          <a:xfrm>
            <a:off x="604560" y="1552250"/>
            <a:ext cx="5285729" cy="3130875"/>
          </a:xfrm>
          <a:prstGeom prst="rect">
            <a:avLst/>
          </a:prstGeom>
        </p:spPr>
      </p:pic>
    </p:spTree>
    <p:extLst>
      <p:ext uri="{BB962C8B-B14F-4D97-AF65-F5344CB8AC3E}">
        <p14:creationId xmlns:p14="http://schemas.microsoft.com/office/powerpoint/2010/main" val="34259454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d9f04a12b2_0_94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2" name="Google Shape;742;g1d9f04a12b2_0_94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57</a:t>
            </a:r>
            <a:endParaRPr sz="1100">
              <a:solidFill>
                <a:schemeClr val="lt1"/>
              </a:solidFill>
            </a:endParaRPr>
          </a:p>
        </p:txBody>
      </p:sp>
      <p:sp>
        <p:nvSpPr>
          <p:cNvPr id="744" name="Google Shape;744;g1d9f04a12b2_0_948"/>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CODIFICACIÓN DEL ARCHIVO PELOTA.CS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45" name="Google Shape;745;g1d9f04a12b2_0_94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3" name="CuadroTexto 2">
            <a:extLst>
              <a:ext uri="{FF2B5EF4-FFF2-40B4-BE49-F238E27FC236}">
                <a16:creationId xmlns:a16="http://schemas.microsoft.com/office/drawing/2014/main" id="{60EA2A66-FC2F-8C01-70E1-58D64FF41B06}"/>
              </a:ext>
            </a:extLst>
          </p:cNvPr>
          <p:cNvSpPr txBox="1"/>
          <p:nvPr/>
        </p:nvSpPr>
        <p:spPr>
          <a:xfrm>
            <a:off x="56363" y="1425108"/>
            <a:ext cx="6740511" cy="1197059"/>
          </a:xfrm>
          <a:prstGeom prst="rect">
            <a:avLst/>
          </a:prstGeom>
          <a:noFill/>
        </p:spPr>
        <p:txBody>
          <a:bodyPr wrap="square">
            <a:spAutoFit/>
          </a:bodyPr>
          <a:lstStyle/>
          <a:p>
            <a:pPr>
              <a:lnSpc>
                <a:spcPct val="115000"/>
              </a:lnSpc>
              <a:spcAft>
                <a:spcPts val="1000"/>
              </a:spcAft>
            </a:pPr>
            <a:r>
              <a:rPr lang="es-ES" sz="14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En este caso, este archivo corresponde a un modelo, por lo que deberá estar dentro de la carpeta </a:t>
            </a:r>
            <a:r>
              <a:rPr lang="es-ES" sz="14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ec.edu.monster.modelo</a:t>
            </a:r>
            <a:r>
              <a:rPr lang="es-ES" sz="14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a:t>
            </a:r>
            <a:endParaRPr lang="es-EC" sz="14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4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Para crear un archivo .</a:t>
            </a:r>
            <a:r>
              <a:rPr lang="es-ES" sz="14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cs</a:t>
            </a:r>
            <a:r>
              <a:rPr lang="es-ES" sz="14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debe dar clic derecho sobre la carpeta </a:t>
            </a:r>
            <a:r>
              <a:rPr lang="es-ES" sz="14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ec.edu.monster.modelo</a:t>
            </a:r>
            <a:r>
              <a:rPr lang="es-ES" sz="14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dar en la opción &lt;&lt;Agregar&gt;&gt; &lt;&lt;Nuevo elemento&gt;&gt;</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Imagen 3" descr="Captura de pantalla de computadora&#10;&#10;Descripción generada automáticamente">
            <a:extLst>
              <a:ext uri="{FF2B5EF4-FFF2-40B4-BE49-F238E27FC236}">
                <a16:creationId xmlns:a16="http://schemas.microsoft.com/office/drawing/2014/main" id="{7BBE5CE6-A7CD-2D70-70E6-E87E2660101C}"/>
              </a:ext>
            </a:extLst>
          </p:cNvPr>
          <p:cNvPicPr>
            <a:picLocks noChangeAspect="1"/>
          </p:cNvPicPr>
          <p:nvPr/>
        </p:nvPicPr>
        <p:blipFill>
          <a:blip r:embed="rId3"/>
          <a:stretch>
            <a:fillRect/>
          </a:stretch>
        </p:blipFill>
        <p:spPr>
          <a:xfrm>
            <a:off x="1146320" y="2665730"/>
            <a:ext cx="4729480" cy="2477770"/>
          </a:xfrm>
          <a:prstGeom prst="rect">
            <a:avLst/>
          </a:prstGeom>
          <a:ln w="76200" cap="sq" cmpd="thickThin">
            <a:solidFill>
              <a:srgbClr val="000000"/>
            </a:solidFill>
            <a:prstDash val="solid"/>
            <a:miter lim="800000"/>
          </a:ln>
          <a:effectLst>
            <a:innerShdw blurRad="76200">
              <a:srgbClr val="000000"/>
            </a:innerShdw>
          </a:effec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d9f04a12b2_0_94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2" name="Google Shape;742;g1d9f04a12b2_0_94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57</a:t>
            </a:r>
            <a:endParaRPr sz="1100">
              <a:solidFill>
                <a:schemeClr val="lt1"/>
              </a:solidFill>
            </a:endParaRPr>
          </a:p>
        </p:txBody>
      </p:sp>
      <p:sp>
        <p:nvSpPr>
          <p:cNvPr id="744" name="Google Shape;744;g1d9f04a12b2_0_948"/>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CODIFICACIÓN DEL ARCHIVO PELOTA.CS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45" name="Google Shape;745;g1d9f04a12b2_0_94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3" name="CuadroTexto 2">
            <a:extLst>
              <a:ext uri="{FF2B5EF4-FFF2-40B4-BE49-F238E27FC236}">
                <a16:creationId xmlns:a16="http://schemas.microsoft.com/office/drawing/2014/main" id="{60EA2A66-FC2F-8C01-70E1-58D64FF41B06}"/>
              </a:ext>
            </a:extLst>
          </p:cNvPr>
          <p:cNvSpPr txBox="1"/>
          <p:nvPr/>
        </p:nvSpPr>
        <p:spPr>
          <a:xfrm>
            <a:off x="56363" y="1425108"/>
            <a:ext cx="6740511" cy="392159"/>
          </a:xfrm>
          <a:prstGeom prst="rect">
            <a:avLst/>
          </a:prstGeom>
          <a:noFill/>
        </p:spPr>
        <p:txBody>
          <a:bodyPr wrap="square">
            <a:spAutoFit/>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Ahora seleccionar &lt;&lt;Clase&gt;&gt; y dar el nombre de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Pelota.cs</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Imagen 1" descr="Captura de pantalla de computadora&#10;&#10;Descripción generada automáticamente">
            <a:extLst>
              <a:ext uri="{FF2B5EF4-FFF2-40B4-BE49-F238E27FC236}">
                <a16:creationId xmlns:a16="http://schemas.microsoft.com/office/drawing/2014/main" id="{6279B0D2-B518-CB5D-74A1-2826D510BC0F}"/>
              </a:ext>
            </a:extLst>
          </p:cNvPr>
          <p:cNvPicPr>
            <a:picLocks noChangeAspect="1"/>
          </p:cNvPicPr>
          <p:nvPr/>
        </p:nvPicPr>
        <p:blipFill rotWithShape="1">
          <a:blip r:embed="rId3"/>
          <a:srcRect r="24002" b="2204"/>
          <a:stretch/>
        </p:blipFill>
        <p:spPr bwMode="auto">
          <a:xfrm>
            <a:off x="1247774" y="1912516"/>
            <a:ext cx="4410075" cy="2996319"/>
          </a:xfrm>
          <a:prstGeom prst="rect">
            <a:avLst/>
          </a:prstGeom>
          <a:ln w="76200" cap="sq" cmpd="thickThin"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139975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d9f04a12b2_0_94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2" name="Google Shape;742;g1d9f04a12b2_0_94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57</a:t>
            </a:r>
            <a:endParaRPr sz="1100">
              <a:solidFill>
                <a:schemeClr val="lt1"/>
              </a:solidFill>
            </a:endParaRPr>
          </a:p>
        </p:txBody>
      </p:sp>
      <p:sp>
        <p:nvSpPr>
          <p:cNvPr id="744" name="Google Shape;744;g1d9f04a12b2_0_948"/>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CODIFICACIÓN DEL ARCHIVO PELOTA.CS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45" name="Google Shape;745;g1d9f04a12b2_0_94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3" name="CuadroTexto 2">
            <a:extLst>
              <a:ext uri="{FF2B5EF4-FFF2-40B4-BE49-F238E27FC236}">
                <a16:creationId xmlns:a16="http://schemas.microsoft.com/office/drawing/2014/main" id="{60EA2A66-FC2F-8C01-70E1-58D64FF41B06}"/>
              </a:ext>
            </a:extLst>
          </p:cNvPr>
          <p:cNvSpPr txBox="1"/>
          <p:nvPr/>
        </p:nvSpPr>
        <p:spPr>
          <a:xfrm>
            <a:off x="56363" y="1425108"/>
            <a:ext cx="6740511" cy="392159"/>
          </a:xfrm>
          <a:prstGeom prst="rect">
            <a:avLst/>
          </a:prstGeom>
          <a:noFill/>
        </p:spPr>
        <p:txBody>
          <a:bodyPr wrap="square">
            <a:spAutoFit/>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Dentro del archivo insertar el siguiente código:</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Imagen 3">
            <a:extLst>
              <a:ext uri="{FF2B5EF4-FFF2-40B4-BE49-F238E27FC236}">
                <a16:creationId xmlns:a16="http://schemas.microsoft.com/office/drawing/2014/main" id="{2EB3FBBF-EC45-77BE-B04A-8B12AB0CC3CA}"/>
              </a:ext>
            </a:extLst>
          </p:cNvPr>
          <p:cNvPicPr>
            <a:picLocks noChangeAspect="1"/>
          </p:cNvPicPr>
          <p:nvPr/>
        </p:nvPicPr>
        <p:blipFill>
          <a:blip r:embed="rId3"/>
          <a:stretch>
            <a:fillRect/>
          </a:stretch>
        </p:blipFill>
        <p:spPr>
          <a:xfrm>
            <a:off x="1994922" y="1817267"/>
            <a:ext cx="3284855" cy="3428365"/>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295467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d9f04a12b2_0_94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2" name="Google Shape;742;g1d9f04a12b2_0_94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57</a:t>
            </a:r>
            <a:endParaRPr sz="1100">
              <a:solidFill>
                <a:schemeClr val="lt1"/>
              </a:solidFill>
            </a:endParaRPr>
          </a:p>
        </p:txBody>
      </p:sp>
      <p:sp>
        <p:nvSpPr>
          <p:cNvPr id="744" name="Google Shape;744;g1d9f04a12b2_0_948"/>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CODIFICACIÓN DEL ARCHIVO PELOTA.CS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45" name="Google Shape;745;g1d9f04a12b2_0_94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5" name="Imagen 4">
            <a:extLst>
              <a:ext uri="{FF2B5EF4-FFF2-40B4-BE49-F238E27FC236}">
                <a16:creationId xmlns:a16="http://schemas.microsoft.com/office/drawing/2014/main" id="{E18451FF-0B36-2CC3-DD48-867833CB2FCA}"/>
              </a:ext>
            </a:extLst>
          </p:cNvPr>
          <p:cNvPicPr>
            <a:picLocks noChangeAspect="1"/>
          </p:cNvPicPr>
          <p:nvPr/>
        </p:nvPicPr>
        <p:blipFill>
          <a:blip r:embed="rId3"/>
          <a:stretch>
            <a:fillRect/>
          </a:stretch>
        </p:blipFill>
        <p:spPr>
          <a:xfrm>
            <a:off x="435900" y="1552250"/>
            <a:ext cx="5732921" cy="638500"/>
          </a:xfrm>
          <a:prstGeom prst="rect">
            <a:avLst/>
          </a:prstGeom>
        </p:spPr>
      </p:pic>
      <p:pic>
        <p:nvPicPr>
          <p:cNvPr id="7" name="Imagen 6">
            <a:extLst>
              <a:ext uri="{FF2B5EF4-FFF2-40B4-BE49-F238E27FC236}">
                <a16:creationId xmlns:a16="http://schemas.microsoft.com/office/drawing/2014/main" id="{BDCCAF9D-B895-941E-10C7-52FB37D74A64}"/>
              </a:ext>
            </a:extLst>
          </p:cNvPr>
          <p:cNvPicPr>
            <a:picLocks noChangeAspect="1"/>
          </p:cNvPicPr>
          <p:nvPr/>
        </p:nvPicPr>
        <p:blipFill>
          <a:blip r:embed="rId4"/>
          <a:stretch>
            <a:fillRect/>
          </a:stretch>
        </p:blipFill>
        <p:spPr>
          <a:xfrm>
            <a:off x="1615859" y="2190750"/>
            <a:ext cx="4001058" cy="2876951"/>
          </a:xfrm>
          <a:prstGeom prst="rect">
            <a:avLst/>
          </a:prstGeom>
        </p:spPr>
      </p:pic>
    </p:spTree>
    <p:extLst>
      <p:ext uri="{BB962C8B-B14F-4D97-AF65-F5344CB8AC3E}">
        <p14:creationId xmlns:p14="http://schemas.microsoft.com/office/powerpoint/2010/main" val="9220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1d9f04a12b2_0_640"/>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685800" indent="-685800" algn="just">
              <a:lnSpc>
                <a:spcPct val="115000"/>
              </a:lnSpc>
              <a:spcBef>
                <a:spcPts val="200"/>
              </a:spcBef>
              <a:spcAft>
                <a:spcPts val="0"/>
              </a:spcAft>
              <a:tabLst>
                <a:tab pos="540385" algn="l"/>
              </a:tabLst>
            </a:pPr>
            <a:r>
              <a:rPr lang="es-ES" sz="1800" b="1" dirty="0">
                <a:solidFill>
                  <a:schemeClr val="bg1"/>
                </a:solidFill>
                <a:effectLst/>
                <a:latin typeface="Calibri" panose="020F0502020204030204" pitchFamily="34" charset="0"/>
                <a:ea typeface="MS Gothic" panose="020B0609070205080204" pitchFamily="49" charset="-128"/>
                <a:cs typeface="Times New Roman" panose="02020603050405020304" pitchFamily="18" charset="0"/>
              </a:rPr>
              <a:t>METODOS DE EXTENCIÓN</a:t>
            </a:r>
            <a:endParaRPr lang="es-EC" sz="1800" b="1" dirty="0">
              <a:solidFill>
                <a:schemeClr val="bg1"/>
              </a:solidFill>
              <a:effectLst/>
              <a:latin typeface="Cambria" panose="02040503050406030204" pitchFamily="18" charset="0"/>
              <a:ea typeface="MS Gothic" panose="020B0609070205080204" pitchFamily="49" charset="-128"/>
              <a:cs typeface="Times New Roman" panose="02020603050405020304" pitchFamily="18" charset="0"/>
            </a:endParaRPr>
          </a:p>
        </p:txBody>
      </p:sp>
      <p:sp>
        <p:nvSpPr>
          <p:cNvPr id="299" name="Google Shape;299;g1d9f04a12b2_0_640"/>
          <p:cNvSpPr txBox="1">
            <a:spLocks noGrp="1"/>
          </p:cNvSpPr>
          <p:nvPr>
            <p:ph type="body" idx="1"/>
          </p:nvPr>
        </p:nvSpPr>
        <p:spPr>
          <a:xfrm>
            <a:off x="0" y="1286818"/>
            <a:ext cx="6642340" cy="3670682"/>
          </a:xfrm>
          <a:prstGeom prst="rect">
            <a:avLst/>
          </a:prstGeom>
          <a:noFill/>
          <a:ln>
            <a:noFill/>
          </a:ln>
        </p:spPr>
        <p:txBody>
          <a:bodyPr spcFirstLastPara="1" wrap="square" lIns="68575" tIns="34275" rIns="68575" bIns="34275" anchor="ctr" anchorCtr="0">
            <a:normAutofit fontScale="77500" lnSpcReduction="20000"/>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Los métodos de extensión permiten "agregar" métodos a los tipos existentes sin crear un nuevo tipo derivado, recompilar o modificar de otra manera el tipo original. Los métodos de extensión son métodos estáticos, pero se les llama como si fueran métodos de instancia en el tipo extendido. En el caso del código de cliente escrito en C#, F# y Visual Basic, no existe ninguna diferencia aparente entre llamar a un método de extensión y llamar a los métodos definidos en un tipo [7].</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Los métodos de extensión más comunes son los operadores de consulta LINQ estándar, que agregan funciones de consulta a los tipos </a:t>
            </a:r>
            <a:r>
              <a:rPr lang="es-ES" sz="1800" dirty="0" err="1">
                <a:effectLst/>
                <a:latin typeface="Calibri" panose="020F0502020204030204" pitchFamily="34" charset="0"/>
                <a:ea typeface="Calibri" panose="020F0502020204030204" pitchFamily="34" charset="0"/>
                <a:cs typeface="Arial" panose="020B0604020202020204" pitchFamily="34" charset="0"/>
              </a:rPr>
              <a:t>System.Collections.IEnumerable</a:t>
            </a:r>
            <a:r>
              <a:rPr lang="es-ES" sz="1800" dirty="0">
                <a:effectLst/>
                <a:latin typeface="Calibri" panose="020F0502020204030204" pitchFamily="34" charset="0"/>
                <a:ea typeface="Calibri" panose="020F0502020204030204" pitchFamily="34" charset="0"/>
                <a:cs typeface="Arial" panose="020B0604020202020204" pitchFamily="34" charset="0"/>
              </a:rPr>
              <a:t> y </a:t>
            </a:r>
            <a:r>
              <a:rPr lang="es-ES" sz="1800" dirty="0" err="1">
                <a:effectLst/>
                <a:latin typeface="Calibri" panose="020F0502020204030204" pitchFamily="34" charset="0"/>
                <a:ea typeface="Calibri" panose="020F0502020204030204" pitchFamily="34" charset="0"/>
                <a:cs typeface="Arial" panose="020B0604020202020204" pitchFamily="34" charset="0"/>
              </a:rPr>
              <a:t>System.Collections.Generic.IEnumerable</a:t>
            </a:r>
            <a:r>
              <a:rPr lang="es-ES" sz="1800" dirty="0">
                <a:effectLst/>
                <a:latin typeface="Calibri" panose="020F0502020204030204" pitchFamily="34" charset="0"/>
                <a:ea typeface="Calibri" panose="020F0502020204030204" pitchFamily="34" charset="0"/>
                <a:cs typeface="Arial" panose="020B0604020202020204" pitchFamily="34" charset="0"/>
              </a:rPr>
              <a:t>&lt;T&gt; existentes. Para usar los operadores de consulta estándar, inclúyalos primero en el ámbito con una directiva </a:t>
            </a:r>
            <a:r>
              <a:rPr lang="es-ES" sz="1800" dirty="0" err="1">
                <a:effectLst/>
                <a:latin typeface="Calibri" panose="020F0502020204030204" pitchFamily="34" charset="0"/>
                <a:ea typeface="Calibri" panose="020F0502020204030204" pitchFamily="34" charset="0"/>
                <a:cs typeface="Arial" panose="020B0604020202020204" pitchFamily="34" charset="0"/>
              </a:rPr>
              <a:t>using</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System.Linq</a:t>
            </a:r>
            <a:r>
              <a:rPr lang="es-ES" sz="1800" dirty="0">
                <a:effectLst/>
                <a:latin typeface="Calibri" panose="020F0502020204030204" pitchFamily="34" charset="0"/>
                <a:ea typeface="Calibri" panose="020F0502020204030204" pitchFamily="34" charset="0"/>
                <a:cs typeface="Arial" panose="020B0604020202020204" pitchFamily="34" charset="0"/>
              </a:rPr>
              <a:t>. A partir de ese momento, cualquier tipo que implemente </a:t>
            </a:r>
            <a:r>
              <a:rPr lang="es-ES" sz="1800" dirty="0" err="1">
                <a:effectLst/>
                <a:latin typeface="Calibri" panose="020F0502020204030204" pitchFamily="34" charset="0"/>
                <a:ea typeface="Calibri" panose="020F0502020204030204" pitchFamily="34" charset="0"/>
                <a:cs typeface="Arial" panose="020B0604020202020204" pitchFamily="34" charset="0"/>
              </a:rPr>
              <a:t>IEnumerable</a:t>
            </a:r>
            <a:r>
              <a:rPr lang="es-ES" sz="1800" dirty="0">
                <a:effectLst/>
                <a:latin typeface="Calibri" panose="020F0502020204030204" pitchFamily="34" charset="0"/>
                <a:ea typeface="Calibri" panose="020F0502020204030204" pitchFamily="34" charset="0"/>
                <a:cs typeface="Arial" panose="020B0604020202020204" pitchFamily="34" charset="0"/>
              </a:rPr>
              <a:t>&lt;T&gt; parecerá tener métodos de instancia como </a:t>
            </a:r>
            <a:r>
              <a:rPr lang="es-ES" sz="1800" dirty="0" err="1">
                <a:effectLst/>
                <a:latin typeface="Calibri" panose="020F0502020204030204" pitchFamily="34" charset="0"/>
                <a:ea typeface="Calibri" panose="020F0502020204030204" pitchFamily="34" charset="0"/>
                <a:cs typeface="Arial" panose="020B0604020202020204" pitchFamily="34" charset="0"/>
              </a:rPr>
              <a:t>GroupBy</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OrderBy</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Average</a:t>
            </a:r>
            <a:r>
              <a:rPr lang="es-ES" sz="1800" dirty="0">
                <a:effectLst/>
                <a:latin typeface="Calibri" panose="020F0502020204030204" pitchFamily="34" charset="0"/>
                <a:ea typeface="Calibri" panose="020F0502020204030204" pitchFamily="34" charset="0"/>
                <a:cs typeface="Arial" panose="020B0604020202020204" pitchFamily="34" charset="0"/>
              </a:rPr>
              <a:t>, etc. Puede ver estos métodos adicionales en la finalización de instrucciones de </a:t>
            </a:r>
            <a:r>
              <a:rPr lang="es-ES" sz="1800" dirty="0" err="1">
                <a:effectLst/>
                <a:latin typeface="Calibri" panose="020F0502020204030204" pitchFamily="34" charset="0"/>
                <a:ea typeface="Calibri" panose="020F0502020204030204" pitchFamily="34" charset="0"/>
                <a:cs typeface="Arial" panose="020B0604020202020204" pitchFamily="34" charset="0"/>
              </a:rPr>
              <a:t>IntelliSense</a:t>
            </a:r>
            <a:r>
              <a:rPr lang="es-ES" sz="1800" dirty="0">
                <a:effectLst/>
                <a:latin typeface="Calibri" panose="020F0502020204030204" pitchFamily="34" charset="0"/>
                <a:ea typeface="Calibri" panose="020F0502020204030204" pitchFamily="34" charset="0"/>
                <a:cs typeface="Arial" panose="020B0604020202020204" pitchFamily="34" charset="0"/>
              </a:rPr>
              <a:t> al escribir "punto" después de una instancia de un tipo </a:t>
            </a:r>
            <a:r>
              <a:rPr lang="es-ES" sz="1800" dirty="0" err="1">
                <a:effectLst/>
                <a:latin typeface="Calibri" panose="020F0502020204030204" pitchFamily="34" charset="0"/>
                <a:ea typeface="Calibri" panose="020F0502020204030204" pitchFamily="34" charset="0"/>
                <a:cs typeface="Arial" panose="020B0604020202020204" pitchFamily="34" charset="0"/>
              </a:rPr>
              <a:t>IEnumerable</a:t>
            </a:r>
            <a:r>
              <a:rPr lang="es-ES" sz="1800" dirty="0">
                <a:effectLst/>
                <a:latin typeface="Calibri" panose="020F0502020204030204" pitchFamily="34" charset="0"/>
                <a:ea typeface="Calibri" panose="020F0502020204030204" pitchFamily="34" charset="0"/>
                <a:cs typeface="Arial" panose="020B0604020202020204" pitchFamily="34" charset="0"/>
              </a:rPr>
              <a:t>&lt;T&gt;, como </a:t>
            </a:r>
            <a:r>
              <a:rPr lang="es-ES" sz="1800" dirty="0" err="1">
                <a:effectLst/>
                <a:latin typeface="Calibri" panose="020F0502020204030204" pitchFamily="34" charset="0"/>
                <a:ea typeface="Calibri" panose="020F0502020204030204" pitchFamily="34" charset="0"/>
                <a:cs typeface="Arial" panose="020B0604020202020204" pitchFamily="34" charset="0"/>
              </a:rPr>
              <a:t>List</a:t>
            </a:r>
            <a:r>
              <a:rPr lang="es-ES" sz="1800" dirty="0">
                <a:effectLst/>
                <a:latin typeface="Calibri" panose="020F0502020204030204" pitchFamily="34" charset="0"/>
                <a:ea typeface="Calibri" panose="020F0502020204030204" pitchFamily="34" charset="0"/>
                <a:cs typeface="Arial" panose="020B0604020202020204" pitchFamily="34" charset="0"/>
              </a:rPr>
              <a:t>&lt;T&gt; o Array [7].</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00" name="Google Shape;300;g1d9f04a12b2_0_64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1" name="Google Shape;301;g1d9f04a12b2_0_64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13</a:t>
            </a:r>
            <a:endParaRPr sz="1100">
              <a:solidFill>
                <a:schemeClr val="lt1"/>
              </a:solidFill>
            </a:endParaRPr>
          </a:p>
        </p:txBody>
      </p:sp>
      <p:sp>
        <p:nvSpPr>
          <p:cNvPr id="303" name="Google Shape;303;g1d9f04a12b2_0_64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2.9	VISUAL STUDIO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d9f04a12b2_0_94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2" name="Google Shape;742;g1d9f04a12b2_0_94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57</a:t>
            </a:r>
            <a:endParaRPr sz="1100">
              <a:solidFill>
                <a:schemeClr val="lt1"/>
              </a:solidFill>
            </a:endParaRPr>
          </a:p>
        </p:txBody>
      </p:sp>
      <p:sp>
        <p:nvSpPr>
          <p:cNvPr id="744" name="Google Shape;744;g1d9f04a12b2_0_948"/>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CODIFICACIÓN DEL ARCHIVO PELOTA.CS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45" name="Google Shape;745;g1d9f04a12b2_0_94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a:extLst>
              <a:ext uri="{FF2B5EF4-FFF2-40B4-BE49-F238E27FC236}">
                <a16:creationId xmlns:a16="http://schemas.microsoft.com/office/drawing/2014/main" id="{F5A97B88-0A70-D39B-7A38-23730F9160AA}"/>
              </a:ext>
            </a:extLst>
          </p:cNvPr>
          <p:cNvPicPr>
            <a:picLocks noChangeAspect="1"/>
          </p:cNvPicPr>
          <p:nvPr/>
        </p:nvPicPr>
        <p:blipFill>
          <a:blip r:embed="rId3"/>
          <a:stretch>
            <a:fillRect/>
          </a:stretch>
        </p:blipFill>
        <p:spPr>
          <a:xfrm>
            <a:off x="1018896" y="1476050"/>
            <a:ext cx="4658003" cy="3621653"/>
          </a:xfrm>
          <a:prstGeom prst="rect">
            <a:avLst/>
          </a:prstGeom>
        </p:spPr>
      </p:pic>
    </p:spTree>
    <p:extLst>
      <p:ext uri="{BB962C8B-B14F-4D97-AF65-F5344CB8AC3E}">
        <p14:creationId xmlns:p14="http://schemas.microsoft.com/office/powerpoint/2010/main" val="33933699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d9f04a12b2_0_94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2" name="Google Shape;742;g1d9f04a12b2_0_94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57</a:t>
            </a:r>
            <a:endParaRPr sz="1100">
              <a:solidFill>
                <a:schemeClr val="lt1"/>
              </a:solidFill>
            </a:endParaRPr>
          </a:p>
        </p:txBody>
      </p:sp>
      <p:sp>
        <p:nvSpPr>
          <p:cNvPr id="744" name="Google Shape;744;g1d9f04a12b2_0_948"/>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CODIFICACIÓN DEL ARCHIVO PELOTA.CS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45" name="Google Shape;745;g1d9f04a12b2_0_94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4" name="Imagen 3">
            <a:extLst>
              <a:ext uri="{FF2B5EF4-FFF2-40B4-BE49-F238E27FC236}">
                <a16:creationId xmlns:a16="http://schemas.microsoft.com/office/drawing/2014/main" id="{7755B1FE-6DD5-5C9A-CAAB-E838149C23A5}"/>
              </a:ext>
            </a:extLst>
          </p:cNvPr>
          <p:cNvPicPr>
            <a:picLocks noChangeAspect="1"/>
          </p:cNvPicPr>
          <p:nvPr/>
        </p:nvPicPr>
        <p:blipFill>
          <a:blip r:embed="rId3"/>
          <a:stretch>
            <a:fillRect/>
          </a:stretch>
        </p:blipFill>
        <p:spPr>
          <a:xfrm>
            <a:off x="2167249" y="1378713"/>
            <a:ext cx="2804801" cy="3580431"/>
          </a:xfrm>
          <a:prstGeom prst="rect">
            <a:avLst/>
          </a:prstGeom>
        </p:spPr>
      </p:pic>
    </p:spTree>
    <p:extLst>
      <p:ext uri="{BB962C8B-B14F-4D97-AF65-F5344CB8AC3E}">
        <p14:creationId xmlns:p14="http://schemas.microsoft.com/office/powerpoint/2010/main" val="42896591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d9f04a12b2_0_94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2" name="Google Shape;742;g1d9f04a12b2_0_94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57</a:t>
            </a:r>
            <a:endParaRPr sz="1100">
              <a:solidFill>
                <a:schemeClr val="lt1"/>
              </a:solidFill>
            </a:endParaRPr>
          </a:p>
        </p:txBody>
      </p:sp>
      <p:sp>
        <p:nvSpPr>
          <p:cNvPr id="744" name="Google Shape;744;g1d9f04a12b2_0_948"/>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CODIFICACIÓN DEL ARCHIVO PELOTA.CS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45" name="Google Shape;745;g1d9f04a12b2_0_94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5.3.1  Codificación del archivo HilosControlador.cs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a:extLst>
              <a:ext uri="{FF2B5EF4-FFF2-40B4-BE49-F238E27FC236}">
                <a16:creationId xmlns:a16="http://schemas.microsoft.com/office/drawing/2014/main" id="{A0430678-4478-7ABA-8035-D6CDB242A560}"/>
              </a:ext>
            </a:extLst>
          </p:cNvPr>
          <p:cNvPicPr>
            <a:picLocks noChangeAspect="1"/>
          </p:cNvPicPr>
          <p:nvPr/>
        </p:nvPicPr>
        <p:blipFill>
          <a:blip r:embed="rId3"/>
          <a:stretch>
            <a:fillRect/>
          </a:stretch>
        </p:blipFill>
        <p:spPr>
          <a:xfrm>
            <a:off x="556448" y="1754250"/>
            <a:ext cx="5001996" cy="817500"/>
          </a:xfrm>
          <a:prstGeom prst="rect">
            <a:avLst/>
          </a:prstGeom>
        </p:spPr>
      </p:pic>
      <p:pic>
        <p:nvPicPr>
          <p:cNvPr id="6" name="Imagen 5">
            <a:extLst>
              <a:ext uri="{FF2B5EF4-FFF2-40B4-BE49-F238E27FC236}">
                <a16:creationId xmlns:a16="http://schemas.microsoft.com/office/drawing/2014/main" id="{69BAFDA8-D8C0-5163-179A-F215CBF6F33D}"/>
              </a:ext>
            </a:extLst>
          </p:cNvPr>
          <p:cNvPicPr>
            <a:picLocks noChangeAspect="1"/>
          </p:cNvPicPr>
          <p:nvPr/>
        </p:nvPicPr>
        <p:blipFill>
          <a:blip r:embed="rId4"/>
          <a:stretch>
            <a:fillRect/>
          </a:stretch>
        </p:blipFill>
        <p:spPr>
          <a:xfrm>
            <a:off x="5736101" y="396170"/>
            <a:ext cx="3253029" cy="4597255"/>
          </a:xfrm>
          <a:prstGeom prst="rect">
            <a:avLst/>
          </a:prstGeom>
        </p:spPr>
      </p:pic>
    </p:spTree>
    <p:extLst>
      <p:ext uri="{BB962C8B-B14F-4D97-AF65-F5344CB8AC3E}">
        <p14:creationId xmlns:p14="http://schemas.microsoft.com/office/powerpoint/2010/main" val="11189353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1d9f04a12b2_0_956"/>
          <p:cNvSpPr txBox="1">
            <a:spLocks noGrp="1"/>
          </p:cNvSpPr>
          <p:nvPr>
            <p:ph type="body" idx="1"/>
          </p:nvPr>
        </p:nvSpPr>
        <p:spPr>
          <a:xfrm>
            <a:off x="435900" y="1635382"/>
            <a:ext cx="2325000" cy="3333000"/>
          </a:xfrm>
          <a:prstGeom prst="rect">
            <a:avLst/>
          </a:prstGeom>
          <a:noFill/>
          <a:ln>
            <a:noFill/>
          </a:ln>
        </p:spPr>
        <p:txBody>
          <a:bodyPr spcFirstLastPara="1" wrap="square" lIns="68575" tIns="34275" rIns="68575" bIns="34275" anchor="ctr" anchorCtr="0">
            <a:normAutofit fontScale="85000" lnSpcReduction="20000"/>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En este caso, este archivo corresponde a una vista, por lo que deberá estar dentro de la carpeta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ec.edu.monster.vista</a:t>
            </a: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Para crear un archivo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cs</a:t>
            </a: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dar clic derecho sobre la carpeta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ec.edu.monster.vista</a:t>
            </a: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seleccionar la opción &lt;&lt;Agregar&gt;&gt; &lt;&lt;Nuevo elemento&gt;&gt;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solidFill>
                <a:schemeClr val="dk1"/>
              </a:solidFill>
            </a:endParaRPr>
          </a:p>
        </p:txBody>
      </p:sp>
      <p:sp>
        <p:nvSpPr>
          <p:cNvPr id="751" name="Google Shape;751;g1d9f04a12b2_0_95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2" name="Google Shape;752;g1d9f04a12b2_0_95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58</a:t>
            </a:r>
            <a:endParaRPr sz="1100">
              <a:solidFill>
                <a:schemeClr val="lt1"/>
              </a:solidFill>
            </a:endParaRPr>
          </a:p>
        </p:txBody>
      </p:sp>
      <p:sp>
        <p:nvSpPr>
          <p:cNvPr id="753" name="Google Shape;753;g1d9f04a12b2_0_956"/>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MARCOREBOTE.CS</a:t>
            </a:r>
            <a:endParaRPr sz="1800" dirty="0"/>
          </a:p>
        </p:txBody>
      </p:sp>
      <p:sp>
        <p:nvSpPr>
          <p:cNvPr id="755" name="Google Shape;755;g1d9f04a12b2_0_95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Captura de pantalla de computadora&#10;&#10;Descripción generada automáticamente">
            <a:extLst>
              <a:ext uri="{FF2B5EF4-FFF2-40B4-BE49-F238E27FC236}">
                <a16:creationId xmlns:a16="http://schemas.microsoft.com/office/drawing/2014/main" id="{A8200974-5EC3-55F0-F6BC-3DEA73215B39}"/>
              </a:ext>
            </a:extLst>
          </p:cNvPr>
          <p:cNvPicPr>
            <a:picLocks noChangeAspect="1"/>
          </p:cNvPicPr>
          <p:nvPr/>
        </p:nvPicPr>
        <p:blipFill>
          <a:blip r:embed="rId3"/>
          <a:stretch>
            <a:fillRect/>
          </a:stretch>
        </p:blipFill>
        <p:spPr>
          <a:xfrm>
            <a:off x="2930175" y="2191194"/>
            <a:ext cx="3781425" cy="1886587"/>
          </a:xfrm>
          <a:prstGeom prst="rect">
            <a:avLst/>
          </a:prstGeom>
          <a:ln w="76200" cap="sq" cmpd="thickThin">
            <a:solidFill>
              <a:srgbClr val="000000"/>
            </a:solidFill>
            <a:prstDash val="solid"/>
            <a:miter lim="800000"/>
          </a:ln>
          <a:effectLst>
            <a:innerShdw blurRad="76200">
              <a:srgbClr val="000000"/>
            </a:innerShdw>
          </a:effec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1d9f04a12b2_0_956"/>
          <p:cNvSpPr txBox="1">
            <a:spLocks noGrp="1"/>
          </p:cNvSpPr>
          <p:nvPr>
            <p:ph type="body" idx="1"/>
          </p:nvPr>
        </p:nvSpPr>
        <p:spPr>
          <a:xfrm>
            <a:off x="435899" y="1635382"/>
            <a:ext cx="6402825" cy="555812"/>
          </a:xfrm>
          <a:prstGeom prst="rect">
            <a:avLst/>
          </a:prstGeom>
          <a:noFill/>
          <a:ln>
            <a:noFill/>
          </a:ln>
        </p:spPr>
        <p:txBody>
          <a:bodyPr spcFirstLastPara="1" wrap="square" lIns="68575" tIns="34275" rIns="68575" bIns="34275" anchor="ctr" anchorCtr="0">
            <a:normAutofit fontScale="92500"/>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Ahora seleccionar &lt;&lt;Clase&gt;&gt; y dar el nombre de </a:t>
            </a:r>
            <a:r>
              <a:rPr lang="es-ES" sz="18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MarcoRebote.cs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solidFill>
                <a:schemeClr val="dk1"/>
              </a:solidFill>
            </a:endParaRPr>
          </a:p>
        </p:txBody>
      </p:sp>
      <p:sp>
        <p:nvSpPr>
          <p:cNvPr id="751" name="Google Shape;751;g1d9f04a12b2_0_95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2" name="Google Shape;752;g1d9f04a12b2_0_95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58</a:t>
            </a:r>
            <a:endParaRPr sz="1100">
              <a:solidFill>
                <a:schemeClr val="lt1"/>
              </a:solidFill>
            </a:endParaRPr>
          </a:p>
        </p:txBody>
      </p:sp>
      <p:sp>
        <p:nvSpPr>
          <p:cNvPr id="753" name="Google Shape;753;g1d9f04a12b2_0_956"/>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MARCOREBOTE.CS</a:t>
            </a:r>
            <a:endParaRPr sz="1800" dirty="0"/>
          </a:p>
        </p:txBody>
      </p:sp>
      <p:sp>
        <p:nvSpPr>
          <p:cNvPr id="755" name="Google Shape;755;g1d9f04a12b2_0_95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a:extLst>
              <a:ext uri="{FF2B5EF4-FFF2-40B4-BE49-F238E27FC236}">
                <a16:creationId xmlns:a16="http://schemas.microsoft.com/office/drawing/2014/main" id="{1A53222A-0D6A-4DA1-F9D0-6C341DCD15CC}"/>
              </a:ext>
            </a:extLst>
          </p:cNvPr>
          <p:cNvPicPr>
            <a:picLocks noChangeAspect="1"/>
          </p:cNvPicPr>
          <p:nvPr/>
        </p:nvPicPr>
        <p:blipFill>
          <a:blip r:embed="rId3"/>
          <a:stretch>
            <a:fillRect/>
          </a:stretch>
        </p:blipFill>
        <p:spPr>
          <a:xfrm>
            <a:off x="1436363" y="2103863"/>
            <a:ext cx="4229725" cy="288956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248678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1d9f04a12b2_0_956"/>
          <p:cNvSpPr txBox="1">
            <a:spLocks noGrp="1"/>
          </p:cNvSpPr>
          <p:nvPr>
            <p:ph type="body" idx="1"/>
          </p:nvPr>
        </p:nvSpPr>
        <p:spPr>
          <a:xfrm>
            <a:off x="435900" y="1377825"/>
            <a:ext cx="6402825" cy="555812"/>
          </a:xfrm>
          <a:prstGeom prst="rect">
            <a:avLst/>
          </a:prstGeom>
          <a:noFill/>
          <a:ln>
            <a:noFill/>
          </a:ln>
        </p:spPr>
        <p:txBody>
          <a:bodyPr spcFirstLastPara="1" wrap="square" lIns="68575" tIns="34275" rIns="68575" bIns="34275" anchor="ctr" anchorCtr="0">
            <a:normAutofit fontScale="85000" lnSpcReduction="10000"/>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Dentro del archivo se puede visualizar los siguientes componentes: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solidFill>
                <a:schemeClr val="dk1"/>
              </a:solidFill>
            </a:endParaRPr>
          </a:p>
        </p:txBody>
      </p:sp>
      <p:sp>
        <p:nvSpPr>
          <p:cNvPr id="751" name="Google Shape;751;g1d9f04a12b2_0_95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2" name="Google Shape;752;g1d9f04a12b2_0_95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58</a:t>
            </a:r>
            <a:endParaRPr sz="1100">
              <a:solidFill>
                <a:schemeClr val="lt1"/>
              </a:solidFill>
            </a:endParaRPr>
          </a:p>
        </p:txBody>
      </p:sp>
      <p:sp>
        <p:nvSpPr>
          <p:cNvPr id="753" name="Google Shape;753;g1d9f04a12b2_0_956"/>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MARCOREBOTE.CS</a:t>
            </a:r>
            <a:endParaRPr sz="1800" dirty="0"/>
          </a:p>
        </p:txBody>
      </p:sp>
      <p:sp>
        <p:nvSpPr>
          <p:cNvPr id="755" name="Google Shape;755;g1d9f04a12b2_0_95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Texto&#10;&#10;Descripción generada automáticamente">
            <a:extLst>
              <a:ext uri="{FF2B5EF4-FFF2-40B4-BE49-F238E27FC236}">
                <a16:creationId xmlns:a16="http://schemas.microsoft.com/office/drawing/2014/main" id="{0EF00BD4-0CF8-6845-7CA9-BF215A97A082}"/>
              </a:ext>
            </a:extLst>
          </p:cNvPr>
          <p:cNvPicPr>
            <a:picLocks noChangeAspect="1"/>
          </p:cNvPicPr>
          <p:nvPr/>
        </p:nvPicPr>
        <p:blipFill>
          <a:blip r:embed="rId3"/>
          <a:stretch>
            <a:fillRect/>
          </a:stretch>
        </p:blipFill>
        <p:spPr>
          <a:xfrm>
            <a:off x="2404276" y="1738250"/>
            <a:ext cx="2804795" cy="3474720"/>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1601476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1d9f04a12b2_0_956"/>
          <p:cNvSpPr txBox="1">
            <a:spLocks noGrp="1"/>
          </p:cNvSpPr>
          <p:nvPr>
            <p:ph type="body" idx="1"/>
          </p:nvPr>
        </p:nvSpPr>
        <p:spPr>
          <a:xfrm>
            <a:off x="435900" y="1377825"/>
            <a:ext cx="6402825" cy="555812"/>
          </a:xfrm>
          <a:prstGeom prst="rect">
            <a:avLst/>
          </a:prstGeom>
          <a:noFill/>
          <a:ln>
            <a:noFill/>
          </a:ln>
        </p:spPr>
        <p:txBody>
          <a:bodyPr spcFirstLastPara="1" wrap="square" lIns="68575" tIns="34275" rIns="68575" bIns="34275" anchor="ctr" anchorCtr="0">
            <a:normAutofit/>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Los elementos agregados gráficamente se ven así:</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solidFill>
                <a:schemeClr val="dk1"/>
              </a:solidFill>
            </a:endParaRPr>
          </a:p>
        </p:txBody>
      </p:sp>
      <p:sp>
        <p:nvSpPr>
          <p:cNvPr id="751" name="Google Shape;751;g1d9f04a12b2_0_95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2" name="Google Shape;752;g1d9f04a12b2_0_95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58</a:t>
            </a:r>
            <a:endParaRPr sz="1100">
              <a:solidFill>
                <a:schemeClr val="lt1"/>
              </a:solidFill>
            </a:endParaRPr>
          </a:p>
        </p:txBody>
      </p:sp>
      <p:sp>
        <p:nvSpPr>
          <p:cNvPr id="753" name="Google Shape;753;g1d9f04a12b2_0_956"/>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MARCOREBOTE.CS</a:t>
            </a:r>
            <a:endParaRPr sz="1800" dirty="0"/>
          </a:p>
        </p:txBody>
      </p:sp>
      <p:sp>
        <p:nvSpPr>
          <p:cNvPr id="755" name="Google Shape;755;g1d9f04a12b2_0_95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descr="Interfaz de usuario gráfica, Texto, Aplicación&#10;&#10;Descripción generada automáticamente">
            <a:extLst>
              <a:ext uri="{FF2B5EF4-FFF2-40B4-BE49-F238E27FC236}">
                <a16:creationId xmlns:a16="http://schemas.microsoft.com/office/drawing/2014/main" id="{DEFC32B1-2A5A-5CB6-98F6-B64D2E64D364}"/>
              </a:ext>
            </a:extLst>
          </p:cNvPr>
          <p:cNvPicPr>
            <a:picLocks noChangeAspect="1"/>
          </p:cNvPicPr>
          <p:nvPr/>
        </p:nvPicPr>
        <p:blipFill>
          <a:blip r:embed="rId3"/>
          <a:stretch>
            <a:fillRect/>
          </a:stretch>
        </p:blipFill>
        <p:spPr>
          <a:xfrm>
            <a:off x="1293844" y="1933637"/>
            <a:ext cx="4686935" cy="2654935"/>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233508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1d9f04a12b2_0_956"/>
          <p:cNvSpPr txBox="1">
            <a:spLocks noGrp="1"/>
          </p:cNvSpPr>
          <p:nvPr>
            <p:ph type="body" idx="1"/>
          </p:nvPr>
        </p:nvSpPr>
        <p:spPr>
          <a:xfrm>
            <a:off x="435900" y="1377825"/>
            <a:ext cx="6402825" cy="555812"/>
          </a:xfrm>
          <a:prstGeom prst="rect">
            <a:avLst/>
          </a:prstGeom>
          <a:noFill/>
          <a:ln>
            <a:noFill/>
          </a:ln>
        </p:spPr>
        <p:txBody>
          <a:bodyPr spcFirstLastPara="1" wrap="square" lIns="68575" tIns="34275" rIns="68575" bIns="34275" anchor="ctr" anchorCtr="0">
            <a:normAutofit fontScale="92500"/>
          </a:bodyPr>
          <a:lstStyle/>
          <a:p>
            <a:pPr>
              <a:lnSpc>
                <a:spcPct val="115000"/>
              </a:lnSpc>
              <a:spcAft>
                <a:spcPts val="1000"/>
              </a:spcAft>
            </a:pPr>
            <a:r>
              <a:rPr lang="es-ES" sz="18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Dentro de la codificación del archivo se tiene el siguiente código:</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solidFill>
                <a:schemeClr val="dk1"/>
              </a:solidFill>
            </a:endParaRPr>
          </a:p>
        </p:txBody>
      </p:sp>
      <p:sp>
        <p:nvSpPr>
          <p:cNvPr id="751" name="Google Shape;751;g1d9f04a12b2_0_95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2" name="Google Shape;752;g1d9f04a12b2_0_95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58</a:t>
            </a:r>
            <a:endParaRPr sz="1100">
              <a:solidFill>
                <a:schemeClr val="lt1"/>
              </a:solidFill>
            </a:endParaRPr>
          </a:p>
        </p:txBody>
      </p:sp>
      <p:sp>
        <p:nvSpPr>
          <p:cNvPr id="753" name="Google Shape;753;g1d9f04a12b2_0_956"/>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MARCOREBOTE.CS</a:t>
            </a:r>
            <a:endParaRPr sz="1800" dirty="0"/>
          </a:p>
        </p:txBody>
      </p:sp>
      <p:sp>
        <p:nvSpPr>
          <p:cNvPr id="755" name="Google Shape;755;g1d9f04a12b2_0_95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E4841ED6-FA22-3AB5-1582-342ADC69A66C}"/>
              </a:ext>
            </a:extLst>
          </p:cNvPr>
          <p:cNvPicPr>
            <a:picLocks noChangeAspect="1"/>
          </p:cNvPicPr>
          <p:nvPr/>
        </p:nvPicPr>
        <p:blipFill>
          <a:blip r:embed="rId3"/>
          <a:stretch>
            <a:fillRect/>
          </a:stretch>
        </p:blipFill>
        <p:spPr>
          <a:xfrm>
            <a:off x="1562903" y="1885315"/>
            <a:ext cx="3517265" cy="2797810"/>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20743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1" name="Google Shape;751;g1d9f04a12b2_0_95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2" name="Google Shape;752;g1d9f04a12b2_0_95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58</a:t>
            </a:r>
            <a:endParaRPr sz="1100">
              <a:solidFill>
                <a:schemeClr val="lt1"/>
              </a:solidFill>
            </a:endParaRPr>
          </a:p>
        </p:txBody>
      </p:sp>
      <p:sp>
        <p:nvSpPr>
          <p:cNvPr id="753" name="Google Shape;753;g1d9f04a12b2_0_956"/>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CODIFICACIÓN DEL ARCHIVO MARCOREBOTE.CS</a:t>
            </a:r>
            <a:endParaRPr sz="1800" dirty="0"/>
          </a:p>
        </p:txBody>
      </p:sp>
      <p:sp>
        <p:nvSpPr>
          <p:cNvPr id="755" name="Google Shape;755;g1d9f04a12b2_0_95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6" name="Imagen 5">
            <a:extLst>
              <a:ext uri="{FF2B5EF4-FFF2-40B4-BE49-F238E27FC236}">
                <a16:creationId xmlns:a16="http://schemas.microsoft.com/office/drawing/2014/main" id="{9EF2B7D2-743E-E354-2681-3582DECC9B5D}"/>
              </a:ext>
            </a:extLst>
          </p:cNvPr>
          <p:cNvPicPr>
            <a:picLocks noChangeAspect="1"/>
          </p:cNvPicPr>
          <p:nvPr/>
        </p:nvPicPr>
        <p:blipFill>
          <a:blip r:embed="rId3"/>
          <a:stretch>
            <a:fillRect/>
          </a:stretch>
        </p:blipFill>
        <p:spPr>
          <a:xfrm>
            <a:off x="1404694" y="1338210"/>
            <a:ext cx="4234105" cy="3619290"/>
          </a:xfrm>
          <a:prstGeom prst="rect">
            <a:avLst/>
          </a:prstGeom>
        </p:spPr>
      </p:pic>
    </p:spTree>
    <p:extLst>
      <p:ext uri="{BB962C8B-B14F-4D97-AF65-F5344CB8AC3E}">
        <p14:creationId xmlns:p14="http://schemas.microsoft.com/office/powerpoint/2010/main" val="182707963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1" name="Google Shape;751;g1d9f04a12b2_0_95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2" name="Google Shape;752;g1d9f04a12b2_0_95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58</a:t>
            </a:r>
            <a:endParaRPr sz="1100">
              <a:solidFill>
                <a:schemeClr val="lt1"/>
              </a:solidFill>
            </a:endParaRPr>
          </a:p>
        </p:txBody>
      </p:sp>
      <p:sp>
        <p:nvSpPr>
          <p:cNvPr id="753" name="Google Shape;753;g1d9f04a12b2_0_956"/>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CODIFICACIÓN DEL ARCHIVO PROGRAM.CS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55" name="Google Shape;755;g1d9f04a12b2_0_95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3" name="CuadroTexto 2">
            <a:extLst>
              <a:ext uri="{FF2B5EF4-FFF2-40B4-BE49-F238E27FC236}">
                <a16:creationId xmlns:a16="http://schemas.microsoft.com/office/drawing/2014/main" id="{35C97D4B-90D5-27FC-F4BD-E3CB90EF5CAF}"/>
              </a:ext>
            </a:extLst>
          </p:cNvPr>
          <p:cNvSpPr txBox="1"/>
          <p:nvPr/>
        </p:nvSpPr>
        <p:spPr>
          <a:xfrm>
            <a:off x="195262" y="1277875"/>
            <a:ext cx="6402899" cy="821059"/>
          </a:xfrm>
          <a:prstGeom prst="rect">
            <a:avLst/>
          </a:prstGeom>
          <a:noFill/>
        </p:spPr>
        <p:txBody>
          <a:bodyPr wrap="square">
            <a:spAutoFit/>
          </a:bodyPr>
          <a:lstStyle/>
          <a:p>
            <a:pPr>
              <a:lnSpc>
                <a:spcPct val="115000"/>
              </a:lnSpc>
              <a:spcAft>
                <a:spcPts val="1000"/>
              </a:spcAft>
            </a:pPr>
            <a:r>
              <a:rPr lang="es-ES" sz="14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Este archivo es generado automáticamente por el </a:t>
            </a:r>
            <a:r>
              <a:rPr lang="es-ES" sz="14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framework</a:t>
            </a:r>
            <a:r>
              <a:rPr lang="es-ES" sz="14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a:t>
            </a:r>
            <a:r>
              <a:rPr lang="es-ES" sz="14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.Net</a:t>
            </a:r>
            <a:r>
              <a:rPr lang="es-ES" sz="14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por lo que no hay necesidad de crearlo. Corresponde al </a:t>
            </a:r>
            <a:r>
              <a:rPr lang="es-ES" sz="1400" dirty="0" err="1">
                <a:solidFill>
                  <a:srgbClr val="548DD4"/>
                </a:solidFill>
                <a:effectLst/>
                <a:latin typeface="Calibri" panose="020F0502020204030204" pitchFamily="34" charset="0"/>
                <a:ea typeface="Calibri" panose="020F0502020204030204" pitchFamily="34" charset="0"/>
                <a:cs typeface="Arial" panose="020B0604020202020204" pitchFamily="34" charset="0"/>
              </a:rPr>
              <a:t>main</a:t>
            </a:r>
            <a:r>
              <a:rPr lang="es-ES" sz="1400" dirty="0">
                <a:solidFill>
                  <a:srgbClr val="548DD4"/>
                </a:solidFill>
                <a:effectLst/>
                <a:latin typeface="Calibri" panose="020F0502020204030204" pitchFamily="34" charset="0"/>
                <a:ea typeface="Calibri" panose="020F0502020204030204" pitchFamily="34" charset="0"/>
                <a:cs typeface="Arial" panose="020B0604020202020204" pitchFamily="34" charset="0"/>
              </a:rPr>
              <a:t> del programa. Dentro insertar el siguiente código:</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Imagen 3" descr="Texto&#10;&#10;Descripción generada automáticamente">
            <a:extLst>
              <a:ext uri="{FF2B5EF4-FFF2-40B4-BE49-F238E27FC236}">
                <a16:creationId xmlns:a16="http://schemas.microsoft.com/office/drawing/2014/main" id="{DC340838-9CB8-A4A8-130C-469940BB4670}"/>
              </a:ext>
            </a:extLst>
          </p:cNvPr>
          <p:cNvPicPr>
            <a:picLocks noChangeAspect="1"/>
          </p:cNvPicPr>
          <p:nvPr/>
        </p:nvPicPr>
        <p:blipFill>
          <a:blip r:embed="rId3"/>
          <a:stretch>
            <a:fillRect/>
          </a:stretch>
        </p:blipFill>
        <p:spPr>
          <a:xfrm>
            <a:off x="1646065" y="2071930"/>
            <a:ext cx="4229735" cy="3071495"/>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8732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2"/>
          <p:cNvSpPr/>
          <p:nvPr/>
        </p:nvSpPr>
        <p:spPr>
          <a:xfrm>
            <a:off x="0" y="524979"/>
            <a:ext cx="9144000" cy="46827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ill Sans"/>
              <a:ea typeface="Gill Sans"/>
              <a:cs typeface="Gill Sans"/>
              <a:sym typeface="Gill Sans"/>
            </a:endParaRPr>
          </a:p>
        </p:txBody>
      </p:sp>
      <p:sp>
        <p:nvSpPr>
          <p:cNvPr id="193" name="Google Shape;193;p2"/>
          <p:cNvSpPr/>
          <p:nvPr/>
        </p:nvSpPr>
        <p:spPr>
          <a:xfrm>
            <a:off x="331775" y="460800"/>
            <a:ext cx="2780700" cy="48201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4" name="Google Shape;194;p2" descr="Resultado de imagen para AGENDA PNG"/>
          <p:cNvPicPr preferRelativeResize="0"/>
          <p:nvPr/>
        </p:nvPicPr>
        <p:blipFill rotWithShape="1">
          <a:blip r:embed="rId3">
            <a:alphaModFix/>
          </a:blip>
          <a:srcRect/>
          <a:stretch/>
        </p:blipFill>
        <p:spPr>
          <a:xfrm>
            <a:off x="3593641" y="1451682"/>
            <a:ext cx="4867364" cy="2255608"/>
          </a:xfrm>
          <a:prstGeom prst="rect">
            <a:avLst/>
          </a:prstGeom>
          <a:noFill/>
          <a:ln>
            <a:noFill/>
          </a:ln>
        </p:spPr>
      </p:pic>
      <p:sp>
        <p:nvSpPr>
          <p:cNvPr id="195" name="Google Shape;195;p2"/>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b="0" i="0" u="none" strike="noStrike" cap="none">
                <a:solidFill>
                  <a:schemeClr val="dk1"/>
                </a:solidFill>
                <a:latin typeface="Gill Sans"/>
                <a:ea typeface="Gill Sans"/>
                <a:cs typeface="Gill Sans"/>
                <a:sym typeface="Gill Sans"/>
              </a:rPr>
              <a:t>2</a:t>
            </a:r>
            <a:endParaRPr sz="1100" b="0" i="0" u="none" strike="noStrike" cap="none">
              <a:solidFill>
                <a:schemeClr val="dk1"/>
              </a:solidFill>
              <a:latin typeface="Arial"/>
              <a:ea typeface="Arial"/>
              <a:cs typeface="Arial"/>
              <a:sym typeface="Arial"/>
            </a:endParaRPr>
          </a:p>
        </p:txBody>
      </p:sp>
      <p:sp>
        <p:nvSpPr>
          <p:cNvPr id="196" name="Google Shape;196;p2"/>
          <p:cNvSpPr txBox="1"/>
          <p:nvPr/>
        </p:nvSpPr>
        <p:spPr>
          <a:xfrm>
            <a:off x="513786" y="573579"/>
            <a:ext cx="2683800" cy="4771500"/>
          </a:xfrm>
          <a:prstGeom prst="rect">
            <a:avLst/>
          </a:prstGeom>
          <a:noFill/>
          <a:ln>
            <a:noFill/>
          </a:ln>
        </p:spPr>
        <p:txBody>
          <a:bodyPr spcFirstLastPara="1" wrap="square" lIns="68575" tIns="34275" rIns="68575" bIns="34275" anchor="ctr" anchorCtr="0">
            <a:noAutofit/>
          </a:bodyPr>
          <a:lstStyle/>
          <a:p>
            <a:pPr marL="228600" lvl="0" indent="-225425" algn="l" rtl="0">
              <a:lnSpc>
                <a:spcPct val="90000"/>
              </a:lnSpc>
              <a:spcBef>
                <a:spcPts val="0"/>
              </a:spcBef>
              <a:spcAft>
                <a:spcPts val="0"/>
              </a:spcAft>
              <a:buClr>
                <a:srgbClr val="4590B8"/>
              </a:buClr>
              <a:buSzPts val="750"/>
              <a:buFont typeface="Noto Sans Symbols"/>
              <a:buChar char="◼"/>
            </a:pPr>
            <a:endParaRPr sz="750" dirty="0">
              <a:solidFill>
                <a:srgbClr val="3D3D3D"/>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d9f04a12b2_0_1114"/>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dirty="0"/>
              <a:t>	HILOS</a:t>
            </a:r>
            <a:endParaRPr dirty="0"/>
          </a:p>
        </p:txBody>
      </p:sp>
      <p:sp>
        <p:nvSpPr>
          <p:cNvPr id="318" name="Google Shape;318;g1d9f04a12b2_0_1114"/>
          <p:cNvSpPr txBox="1">
            <a:spLocks noGrp="1"/>
          </p:cNvSpPr>
          <p:nvPr>
            <p:ph type="body" idx="1"/>
          </p:nvPr>
        </p:nvSpPr>
        <p:spPr>
          <a:xfrm>
            <a:off x="435900" y="1493050"/>
            <a:ext cx="6310500" cy="1853700"/>
          </a:xfrm>
          <a:prstGeom prst="rect">
            <a:avLst/>
          </a:prstGeom>
          <a:noFill/>
          <a:ln>
            <a:noFill/>
          </a:ln>
        </p:spPr>
        <p:txBody>
          <a:bodyPr spcFirstLastPara="1" wrap="square" lIns="68575" tIns="34275" rIns="68575" bIns="34275" anchor="ctr" anchorCtr="0">
            <a:normAutofit fontScale="92500" lnSpcReduction="20000"/>
          </a:bodyPr>
          <a:lstStyle/>
          <a:p>
            <a:pPr marL="469900" lvl="1" indent="-228600" algn="just" rtl="0">
              <a:spcBef>
                <a:spcPts val="700"/>
              </a:spcBef>
              <a:spcAft>
                <a:spcPts val="0"/>
              </a:spcAft>
              <a:buSzPts val="1200"/>
              <a:buChar char="◼"/>
            </a:pPr>
            <a:r>
              <a:rPr lang="es" sz="1400" b="1" dirty="0">
                <a:solidFill>
                  <a:schemeClr val="dk1"/>
                </a:solidFill>
              </a:rPr>
              <a:t>	Definición</a:t>
            </a:r>
            <a:endParaRPr dirty="0"/>
          </a:p>
          <a:p>
            <a:pPr marL="673100" lvl="2" indent="-203200" algn="just" rtl="0">
              <a:spcBef>
                <a:spcPts val="700"/>
              </a:spcBef>
              <a:spcAft>
                <a:spcPts val="0"/>
              </a:spcAft>
              <a:buSzPts val="1200"/>
              <a:buChar char="◼"/>
            </a:pPr>
            <a:r>
              <a:rPr lang="es" sz="1400" dirty="0">
                <a:solidFill>
                  <a:schemeClr val="dk1"/>
                </a:solidFill>
              </a:rPr>
              <a:t>Un hilo es una unidad básica de utilización de CPU, la cual contiene un id de hilo, su propio program counter, un conjunto de registros, y una pila; que se representa a nivel del sistema operativo con una estructura llamada TCB (thread control block) [12]. </a:t>
            </a:r>
            <a:endParaRPr sz="1400" dirty="0">
              <a:solidFill>
                <a:schemeClr val="dk1"/>
              </a:solidFill>
            </a:endParaRPr>
          </a:p>
          <a:p>
            <a:pPr marL="673100" lvl="2" indent="-203200" algn="just" rtl="0">
              <a:spcBef>
                <a:spcPts val="700"/>
              </a:spcBef>
              <a:spcAft>
                <a:spcPts val="0"/>
              </a:spcAft>
              <a:buSzPts val="1200"/>
              <a:buChar char="◼"/>
            </a:pPr>
            <a:r>
              <a:rPr lang="es" sz="1400" dirty="0">
                <a:solidFill>
                  <a:schemeClr val="dk1"/>
                </a:solidFill>
              </a:rPr>
              <a:t>Según Espíritu (2021) los hilos comparten con otros hilos que pertenecen al mismo proceso la sección de código, la sección de datos, entre otras cosas. Si un proceso tiene múltiples hilos, puede realizar más de una tarea a la vez (esto es real cuando se posee más de un CPU).</a:t>
            </a:r>
            <a:endParaRPr sz="1400" dirty="0">
              <a:solidFill>
                <a:schemeClr val="dk1"/>
              </a:solidFill>
            </a:endParaRPr>
          </a:p>
        </p:txBody>
      </p:sp>
      <p:sp>
        <p:nvSpPr>
          <p:cNvPr id="319" name="Google Shape;319;g1d9f04a12b2_0_1114"/>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0" name="Google Shape;320;g1d9f04a12b2_0_1114"/>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15</a:t>
            </a:r>
            <a:endParaRPr sz="1100">
              <a:solidFill>
                <a:schemeClr val="lt1"/>
              </a:solidFill>
            </a:endParaRPr>
          </a:p>
        </p:txBody>
      </p:sp>
      <p:pic>
        <p:nvPicPr>
          <p:cNvPr id="321" name="Google Shape;321;g1d9f04a12b2_0_1114" descr="Diagrama&#10;&#10;Descripción generada automáticamente"/>
          <p:cNvPicPr preferRelativeResize="0"/>
          <p:nvPr/>
        </p:nvPicPr>
        <p:blipFill>
          <a:blip r:embed="rId3">
            <a:alphaModFix/>
          </a:blip>
          <a:stretch>
            <a:fillRect/>
          </a:stretch>
        </p:blipFill>
        <p:spPr>
          <a:xfrm>
            <a:off x="554750" y="3427525"/>
            <a:ext cx="2427225" cy="1681725"/>
          </a:xfrm>
          <a:prstGeom prst="rect">
            <a:avLst/>
          </a:prstGeom>
          <a:noFill/>
          <a:ln>
            <a:noFill/>
          </a:ln>
        </p:spPr>
      </p:pic>
      <p:pic>
        <p:nvPicPr>
          <p:cNvPr id="322" name="Google Shape;322;g1d9f04a12b2_0_1114" descr="Diagrama&#10;&#10;Descripción generada automáticamente"/>
          <p:cNvPicPr preferRelativeResize="0"/>
          <p:nvPr/>
        </p:nvPicPr>
        <p:blipFill>
          <a:blip r:embed="rId4">
            <a:alphaModFix/>
          </a:blip>
          <a:stretch>
            <a:fillRect/>
          </a:stretch>
        </p:blipFill>
        <p:spPr>
          <a:xfrm>
            <a:off x="4079400" y="3393281"/>
            <a:ext cx="2667000" cy="1750219"/>
          </a:xfrm>
          <a:prstGeom prst="rect">
            <a:avLst/>
          </a:prstGeom>
          <a:noFill/>
          <a:ln>
            <a:noFill/>
          </a:ln>
        </p:spPr>
      </p:pic>
      <p:sp>
        <p:nvSpPr>
          <p:cNvPr id="323" name="Google Shape;323;g1d9f04a12b2_0_1114"/>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1" name="Google Shape;751;g1d9f04a12b2_0_95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2" name="Google Shape;752;g1d9f04a12b2_0_95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58</a:t>
            </a:r>
            <a:endParaRPr sz="1100">
              <a:solidFill>
                <a:schemeClr val="lt1"/>
              </a:solidFill>
            </a:endParaRPr>
          </a:p>
        </p:txBody>
      </p:sp>
      <p:sp>
        <p:nvSpPr>
          <p:cNvPr id="753" name="Google Shape;753;g1d9f04a12b2_0_956"/>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CODIFICACIÓN DEL ARCHIVO PROGRAM.CS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55" name="Google Shape;755;g1d9f04a12b2_0_95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5" name="Imagen 4">
            <a:extLst>
              <a:ext uri="{FF2B5EF4-FFF2-40B4-BE49-F238E27FC236}">
                <a16:creationId xmlns:a16="http://schemas.microsoft.com/office/drawing/2014/main" id="{D6D3B0FA-C605-EEAF-E35C-5C0BBC274DCB}"/>
              </a:ext>
            </a:extLst>
          </p:cNvPr>
          <p:cNvPicPr>
            <a:picLocks noChangeAspect="1"/>
          </p:cNvPicPr>
          <p:nvPr/>
        </p:nvPicPr>
        <p:blipFill>
          <a:blip r:embed="rId3"/>
          <a:stretch>
            <a:fillRect/>
          </a:stretch>
        </p:blipFill>
        <p:spPr>
          <a:xfrm>
            <a:off x="435900" y="1441052"/>
            <a:ext cx="4375176" cy="2121297"/>
          </a:xfrm>
          <a:prstGeom prst="rect">
            <a:avLst/>
          </a:prstGeom>
        </p:spPr>
      </p:pic>
      <p:pic>
        <p:nvPicPr>
          <p:cNvPr id="7" name="Imagen 6">
            <a:extLst>
              <a:ext uri="{FF2B5EF4-FFF2-40B4-BE49-F238E27FC236}">
                <a16:creationId xmlns:a16="http://schemas.microsoft.com/office/drawing/2014/main" id="{60E8C5A1-8B36-E4CF-B03C-71A047EABCA5}"/>
              </a:ext>
            </a:extLst>
          </p:cNvPr>
          <p:cNvPicPr>
            <a:picLocks noChangeAspect="1"/>
          </p:cNvPicPr>
          <p:nvPr/>
        </p:nvPicPr>
        <p:blipFill>
          <a:blip r:embed="rId4"/>
          <a:stretch>
            <a:fillRect/>
          </a:stretch>
        </p:blipFill>
        <p:spPr>
          <a:xfrm>
            <a:off x="435900" y="3562349"/>
            <a:ext cx="4375176" cy="683247"/>
          </a:xfrm>
          <a:prstGeom prst="rect">
            <a:avLst/>
          </a:prstGeom>
        </p:spPr>
      </p:pic>
    </p:spTree>
    <p:extLst>
      <p:ext uri="{BB962C8B-B14F-4D97-AF65-F5344CB8AC3E}">
        <p14:creationId xmlns:p14="http://schemas.microsoft.com/office/powerpoint/2010/main" val="20537932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g1d9f04a12b2_0_96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2" name="Google Shape;762;g1d9f04a12b2_0_96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59</a:t>
            </a:r>
            <a:endParaRPr sz="1100">
              <a:solidFill>
                <a:schemeClr val="lt1"/>
              </a:solidFill>
            </a:endParaRPr>
          </a:p>
        </p:txBody>
      </p:sp>
      <p:sp>
        <p:nvSpPr>
          <p:cNvPr id="763" name="Google Shape;763;g1d9f04a12b2_0_965"/>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EJECUCIÓN VIDEO 170</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65" name="Google Shape;765;g1d9f04a12b2_0_96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4" name="Imagen 3">
            <a:extLst>
              <a:ext uri="{FF2B5EF4-FFF2-40B4-BE49-F238E27FC236}">
                <a16:creationId xmlns:a16="http://schemas.microsoft.com/office/drawing/2014/main" id="{5B5713E3-9416-CD46-578C-BA2A8FD6DD16}"/>
              </a:ext>
            </a:extLst>
          </p:cNvPr>
          <p:cNvPicPr>
            <a:picLocks noChangeAspect="1"/>
          </p:cNvPicPr>
          <p:nvPr/>
        </p:nvPicPr>
        <p:blipFill>
          <a:blip r:embed="rId3"/>
          <a:stretch>
            <a:fillRect/>
          </a:stretch>
        </p:blipFill>
        <p:spPr>
          <a:xfrm>
            <a:off x="613092" y="1710690"/>
            <a:ext cx="5669915" cy="297243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Google Shape;761;g1d9f04a12b2_0_96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2" name="Google Shape;762;g1d9f04a12b2_0_96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59</a:t>
            </a:r>
            <a:endParaRPr sz="1100">
              <a:solidFill>
                <a:schemeClr val="lt1"/>
              </a:solidFill>
            </a:endParaRPr>
          </a:p>
        </p:txBody>
      </p:sp>
      <p:sp>
        <p:nvSpPr>
          <p:cNvPr id="763" name="Google Shape;763;g1d9f04a12b2_0_965"/>
          <p:cNvSpPr txBox="1">
            <a:spLocks noGrp="1"/>
          </p:cNvSpPr>
          <p:nvPr>
            <p:ph type="title"/>
          </p:nvPr>
        </p:nvSpPr>
        <p:spPr>
          <a:xfrm>
            <a:off x="435900" y="460375"/>
            <a:ext cx="6402900" cy="8175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EJECUCIÓN VIDEO 170</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65" name="Google Shape;765;g1d9f04a12b2_0_96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5.3	Proyecto 2</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5.3.2  Codificación del archivo HilosVarios1.cs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Interfaz de usuario gráfica&#10;&#10;Descripción generada automáticamente">
            <a:extLst>
              <a:ext uri="{FF2B5EF4-FFF2-40B4-BE49-F238E27FC236}">
                <a16:creationId xmlns:a16="http://schemas.microsoft.com/office/drawing/2014/main" id="{A3CE1634-3D85-C850-7272-E50615456277}"/>
              </a:ext>
            </a:extLst>
          </p:cNvPr>
          <p:cNvPicPr>
            <a:picLocks noChangeAspect="1"/>
          </p:cNvPicPr>
          <p:nvPr/>
        </p:nvPicPr>
        <p:blipFill rotWithShape="1">
          <a:blip r:embed="rId3"/>
          <a:srcRect t="9122"/>
          <a:stretch/>
        </p:blipFill>
        <p:spPr bwMode="auto">
          <a:xfrm>
            <a:off x="613092" y="1734820"/>
            <a:ext cx="5669915" cy="29102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84329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30"/>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s"/>
              <a:t>4	CONCLUSIONES</a:t>
            </a:r>
            <a:endParaRPr/>
          </a:p>
        </p:txBody>
      </p:sp>
      <p:sp>
        <p:nvSpPr>
          <p:cNvPr id="1047" name="Google Shape;1047;p30"/>
          <p:cNvSpPr txBox="1">
            <a:spLocks noGrp="1"/>
          </p:cNvSpPr>
          <p:nvPr>
            <p:ph type="body" idx="1"/>
          </p:nvPr>
        </p:nvSpPr>
        <p:spPr>
          <a:xfrm>
            <a:off x="435900" y="1635375"/>
            <a:ext cx="6229500" cy="3132300"/>
          </a:xfrm>
          <a:prstGeom prst="rect">
            <a:avLst/>
          </a:prstGeom>
          <a:noFill/>
          <a:ln>
            <a:noFill/>
          </a:ln>
        </p:spPr>
        <p:txBody>
          <a:bodyPr spcFirstLastPara="1" wrap="square" lIns="68575" tIns="34275" rIns="68575" bIns="34275" anchor="ctr" anchorCtr="0">
            <a:normAutofit fontScale="47500" lnSpcReduction="20000"/>
          </a:bodyPr>
          <a:lstStyle/>
          <a:p>
            <a:pPr marL="342900" lvl="0" indent="-342900" algn="just">
              <a:lnSpc>
                <a:spcPct val="107000"/>
              </a:lnSpc>
              <a:spcAft>
                <a:spcPts val="800"/>
              </a:spcAft>
              <a:buFont typeface="Wingdings" panose="05000000000000000000" pitchFamily="2" charset="2"/>
              <a:buChar char=""/>
            </a:pPr>
            <a:r>
              <a:rPr lang="es-EC" sz="1800" dirty="0">
                <a:effectLst/>
                <a:latin typeface="Calibri" panose="020F0502020204030204" pitchFamily="34" charset="0"/>
                <a:ea typeface="Calibri" panose="020F0502020204030204" pitchFamily="34" charset="0"/>
                <a:cs typeface="Calibri" panose="020F0502020204030204" pitchFamily="34" charset="0"/>
              </a:rPr>
              <a:t>Se comprendió el manejo de hilos de mejor manera ya que se logró la implementación de este proyecto tanto en .NET y también en java, así que como practica hemos aprendido mucho.</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El uso de hilos mediante la practica </a:t>
            </a:r>
            <a:r>
              <a:rPr lang="es-EC" sz="1800" dirty="0">
                <a:effectLst/>
                <a:latin typeface="Calibri" panose="020F0502020204030204" pitchFamily="34" charset="0"/>
                <a:ea typeface="Calibri" panose="020F0502020204030204" pitchFamily="34" charset="0"/>
                <a:cs typeface="Calibri" panose="020F0502020204030204" pitchFamily="34" charset="0"/>
              </a:rPr>
              <a:t>nos demostró como se pueden generar mono tareas y multitareas en este caso empezando desde una aplicación simple manejada desde un inicio con un único hilo de ejecución, hasta la tercera aplicación donde se manejan hilos independientes mediante los cuales se pueden ejecutar varias tareas a la vez, de esta manera se puede evidenciar la versatilidad que tienen los hilos en las aplicaciones desarrolladas tanto para java como para .NET.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Se comprobó la importancia que tienen los hilos en el desarrollo de aplicaciones .NET, demostrando como una aplicación tan simple puede mejorar su funcionamiento y rendimiento con el simple hecho de desarrollarla con una estructura tanto MVC como usando hilos para desempeñar las distintas tareas que la aplicación deba de realizar.</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Al realizar los ejercicios de práctica del curso de hilos, se adquirió conocimientos teóricos y de forma práctica se evidenció el funcionamiento de los Hilos y algunos sus métodos que se pueden aplicar. </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Mediante el uso de Hilos se evidencio que se puede mejorar el rendimiento de una aplicación, sin limitarse a realizar un proceso a la vez, sino varios procesos optimizando tiempo y los recursos físicos como el hardware disponible. </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Trabajar con hilos ayuda a compartir recursos durante la ejecución de un proyecto y permite que un programa funcione de manera más eficiente haciendo varias cosas al mismo tiempo. Los subprocesos se pueden usar para realizar tareas complicadas en segundo plano sin interrumpir el programa principal.</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48" name="Google Shape;1048;p3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30"/>
          <p:cNvSpPr txBox="1"/>
          <p:nvPr/>
        </p:nvSpPr>
        <p:spPr>
          <a:xfrm>
            <a:off x="8801699" y="4843425"/>
            <a:ext cx="342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a:solidFill>
                  <a:schemeClr val="lt1"/>
                </a:solidFill>
                <a:latin typeface="Gill Sans"/>
                <a:ea typeface="Gill Sans"/>
                <a:cs typeface="Gill Sans"/>
                <a:sym typeface="Gill Sans"/>
              </a:rPr>
              <a:t>8</a:t>
            </a:r>
            <a:r>
              <a:rPr lang="es" sz="1500" b="0" i="0" u="none" strike="noStrike" cap="none">
                <a:solidFill>
                  <a:schemeClr val="lt1"/>
                </a:solidFill>
                <a:latin typeface="Gill Sans"/>
                <a:ea typeface="Gill Sans"/>
                <a:cs typeface="Gill Sans"/>
                <a:sym typeface="Gill Sans"/>
              </a:rPr>
              <a:t>7</a:t>
            </a:r>
            <a:endParaRPr sz="1100" b="0" i="0" u="none" strike="noStrike" cap="none">
              <a:solidFill>
                <a:schemeClr val="lt1"/>
              </a:solidFill>
              <a:latin typeface="Arial"/>
              <a:ea typeface="Arial"/>
              <a:cs typeface="Arial"/>
              <a:sym typeface="Arial"/>
            </a:endParaRPr>
          </a:p>
        </p:txBody>
      </p:sp>
      <p:sp>
        <p:nvSpPr>
          <p:cNvPr id="1050" name="Google Shape;1050;p3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7	CONCLUSIONES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31"/>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s"/>
              <a:t>5	RECOMENDACIONES</a:t>
            </a:r>
            <a:endParaRPr/>
          </a:p>
        </p:txBody>
      </p:sp>
      <p:sp>
        <p:nvSpPr>
          <p:cNvPr id="1056" name="Google Shape;1056;p31"/>
          <p:cNvSpPr txBox="1">
            <a:spLocks noGrp="1"/>
          </p:cNvSpPr>
          <p:nvPr>
            <p:ph type="body" idx="1"/>
          </p:nvPr>
        </p:nvSpPr>
        <p:spPr>
          <a:xfrm>
            <a:off x="435894" y="1635372"/>
            <a:ext cx="6212555" cy="3217728"/>
          </a:xfrm>
          <a:prstGeom prst="rect">
            <a:avLst/>
          </a:prstGeom>
          <a:noFill/>
          <a:ln>
            <a:noFill/>
          </a:ln>
        </p:spPr>
        <p:txBody>
          <a:bodyPr spcFirstLastPara="1" wrap="square" lIns="68575" tIns="34275" rIns="68575" bIns="34275" anchor="ctr" anchorCtr="0">
            <a:normAutofit fontScale="62500" lnSpcReduction="20000"/>
          </a:bodyPr>
          <a:lstStyle/>
          <a:p>
            <a:pPr marL="342900" lvl="0" indent="-342900">
              <a:lnSpc>
                <a:spcPct val="115000"/>
              </a:lnSpc>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Se recomienda realizar las aplicaciones en un Ide estandarizado como Visual Studio .NET con la finalidad de maximizar la productividad de un proyecto de desarrollo.</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Se recomienda llevar una documentación detallada sobre el desarrollo del aplicativo para tener un mejor aprendizaje al lector y uno también como desarrollador.</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Puesto que los proyectos se realizan de forma colaborativa con el equipo de trabajo, es recomendable que todos los miembros utilicen las mismas versiones de las herramientas de trabajo para evitar cualquier tipo de inconveniente futuro. </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Mantener siempre una estructura adecuada en los directorios de trabajo, asimismo, mantener la nomenclatura correspondiente en cada etiqueta al momento de escribir el código. </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Revisar la documentación correspondiente a las herramientas utilizadas para conocer características de las herramientas, cómo funcionan sus procesos, entre otras cosas que ayudan a dar una mayor eficiencia y eficacia a la hora de trabajar con la herramienta.</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Wingdings" panose="05000000000000000000" pitchFamily="2" charset="2"/>
              <a:buChar char=""/>
            </a:pPr>
            <a:r>
              <a:rPr lang="es-MX" sz="1800" dirty="0">
                <a:effectLst/>
                <a:latin typeface="Calibri" panose="020F0502020204030204" pitchFamily="34" charset="0"/>
                <a:ea typeface="Calibri" panose="020F0502020204030204" pitchFamily="34" charset="0"/>
                <a:cs typeface="Calibri" panose="020F0502020204030204" pitchFamily="34" charset="0"/>
              </a:rPr>
              <a:t>Tomar en cuenta el concepto del patrón de arquitectura MVC y colocar cada archivo generado en el lugar que le corresponde, acorde a su funcionalidad.</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57" name="Google Shape;1057;p31"/>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1"/>
          <p:cNvSpPr txBox="1"/>
          <p:nvPr/>
        </p:nvSpPr>
        <p:spPr>
          <a:xfrm>
            <a:off x="8801774" y="4853100"/>
            <a:ext cx="342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a:solidFill>
                  <a:schemeClr val="lt1"/>
                </a:solidFill>
                <a:latin typeface="Gill Sans"/>
                <a:ea typeface="Gill Sans"/>
                <a:cs typeface="Gill Sans"/>
                <a:sym typeface="Gill Sans"/>
              </a:rPr>
              <a:t>8</a:t>
            </a:r>
            <a:r>
              <a:rPr lang="es" sz="1500" b="0" i="0" u="none" strike="noStrike" cap="none">
                <a:solidFill>
                  <a:schemeClr val="lt1"/>
                </a:solidFill>
                <a:latin typeface="Gill Sans"/>
                <a:ea typeface="Gill Sans"/>
                <a:cs typeface="Gill Sans"/>
                <a:sym typeface="Gill Sans"/>
              </a:rPr>
              <a:t>8</a:t>
            </a:r>
            <a:endParaRPr sz="1100" b="0" i="0" u="none" strike="noStrike" cap="none">
              <a:solidFill>
                <a:schemeClr val="lt1"/>
              </a:solidFill>
              <a:latin typeface="Arial"/>
              <a:ea typeface="Arial"/>
              <a:cs typeface="Arial"/>
              <a:sym typeface="Arial"/>
            </a:endParaRPr>
          </a:p>
        </p:txBody>
      </p:sp>
      <p:sp>
        <p:nvSpPr>
          <p:cNvPr id="1059" name="Google Shape;1059;p31"/>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8	RECOMENDACIONES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3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s"/>
              <a:t>6	BIBLIOGRAFÍA</a:t>
            </a:r>
            <a:endParaRPr/>
          </a:p>
        </p:txBody>
      </p:sp>
      <p:sp>
        <p:nvSpPr>
          <p:cNvPr id="1065" name="Google Shape;1065;p32"/>
          <p:cNvSpPr txBox="1">
            <a:spLocks noGrp="1"/>
          </p:cNvSpPr>
          <p:nvPr>
            <p:ph type="body" idx="1"/>
          </p:nvPr>
        </p:nvSpPr>
        <p:spPr>
          <a:xfrm>
            <a:off x="435900" y="1635376"/>
            <a:ext cx="6132600" cy="32712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[1] Microsoft. .NET (y .NET Core): Introducción e información general. (29 de noviembre de 2022). Accedido el 16 de enero de 2023. [Imagen]. Disponible: </a:t>
            </a:r>
            <a:r>
              <a:rPr lang="es-EC" sz="900" u="sng" dirty="0">
                <a:solidFill>
                  <a:srgbClr val="0000FF"/>
                </a:solidFill>
                <a:effectLst/>
                <a:latin typeface="Calibri" panose="020F0502020204030204" pitchFamily="34" charset="0"/>
                <a:ea typeface="MS Mincho" panose="02020609040205080304" pitchFamily="49" charset="-128"/>
                <a:cs typeface="Arial" panose="020B0604020202020204" pitchFamily="34" charset="0"/>
                <a:hlinkClick r:id="rId3"/>
              </a:rPr>
              <a:t>https://learn.microsoft.com/es-es/dotnet/core/introduction</a:t>
            </a:r>
            <a:endParaRPr lang="es-EC" sz="9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[2] Microsoft. "Lenguajes de programación de .NET | C#, F# y visual </a:t>
            </a:r>
            <a:r>
              <a:rPr lang="es-EC" sz="9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basic</a:t>
            </a: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Microsoft. https://dotnet.microsoft.com/es-es/languages (accedido el 16 de enero de 2023).</a:t>
            </a:r>
            <a:endParaRPr lang="es-EC" sz="9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[3] Microsoft. "Herramientas y editores de .NET para Windows, Linux y macOS". Microsoft. https://dotnet.microsoft.com/es-es/platform/tools (accedido el 16 de enero de 2023).</a:t>
            </a:r>
            <a:endParaRPr lang="es-EC" sz="9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[4] A. CEDEÑO. "Ventajas y desventajas de usar ASP.NET en la programación web". Bloguero Pro. https://blogueropro.com/blog/ventajas-y-desventajas-de-usar-</a:t>
            </a:r>
            <a:r>
              <a:rPr lang="es-EC" sz="9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asp</a:t>
            </a: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-net-en-la-programación-web (accedido el 16 de enero de 2023).</a:t>
            </a:r>
            <a:endParaRPr lang="es-EC" sz="9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[5] Aula21. ".NET: Qué es y cómo funciona | Conoce el </a:t>
            </a:r>
            <a:r>
              <a:rPr lang="es-EC" sz="9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framework</a:t>
            </a: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de Microsoft". aula21 | Formación para la Industria. https://www.cursosaula21.com/que-es-net/ (accedido el 16 de enero de 2023).</a:t>
            </a:r>
            <a:endParaRPr lang="es-EC" sz="9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[6] Microsoft. "Información general acerca de .NET Framework - .NET Framework". </a:t>
            </a:r>
            <a:r>
              <a:rPr lang="en-US"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Microsoft Learn: Build skills that open doors in your career. https://learn.microsoft.com/es-es/dotnet/framework/get-started/overview (</a:t>
            </a:r>
            <a:r>
              <a:rPr lang="en-US" sz="9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accedido</a:t>
            </a:r>
            <a:r>
              <a:rPr lang="en-US"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r>
              <a:rPr lang="en-US" sz="9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el</a:t>
            </a:r>
            <a:r>
              <a:rPr lang="en-US"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16 de </a:t>
            </a:r>
            <a:r>
              <a:rPr lang="en-US" sz="9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enero</a:t>
            </a:r>
            <a:r>
              <a:rPr lang="en-US"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de 2023).</a:t>
            </a:r>
            <a:endParaRPr lang="es-EC" sz="9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[7] Microsoft. "Métodos de extensiÃ³n: Guía de programación de C#". </a:t>
            </a:r>
            <a:r>
              <a:rPr lang="en-US"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Microsoft Learn: Build skills that open doors in your career. https://learn.microsoft.com/es-es/dotnet/csharp/programming-guide/classes-and-structs/extension-methods (</a:t>
            </a:r>
            <a:r>
              <a:rPr lang="en-US" sz="9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accedido</a:t>
            </a:r>
            <a:r>
              <a:rPr lang="en-US"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r>
              <a:rPr lang="en-US" sz="9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el</a:t>
            </a:r>
            <a:r>
              <a:rPr lang="en-US"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16 de </a:t>
            </a:r>
            <a:r>
              <a:rPr lang="en-US" sz="9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enero</a:t>
            </a:r>
            <a:r>
              <a:rPr lang="en-US" sz="9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de 2023).</a:t>
            </a:r>
            <a:endParaRPr lang="es-EC" sz="9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66" name="Google Shape;1066;p3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2"/>
          <p:cNvSpPr txBox="1"/>
          <p:nvPr/>
        </p:nvSpPr>
        <p:spPr>
          <a:xfrm>
            <a:off x="8801699" y="4843425"/>
            <a:ext cx="342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a:solidFill>
                  <a:schemeClr val="lt1"/>
                </a:solidFill>
                <a:latin typeface="Gill Sans"/>
                <a:ea typeface="Gill Sans"/>
                <a:cs typeface="Gill Sans"/>
                <a:sym typeface="Gill Sans"/>
              </a:rPr>
              <a:t>8</a:t>
            </a:r>
            <a:r>
              <a:rPr lang="es" sz="1500" b="0" i="0" u="none" strike="noStrike" cap="none">
                <a:solidFill>
                  <a:schemeClr val="lt1"/>
                </a:solidFill>
                <a:latin typeface="Gill Sans"/>
                <a:ea typeface="Gill Sans"/>
                <a:cs typeface="Gill Sans"/>
                <a:sym typeface="Gill Sans"/>
              </a:rPr>
              <a:t>9</a:t>
            </a:r>
            <a:endParaRPr sz="1100" b="0" i="0" u="none" strike="noStrike" cap="none">
              <a:solidFill>
                <a:schemeClr val="lt1"/>
              </a:solidFill>
              <a:latin typeface="Arial"/>
              <a:ea typeface="Arial"/>
              <a:cs typeface="Arial"/>
              <a:sym typeface="Arial"/>
            </a:endParaRPr>
          </a:p>
        </p:txBody>
      </p:sp>
      <p:sp>
        <p:nvSpPr>
          <p:cNvPr id="1068" name="Google Shape;1068;p3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9	BIBLIOGRAFÍA</a:t>
            </a:r>
            <a:endParaRPr sz="650" b="1">
              <a:solidFill>
                <a:srgbClr val="FFFF00"/>
              </a:solidFill>
              <a:latin typeface="Gill Sans"/>
              <a:ea typeface="Gill Sans"/>
              <a:cs typeface="Gill Sans"/>
              <a:sym typeface="Gill Sans"/>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1d9b7bf9d68_0_37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s"/>
              <a:t>6	BIBLIOGRAFÍA</a:t>
            </a:r>
            <a:endParaRPr/>
          </a:p>
        </p:txBody>
      </p:sp>
      <p:sp>
        <p:nvSpPr>
          <p:cNvPr id="1074" name="Google Shape;1074;g1d9b7bf9d68_0_373"/>
          <p:cNvSpPr txBox="1">
            <a:spLocks noGrp="1"/>
          </p:cNvSpPr>
          <p:nvPr>
            <p:ph type="body" idx="1"/>
          </p:nvPr>
        </p:nvSpPr>
        <p:spPr>
          <a:xfrm>
            <a:off x="435900" y="1635376"/>
            <a:ext cx="6132600" cy="3271200"/>
          </a:xfrm>
          <a:prstGeom prst="rect">
            <a:avLst/>
          </a:prstGeom>
          <a:noFill/>
          <a:ln>
            <a:noFill/>
          </a:ln>
        </p:spPr>
        <p:txBody>
          <a:bodyPr spcFirstLastPara="1" wrap="square" lIns="68575" tIns="34275" rIns="68575" bIns="34275" anchor="ctr" anchorCtr="0">
            <a:normAutofit fontScale="85000" lnSpcReduction="20000"/>
          </a:bodyPr>
          <a:lstStyle/>
          <a:p>
            <a:pPr>
              <a:lnSpc>
                <a:spcPct val="115000"/>
              </a:lnSpc>
              <a:spcAft>
                <a:spcPts val="1000"/>
              </a:spcAft>
            </a:pP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[8] Microsoft. "Visual Studio 2022 | Descargar gratis". Visual Studio. https://visualstudio.microsoft.com/es/vs/#:~:text=Visual%20Studio%20es%20el%20mejor,,%20Linux,%20iOS%20y%20Android.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[9] Microsoft. "Novedades de Visual Studio 2022". </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Microsoft Learn: Build skills that open doors in your career. https://learn.microsoft.com/es-es/visualstudio/ide/whats-new-visual-studio-2022?view=vs-2022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accedido</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el</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16 de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enero</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[10] R. </a:t>
            </a:r>
            <a:r>
              <a:rPr lang="es-EC"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Huavale</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"Ventajas y desventajas de visual </a:t>
            </a:r>
            <a:r>
              <a:rPr lang="es-EC"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studio</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Share and Discover Knowledge on SlideShare. https://es.slideshare.net/ruthmayhuavale/ventajas-y-desventajas-de-visual-studio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accedido</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el</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16 de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enero</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75" name="Google Shape;1075;g1d9b7bf9d68_0_37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1d9b7bf9d68_0_373"/>
          <p:cNvSpPr txBox="1"/>
          <p:nvPr/>
        </p:nvSpPr>
        <p:spPr>
          <a:xfrm>
            <a:off x="8801699" y="4843425"/>
            <a:ext cx="342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a:solidFill>
                  <a:schemeClr val="lt1"/>
                </a:solidFill>
                <a:latin typeface="Gill Sans"/>
                <a:ea typeface="Gill Sans"/>
                <a:cs typeface="Gill Sans"/>
                <a:sym typeface="Gill Sans"/>
              </a:rPr>
              <a:t>90</a:t>
            </a:r>
            <a:endParaRPr sz="1100" b="0" i="0" u="none" strike="noStrike" cap="none">
              <a:solidFill>
                <a:schemeClr val="lt1"/>
              </a:solidFill>
              <a:latin typeface="Arial"/>
              <a:ea typeface="Arial"/>
              <a:cs typeface="Arial"/>
              <a:sym typeface="Arial"/>
            </a:endParaRPr>
          </a:p>
        </p:txBody>
      </p:sp>
      <p:sp>
        <p:nvSpPr>
          <p:cNvPr id="1077" name="Google Shape;1077;g1d9b7bf9d68_0_37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9	BIBLIOGRAFÍA</a:t>
            </a:r>
            <a:endParaRPr sz="650" b="1">
              <a:solidFill>
                <a:srgbClr val="FFFF00"/>
              </a:solidFill>
              <a:latin typeface="Gill Sans"/>
              <a:ea typeface="Gill Sans"/>
              <a:cs typeface="Gill Sans"/>
              <a:sym typeface="Gill Sans"/>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1d9b7bf9d68_0_37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s"/>
              <a:t>6	BIBLIOGRAFÍA</a:t>
            </a:r>
            <a:endParaRPr/>
          </a:p>
        </p:txBody>
      </p:sp>
      <p:sp>
        <p:nvSpPr>
          <p:cNvPr id="1074" name="Google Shape;1074;g1d9b7bf9d68_0_373"/>
          <p:cNvSpPr txBox="1">
            <a:spLocks noGrp="1"/>
          </p:cNvSpPr>
          <p:nvPr>
            <p:ph type="body" idx="1"/>
          </p:nvPr>
        </p:nvSpPr>
        <p:spPr>
          <a:xfrm>
            <a:off x="435900" y="1635376"/>
            <a:ext cx="6132600" cy="3271200"/>
          </a:xfrm>
          <a:prstGeom prst="rect">
            <a:avLst/>
          </a:prstGeom>
          <a:noFill/>
          <a:ln>
            <a:noFill/>
          </a:ln>
        </p:spPr>
        <p:txBody>
          <a:bodyPr spcFirstLastPara="1" wrap="square" lIns="68575" tIns="34275" rIns="68575" bIns="34275" anchor="ctr" anchorCtr="0">
            <a:normAutofit fontScale="62500" lnSpcReduction="20000"/>
          </a:bodyPr>
          <a:lstStyle/>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11] CreaciÃ³n de un proyecto - Visual Studio (Windows). </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s.f.</a:t>
            </a:r>
            <a:r>
              <a:rPr lang="en-US" sz="1800" dirty="0">
                <a:effectLst/>
                <a:latin typeface="Calibri" panose="020F0502020204030204" pitchFamily="34" charset="0"/>
                <a:ea typeface="Calibri" panose="020F0502020204030204" pitchFamily="34" charset="0"/>
                <a:cs typeface="Arial" panose="020B0604020202020204" pitchFamily="34" charset="0"/>
              </a:rPr>
              <a:t>). Microsoft Learn: Build skills that open doors in your career. </a:t>
            </a:r>
            <a:r>
              <a:rPr lang="es-E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https://learn.microsoft.com/es-es/visualstudio/ide/create-new-project?view=vs-2022</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[12] ¿Qué es C# en programación y para que sirve? - </a:t>
            </a:r>
            <a:r>
              <a:rPr lang="es-EC" sz="1800" dirty="0" err="1">
                <a:effectLst/>
                <a:latin typeface="Calibri" panose="020F0502020204030204" pitchFamily="34" charset="0"/>
                <a:ea typeface="Calibri" panose="020F0502020204030204" pitchFamily="34" charset="0"/>
                <a:cs typeface="Arial" panose="020B0604020202020204" pitchFamily="34" charset="0"/>
              </a:rPr>
              <a:t>Besoftware</a:t>
            </a:r>
            <a:r>
              <a:rPr lang="es-EC"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s.f.</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Besoftware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4"/>
              </a:rPr>
              <a:t>https://bsw.es/que-es-c/</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[13] VENTAJAS DEL C# y DESVENTAJAS. (s.f.). PROGRAMACION I. </a:t>
            </a:r>
            <a:r>
              <a:rPr lang="es-EC"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5"/>
              </a:rPr>
              <a:t>http://programacion1abundiz.blogspot.com/2009/09/ventajas-del-c-y-desventajas.html</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[14] Información sobre la extensión de archivo CS. </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s.f.</a:t>
            </a:r>
            <a:r>
              <a:rPr lang="en-US" sz="1800" dirty="0">
                <a:effectLst/>
                <a:latin typeface="Calibri" panose="020F0502020204030204" pitchFamily="34" charset="0"/>
                <a:ea typeface="Calibri" panose="020F0502020204030204" pitchFamily="34" charset="0"/>
                <a:cs typeface="Arial" panose="020B0604020202020204" pitchFamily="34" charset="0"/>
              </a:rPr>
              <a:t>). online-convert.com. </a:t>
            </a:r>
            <a:r>
              <a:rPr lang="es-E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6"/>
              </a:rPr>
              <a:t>https://www.online-convert.com/es/formato-de-archivo/</a:t>
            </a:r>
            <a:r>
              <a:rPr lang="es-ES" sz="1800" u="sng" dirty="0" err="1">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6"/>
              </a:rPr>
              <a:t>cs</a:t>
            </a:r>
            <a:r>
              <a:rPr lang="es-E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6"/>
              </a:rPr>
              <a:t>#:~:text=Qué%20es%20un%20archivo%20CS,destinados%20al%20desarrollo%20de%20aplicaciones.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[15] Descriptores de acceso </a:t>
            </a:r>
            <a:r>
              <a:rPr lang="es-EC" sz="1800" dirty="0" err="1">
                <a:effectLst/>
                <a:latin typeface="Calibri" panose="020F0502020204030204" pitchFamily="34" charset="0"/>
                <a:ea typeface="Calibri" panose="020F0502020204030204" pitchFamily="34" charset="0"/>
                <a:cs typeface="Arial" panose="020B0604020202020204" pitchFamily="34" charset="0"/>
              </a:rPr>
              <a:t>get</a:t>
            </a:r>
            <a:r>
              <a:rPr lang="es-EC" sz="1800" dirty="0">
                <a:effectLst/>
                <a:latin typeface="Calibri" panose="020F0502020204030204" pitchFamily="34" charset="0"/>
                <a:ea typeface="Calibri" panose="020F0502020204030204" pitchFamily="34" charset="0"/>
                <a:cs typeface="Arial" panose="020B0604020202020204" pitchFamily="34" charset="0"/>
              </a:rPr>
              <a:t> / set - Programación con C#. </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s.f.</a:t>
            </a:r>
            <a:r>
              <a:rPr lang="en-US" sz="1800" dirty="0">
                <a:effectLst/>
                <a:latin typeface="Calibri" panose="020F0502020204030204" pitchFamily="34" charset="0"/>
                <a:ea typeface="Calibri" panose="020F0502020204030204" pitchFamily="34" charset="0"/>
                <a:cs typeface="Arial" panose="020B0604020202020204" pitchFamily="34" charset="0"/>
              </a:rPr>
              <a:t>). Checking your Browser - GitLab. </a:t>
            </a:r>
            <a:r>
              <a:rPr lang="es-E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7"/>
              </a:rPr>
              <a:t>https://soka.gitlab.io/csharp/basico/poo/desc-acceso-get-set/desc-acceso-get-set/</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75" name="Google Shape;1075;g1d9b7bf9d68_0_37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1d9b7bf9d68_0_373"/>
          <p:cNvSpPr txBox="1"/>
          <p:nvPr/>
        </p:nvSpPr>
        <p:spPr>
          <a:xfrm>
            <a:off x="8801699" y="4843425"/>
            <a:ext cx="342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a:solidFill>
                  <a:schemeClr val="lt1"/>
                </a:solidFill>
                <a:latin typeface="Gill Sans"/>
                <a:ea typeface="Gill Sans"/>
                <a:cs typeface="Gill Sans"/>
                <a:sym typeface="Gill Sans"/>
              </a:rPr>
              <a:t>90</a:t>
            </a:r>
            <a:endParaRPr sz="1100" b="0" i="0" u="none" strike="noStrike" cap="none">
              <a:solidFill>
                <a:schemeClr val="lt1"/>
              </a:solidFill>
              <a:latin typeface="Arial"/>
              <a:ea typeface="Arial"/>
              <a:cs typeface="Arial"/>
              <a:sym typeface="Arial"/>
            </a:endParaRPr>
          </a:p>
        </p:txBody>
      </p:sp>
      <p:sp>
        <p:nvSpPr>
          <p:cNvPr id="1077" name="Google Shape;1077;g1d9b7bf9d68_0_37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9	BIBLIOGRAFÍA</a:t>
            </a:r>
            <a:endParaRPr sz="650" b="1">
              <a:solidFill>
                <a:srgbClr val="FFFF00"/>
              </a:solidFill>
              <a:latin typeface="Gill Sans"/>
              <a:ea typeface="Gill Sans"/>
              <a:cs typeface="Gill Sans"/>
              <a:sym typeface="Gill Sans"/>
            </a:endParaRPr>
          </a:p>
        </p:txBody>
      </p:sp>
    </p:spTree>
    <p:extLst>
      <p:ext uri="{BB962C8B-B14F-4D97-AF65-F5344CB8AC3E}">
        <p14:creationId xmlns:p14="http://schemas.microsoft.com/office/powerpoint/2010/main" val="8038795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1d9b7bf9d68_0_37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s"/>
              <a:t>6	BIBLIOGRAFÍA</a:t>
            </a:r>
            <a:endParaRPr/>
          </a:p>
        </p:txBody>
      </p:sp>
      <p:sp>
        <p:nvSpPr>
          <p:cNvPr id="1074" name="Google Shape;1074;g1d9b7bf9d68_0_373"/>
          <p:cNvSpPr txBox="1">
            <a:spLocks noGrp="1"/>
          </p:cNvSpPr>
          <p:nvPr>
            <p:ph type="body" idx="1"/>
          </p:nvPr>
        </p:nvSpPr>
        <p:spPr>
          <a:xfrm>
            <a:off x="435900" y="1635376"/>
            <a:ext cx="6132600" cy="3271200"/>
          </a:xfrm>
          <a:prstGeom prst="rect">
            <a:avLst/>
          </a:prstGeom>
          <a:noFill/>
          <a:ln>
            <a:noFill/>
          </a:ln>
        </p:spPr>
        <p:txBody>
          <a:bodyPr spcFirstLastPara="1" wrap="square" lIns="68575" tIns="34275" rIns="68575" bIns="34275" anchor="ctr" anchorCtr="0">
            <a:normAutofit fontScale="47500" lnSpcReduction="20000"/>
          </a:bodyPr>
          <a:lstStyle/>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[16] Constructores: </a:t>
            </a:r>
            <a:r>
              <a:rPr lang="es-EC" sz="1800" dirty="0" err="1">
                <a:effectLst/>
                <a:latin typeface="Calibri" panose="020F0502020204030204" pitchFamily="34" charset="0"/>
                <a:ea typeface="Calibri" panose="020F0502020204030204" pitchFamily="34" charset="0"/>
                <a:cs typeface="Arial" panose="020B0604020202020204" pitchFamily="34" charset="0"/>
              </a:rPr>
              <a:t>GuÃ­a</a:t>
            </a:r>
            <a:r>
              <a:rPr lang="es-EC" sz="1800" dirty="0">
                <a:effectLst/>
                <a:latin typeface="Calibri" panose="020F0502020204030204" pitchFamily="34" charset="0"/>
                <a:ea typeface="Calibri" panose="020F0502020204030204" pitchFamily="34" charset="0"/>
                <a:cs typeface="Arial" panose="020B0604020202020204" pitchFamily="34" charset="0"/>
              </a:rPr>
              <a:t> de programaciÃ³n de C#. </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s.f.</a:t>
            </a:r>
            <a:r>
              <a:rPr lang="en-US" sz="1800" dirty="0">
                <a:effectLst/>
                <a:latin typeface="Calibri" panose="020F0502020204030204" pitchFamily="34" charset="0"/>
                <a:ea typeface="Calibri" panose="020F0502020204030204" pitchFamily="34" charset="0"/>
                <a:cs typeface="Arial" panose="020B0604020202020204" pitchFamily="34" charset="0"/>
              </a:rPr>
              <a:t>). Microsoft Learn: Build skills that open doors in your career. </a:t>
            </a:r>
            <a:r>
              <a:rPr lang="es-E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https://learn.microsoft.com/es-es/dotnet/csharp/programming-guide/classes-and-structs/constructors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[17] Estructuras condicionales C </a:t>
            </a:r>
            <a:r>
              <a:rPr lang="es-EC" sz="1800" dirty="0" err="1">
                <a:effectLst/>
                <a:latin typeface="Calibri" panose="020F0502020204030204" pitchFamily="34" charset="0"/>
                <a:ea typeface="Calibri" panose="020F0502020204030204" pitchFamily="34" charset="0"/>
                <a:cs typeface="Arial" panose="020B0604020202020204" pitchFamily="34" charset="0"/>
              </a:rPr>
              <a:t>sharp</a:t>
            </a:r>
            <a:r>
              <a:rPr lang="es-EC" sz="1800" dirty="0">
                <a:effectLst/>
                <a:latin typeface="Calibri" panose="020F0502020204030204" pitchFamily="34" charset="0"/>
                <a:ea typeface="Calibri" panose="020F0502020204030204" pitchFamily="34" charset="0"/>
                <a:cs typeface="Arial" panose="020B0604020202020204" pitchFamily="34" charset="0"/>
              </a:rPr>
              <a:t>. (s.f.). Disco Duro de Roer -. </a:t>
            </a:r>
            <a:r>
              <a:rPr lang="es-EC"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4"/>
              </a:rPr>
              <a:t>https://www.discoduroderoer.es/estructuras-condicionales-c-sharp/</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[18] Ramas y bucles: tutorial de introducciÃ³n a C#. </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s.f.</a:t>
            </a:r>
            <a:r>
              <a:rPr lang="en-US" sz="1800" dirty="0">
                <a:effectLst/>
                <a:latin typeface="Calibri" panose="020F0502020204030204" pitchFamily="34" charset="0"/>
                <a:ea typeface="Calibri" panose="020F0502020204030204" pitchFamily="34" charset="0"/>
                <a:cs typeface="Arial" panose="020B0604020202020204" pitchFamily="34" charset="0"/>
              </a:rPr>
              <a:t>). Microsoft Learn: Build skills that open doors in your career. </a:t>
            </a:r>
            <a:r>
              <a:rPr lang="es-EC"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5"/>
              </a:rPr>
              <a:t>https://learn.microsoft.com/es-es/dotnet/csharp/tour-of-csharp/tutorials/branches-and-loops-local</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[19] Operadores y expresiones de C# (referencia de C#). </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s.f.</a:t>
            </a:r>
            <a:r>
              <a:rPr lang="en-US" sz="1800" dirty="0">
                <a:effectLst/>
                <a:latin typeface="Calibri" panose="020F0502020204030204" pitchFamily="34" charset="0"/>
                <a:ea typeface="Calibri" panose="020F0502020204030204" pitchFamily="34" charset="0"/>
                <a:cs typeface="Arial" panose="020B0604020202020204" pitchFamily="34" charset="0"/>
              </a:rPr>
              <a:t>). Microsoft Learn: Build skills that open doors in your career. </a:t>
            </a:r>
            <a:r>
              <a:rPr lang="es-EC"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6"/>
              </a:rPr>
              <a:t>https://learn.microsoft.com/es-es/dotnet/csharp/language-reference/operators/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[20] Un recorrido por C#: Tipos y sus miembros. </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s.f.</a:t>
            </a:r>
            <a:r>
              <a:rPr lang="en-US" sz="1800" dirty="0">
                <a:effectLst/>
                <a:latin typeface="Calibri" panose="020F0502020204030204" pitchFamily="34" charset="0"/>
                <a:ea typeface="Calibri" panose="020F0502020204030204" pitchFamily="34" charset="0"/>
                <a:cs typeface="Arial" panose="020B0604020202020204" pitchFamily="34" charset="0"/>
              </a:rPr>
              <a:t>). Microsoft Learn: Build skills that open doors in your career. </a:t>
            </a:r>
            <a:r>
              <a:rPr lang="es-EC"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7"/>
              </a:rPr>
              <a:t>https://learn.microsoft.com/es-es/dotnet/csharp/tour-of-csharp/types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[21] Barrios, E. (2020, 20 de diciembre). Píldoras de C#: </a:t>
            </a:r>
            <a:r>
              <a:rPr lang="es-EC" sz="1800" dirty="0" err="1">
                <a:effectLst/>
                <a:latin typeface="Calibri" panose="020F0502020204030204" pitchFamily="34" charset="0"/>
                <a:ea typeface="Calibri" panose="020F0502020204030204" pitchFamily="34" charset="0"/>
                <a:cs typeface="Arial" panose="020B0604020202020204" pitchFamily="34" charset="0"/>
              </a:rPr>
              <a:t>Task</a:t>
            </a:r>
            <a:r>
              <a:rPr lang="es-EC" sz="1800" dirty="0">
                <a:effectLst/>
                <a:latin typeface="Calibri" panose="020F0502020204030204" pitchFamily="34" charset="0"/>
                <a:ea typeface="Calibri" panose="020F0502020204030204" pitchFamily="34" charset="0"/>
                <a:cs typeface="Arial" panose="020B0604020202020204" pitchFamily="34" charset="0"/>
              </a:rPr>
              <a:t> </a:t>
            </a:r>
            <a:r>
              <a:rPr lang="es-EC" sz="1800" dirty="0" err="1">
                <a:effectLst/>
                <a:latin typeface="Calibri" panose="020F0502020204030204" pitchFamily="34" charset="0"/>
                <a:ea typeface="Calibri" panose="020F0502020204030204" pitchFamily="34" charset="0"/>
                <a:cs typeface="Arial" panose="020B0604020202020204" pitchFamily="34" charset="0"/>
              </a:rPr>
              <a:t>Parallel</a:t>
            </a:r>
            <a:r>
              <a:rPr lang="es-EC" sz="1800" dirty="0">
                <a:effectLst/>
                <a:latin typeface="Calibri" panose="020F0502020204030204" pitchFamily="34" charset="0"/>
                <a:ea typeface="Calibri" panose="020F0502020204030204" pitchFamily="34" charset="0"/>
                <a:cs typeface="Arial" panose="020B0604020202020204" pitchFamily="34" charset="0"/>
              </a:rPr>
              <a:t> Library (TPL) Procesamiento Multihilo y asíncrono. </a:t>
            </a:r>
            <a:r>
              <a:rPr lang="en-US" sz="1800" dirty="0">
                <a:effectLst/>
                <a:latin typeface="Calibri" panose="020F0502020204030204" pitchFamily="34" charset="0"/>
                <a:ea typeface="Calibri" panose="020F0502020204030204" pitchFamily="34" charset="0"/>
                <a:cs typeface="Arial" panose="020B0604020202020204" pitchFamily="34" charset="0"/>
              </a:rPr>
              <a:t>DEV Community </a:t>
            </a:r>
            <a:r>
              <a:rPr lang="es-EC"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8"/>
              </a:rPr>
              <a:t>https://dev.to/ebarrioscode/pildoras-de-c-task-parallel-library-tpl-procesamiento-multihilo-y-asincrono-18mp#:~:text=Un%20Thread%20(Hilo)%20es%20algo,es%20que%20los%20Threads%20comparten</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[22] "Procesos e hilos Sistemas Operativos </a:t>
            </a:r>
            <a:r>
              <a:rPr lang="es-EC"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WebProgramacion</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Consultoría Informática". </a:t>
            </a:r>
            <a:r>
              <a:rPr lang="es-EC"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WebProgramacion</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Consultoría Informática.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9"/>
              </a:rPr>
              <a:t>https://webprogramacion.com/procesos-e-hilos/</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75" name="Google Shape;1075;g1d9b7bf9d68_0_37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1d9b7bf9d68_0_373"/>
          <p:cNvSpPr txBox="1"/>
          <p:nvPr/>
        </p:nvSpPr>
        <p:spPr>
          <a:xfrm>
            <a:off x="8801699" y="4843425"/>
            <a:ext cx="342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a:solidFill>
                  <a:schemeClr val="lt1"/>
                </a:solidFill>
                <a:latin typeface="Gill Sans"/>
                <a:ea typeface="Gill Sans"/>
                <a:cs typeface="Gill Sans"/>
                <a:sym typeface="Gill Sans"/>
              </a:rPr>
              <a:t>90</a:t>
            </a:r>
            <a:endParaRPr sz="1100" b="0" i="0" u="none" strike="noStrike" cap="none">
              <a:solidFill>
                <a:schemeClr val="lt1"/>
              </a:solidFill>
              <a:latin typeface="Arial"/>
              <a:ea typeface="Arial"/>
              <a:cs typeface="Arial"/>
              <a:sym typeface="Arial"/>
            </a:endParaRPr>
          </a:p>
        </p:txBody>
      </p:sp>
      <p:sp>
        <p:nvSpPr>
          <p:cNvPr id="1077" name="Google Shape;1077;g1d9b7bf9d68_0_37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9	BIBLIOGRAFÍA</a:t>
            </a:r>
            <a:endParaRPr sz="650" b="1">
              <a:solidFill>
                <a:srgbClr val="FFFF00"/>
              </a:solidFill>
              <a:latin typeface="Gill Sans"/>
              <a:ea typeface="Gill Sans"/>
              <a:cs typeface="Gill Sans"/>
              <a:sym typeface="Gill Sans"/>
            </a:endParaRPr>
          </a:p>
        </p:txBody>
      </p:sp>
    </p:spTree>
    <p:extLst>
      <p:ext uri="{BB962C8B-B14F-4D97-AF65-F5344CB8AC3E}">
        <p14:creationId xmlns:p14="http://schemas.microsoft.com/office/powerpoint/2010/main" val="5885910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1d9b7bf9d68_0_37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s"/>
              <a:t>6	BIBLIOGRAFÍA</a:t>
            </a:r>
            <a:endParaRPr/>
          </a:p>
        </p:txBody>
      </p:sp>
      <p:sp>
        <p:nvSpPr>
          <p:cNvPr id="1074" name="Google Shape;1074;g1d9b7bf9d68_0_373"/>
          <p:cNvSpPr txBox="1">
            <a:spLocks noGrp="1"/>
          </p:cNvSpPr>
          <p:nvPr>
            <p:ph type="body" idx="1"/>
          </p:nvPr>
        </p:nvSpPr>
        <p:spPr>
          <a:xfrm>
            <a:off x="435900" y="1635376"/>
            <a:ext cx="6132600" cy="3271200"/>
          </a:xfrm>
          <a:prstGeom prst="rect">
            <a:avLst/>
          </a:prstGeom>
          <a:noFill/>
          <a:ln>
            <a:noFill/>
          </a:ln>
        </p:spPr>
        <p:txBody>
          <a:bodyPr spcFirstLastPara="1" wrap="square" lIns="68575" tIns="34275" rIns="68575" bIns="34275" anchor="ctr" anchorCtr="0">
            <a:normAutofit fontScale="55000" lnSpcReduction="20000"/>
          </a:bodyPr>
          <a:lstStyle/>
          <a:p>
            <a:pPr>
              <a:lnSpc>
                <a:spcPct val="115000"/>
              </a:lnSpc>
              <a:spcAft>
                <a:spcPts val="1000"/>
              </a:spcAft>
            </a:pP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23] "Programación con Hilos". prezi.com.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3"/>
              </a:rPr>
              <a:t>https://prezi.com/zligxav4or3z/programacion-con-hilos/</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[24] "HILOS EN C# - PARTE I". Blog | Construyendo el futuro de la web.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4"/>
              </a:rPr>
              <a:t>http://katawapps.blogspot.com/2015/12/hilos-en-c-parte-i.html</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[25] "Thread Class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System.Threading</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Microsoft Learn: Build skills that open doors in your career.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5"/>
              </a:rPr>
              <a:t>https://learn.microsoft.com/en-us/dotnet/api/system.threading.thread?view=net-7.0</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[26] "Receta C# No. 4-7: Sincronizar la Ejecución de Múltiples </a:t>
            </a:r>
            <a:r>
              <a:rPr lang="es-EC"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Threads</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usando un Monitor". </a:t>
            </a:r>
            <a:r>
              <a:rPr lang="es-EC"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OrtizOL</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 Experiencias Construcción Software (</a:t>
            </a:r>
            <a:r>
              <a:rPr lang="es-EC"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xCSw</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6"/>
              </a:rPr>
              <a:t>https://ortizol.blogspot.com/2014/07/receta-csharp-no-4-7-sincronizar-la-ejecucion-de-multiples-threads-usando-un-monitor.html</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[27]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ThreadAbortException</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Class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System.Threading</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Microsoft Learn: Build skills that open doors in your career.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7"/>
              </a:rPr>
              <a:t>https://learn.microsoft.com/en-us/dotnet/api/system.threading.threadabortexception?view=net-7.0</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75" name="Google Shape;1075;g1d9b7bf9d68_0_37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1d9b7bf9d68_0_373"/>
          <p:cNvSpPr txBox="1"/>
          <p:nvPr/>
        </p:nvSpPr>
        <p:spPr>
          <a:xfrm>
            <a:off x="8801699" y="4843425"/>
            <a:ext cx="342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a:solidFill>
                  <a:schemeClr val="lt1"/>
                </a:solidFill>
                <a:latin typeface="Gill Sans"/>
                <a:ea typeface="Gill Sans"/>
                <a:cs typeface="Gill Sans"/>
                <a:sym typeface="Gill Sans"/>
              </a:rPr>
              <a:t>90</a:t>
            </a:r>
            <a:endParaRPr sz="1100" b="0" i="0" u="none" strike="noStrike" cap="none">
              <a:solidFill>
                <a:schemeClr val="lt1"/>
              </a:solidFill>
              <a:latin typeface="Arial"/>
              <a:ea typeface="Arial"/>
              <a:cs typeface="Arial"/>
              <a:sym typeface="Arial"/>
            </a:endParaRPr>
          </a:p>
        </p:txBody>
      </p:sp>
      <p:sp>
        <p:nvSpPr>
          <p:cNvPr id="1077" name="Google Shape;1077;g1d9b7bf9d68_0_37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9	BIBLIOGRAFÍA</a:t>
            </a:r>
            <a:endParaRPr sz="650" b="1">
              <a:solidFill>
                <a:srgbClr val="FFFF00"/>
              </a:solidFill>
              <a:latin typeface="Gill Sans"/>
              <a:ea typeface="Gill Sans"/>
              <a:cs typeface="Gill Sans"/>
              <a:sym typeface="Gill Sans"/>
            </a:endParaRPr>
          </a:p>
        </p:txBody>
      </p:sp>
    </p:spTree>
    <p:extLst>
      <p:ext uri="{BB962C8B-B14F-4D97-AF65-F5344CB8AC3E}">
        <p14:creationId xmlns:p14="http://schemas.microsoft.com/office/powerpoint/2010/main" val="2273904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1d9f04a12b2_0_113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2.11	HILOS</a:t>
            </a:r>
            <a:endParaRPr/>
          </a:p>
        </p:txBody>
      </p:sp>
      <p:sp>
        <p:nvSpPr>
          <p:cNvPr id="329" name="Google Shape;329;g1d9f04a12b2_0_1136"/>
          <p:cNvSpPr txBox="1">
            <a:spLocks noGrp="1"/>
          </p:cNvSpPr>
          <p:nvPr>
            <p:ph type="body" idx="1"/>
          </p:nvPr>
        </p:nvSpPr>
        <p:spPr>
          <a:xfrm>
            <a:off x="435900" y="1493050"/>
            <a:ext cx="6310500" cy="3212700"/>
          </a:xfrm>
          <a:prstGeom prst="rect">
            <a:avLst/>
          </a:prstGeom>
          <a:noFill/>
          <a:ln>
            <a:noFill/>
          </a:ln>
        </p:spPr>
        <p:txBody>
          <a:bodyPr spcFirstLastPara="1" wrap="square" lIns="68575" tIns="34275" rIns="68575" bIns="34275" anchor="ctr" anchorCtr="0">
            <a:normAutofit/>
          </a:bodyPr>
          <a:lstStyle/>
          <a:p>
            <a:pPr marL="469900" lvl="1" indent="-228600" algn="just" rtl="0">
              <a:spcBef>
                <a:spcPts val="700"/>
              </a:spcBef>
              <a:spcAft>
                <a:spcPts val="0"/>
              </a:spcAft>
              <a:buSzPts val="1200"/>
              <a:buChar char="◼"/>
            </a:pPr>
            <a:r>
              <a:rPr lang="es" sz="1400" b="1">
                <a:solidFill>
                  <a:schemeClr val="dk1"/>
                </a:solidFill>
              </a:rPr>
              <a:t>2.11.2	VENTAJAS DEL USO DE THREADS</a:t>
            </a:r>
            <a:endParaRPr/>
          </a:p>
          <a:p>
            <a:pPr marL="673100" lvl="2" indent="-203200" algn="just" rtl="0">
              <a:spcBef>
                <a:spcPts val="700"/>
              </a:spcBef>
              <a:spcAft>
                <a:spcPts val="0"/>
              </a:spcAft>
              <a:buSzPts val="1200"/>
              <a:buChar char="◼"/>
            </a:pPr>
            <a:r>
              <a:rPr lang="es" sz="1400">
                <a:solidFill>
                  <a:schemeClr val="dk1"/>
                </a:solidFill>
              </a:rPr>
              <a:t>Compartir recursos: Los threads de un proceso comparten la memoria y los recursos que utilizan.  </a:t>
            </a:r>
            <a:endParaRPr sz="1400">
              <a:solidFill>
                <a:schemeClr val="dk1"/>
              </a:solidFill>
            </a:endParaRPr>
          </a:p>
          <a:p>
            <a:pPr marL="673100" lvl="2" indent="-203200" algn="just" rtl="0">
              <a:spcBef>
                <a:spcPts val="700"/>
              </a:spcBef>
              <a:spcAft>
                <a:spcPts val="0"/>
              </a:spcAft>
              <a:buSzPts val="1200"/>
              <a:buChar char="◼"/>
            </a:pPr>
            <a:r>
              <a:rPr lang="es" sz="1400">
                <a:solidFill>
                  <a:schemeClr val="dk1"/>
                </a:solidFill>
              </a:rPr>
              <a:t>Utilización de arquitecturas con multiprocesadores: Disponer de una arquitectura con más de un procesador permite que los threads de un mismo proceso se ejecuten en forma paralela. </a:t>
            </a:r>
            <a:endParaRPr sz="1400">
              <a:solidFill>
                <a:schemeClr val="dk1"/>
              </a:solidFill>
            </a:endParaRPr>
          </a:p>
          <a:p>
            <a:pPr marL="673100" lvl="2" indent="-203200" algn="just" rtl="0">
              <a:spcBef>
                <a:spcPts val="700"/>
              </a:spcBef>
              <a:spcAft>
                <a:spcPts val="0"/>
              </a:spcAft>
              <a:buSzPts val="1200"/>
              <a:buChar char="◼"/>
            </a:pPr>
            <a:r>
              <a:rPr lang="es" sz="1400">
                <a:solidFill>
                  <a:schemeClr val="dk1"/>
                </a:solidFill>
              </a:rPr>
              <a:t>Respuesta: Desarrollar una aplicación con varios hilos de control (threads) permite tener un mejor tiempo de respuesta [3].</a:t>
            </a:r>
            <a:endParaRPr sz="1400">
              <a:solidFill>
                <a:schemeClr val="dk1"/>
              </a:solidFill>
            </a:endParaRPr>
          </a:p>
          <a:p>
            <a:pPr marL="0" lvl="0" indent="0" algn="just" rtl="0">
              <a:spcBef>
                <a:spcPts val="700"/>
              </a:spcBef>
              <a:spcAft>
                <a:spcPts val="0"/>
              </a:spcAft>
              <a:buNone/>
            </a:pPr>
            <a:endParaRPr sz="1400">
              <a:solidFill>
                <a:schemeClr val="dk1"/>
              </a:solidFill>
            </a:endParaRPr>
          </a:p>
        </p:txBody>
      </p:sp>
      <p:sp>
        <p:nvSpPr>
          <p:cNvPr id="330" name="Google Shape;330;g1d9f04a12b2_0_113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1" name="Google Shape;331;g1d9f04a12b2_0_113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16</a:t>
            </a:r>
            <a:endParaRPr sz="1100">
              <a:solidFill>
                <a:schemeClr val="lt1"/>
              </a:solidFill>
            </a:endParaRPr>
          </a:p>
        </p:txBody>
      </p:sp>
      <p:sp>
        <p:nvSpPr>
          <p:cNvPr id="332" name="Google Shape;332;g1d9f04a12b2_0_113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1d9b7bf9d68_0_37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s"/>
              <a:t>6	BIBLIOGRAFÍA</a:t>
            </a:r>
            <a:endParaRPr/>
          </a:p>
        </p:txBody>
      </p:sp>
      <p:sp>
        <p:nvSpPr>
          <p:cNvPr id="1074" name="Google Shape;1074;g1d9b7bf9d68_0_373"/>
          <p:cNvSpPr txBox="1">
            <a:spLocks noGrp="1"/>
          </p:cNvSpPr>
          <p:nvPr>
            <p:ph type="body" idx="1"/>
          </p:nvPr>
        </p:nvSpPr>
        <p:spPr>
          <a:xfrm>
            <a:off x="435900" y="1635376"/>
            <a:ext cx="6132600" cy="3271200"/>
          </a:xfrm>
          <a:prstGeom prst="rect">
            <a:avLst/>
          </a:prstGeom>
          <a:noFill/>
          <a:ln>
            <a:noFill/>
          </a:ln>
        </p:spPr>
        <p:txBody>
          <a:bodyPr spcFirstLastPara="1" wrap="square" lIns="68575" tIns="34275" rIns="68575" bIns="34275" anchor="ctr" anchorCtr="0">
            <a:normAutofit fontScale="47500" lnSpcReduction="20000"/>
          </a:bodyPr>
          <a:lstStyle/>
          <a:p>
            <a:pPr>
              <a:lnSpc>
                <a:spcPct val="115000"/>
              </a:lnSpc>
              <a:spcAft>
                <a:spcPts val="1000"/>
              </a:spcAft>
            </a:pP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[28]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ThreadExceptionEventArgs</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Class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System.Threading</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Microsoft Learn: Build skills that open doors in your career.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3"/>
              </a:rPr>
              <a:t>https://learn.microsoft.com/en-us/dotnet/api/system.threading.threadexceptioneventargs?view=net-7.0</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[29]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ThreadExceptionEventHandler</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Delegate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System.Threading</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Microsoft Learn: Build skills that open doors in your career.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4"/>
              </a:rPr>
              <a:t>https://learn.microsoft.com/en-us/dotnet/api/system.threading.threadexceptioneventhandler?view=net-7.0</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[30]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ThreadInterruptedException</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Class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System.Threading</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Microsoft Learn: Build skills that open doors in your career.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5"/>
              </a:rPr>
              <a:t>https://learn.microsoft.com/en-us/dotnet/api/system.threading.threadinterruptedexception?view=net-7.0</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[31]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ThreadStartException</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Class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System.Threading</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Microsoft Learn: Build skills that open doors in your career.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6"/>
              </a:rPr>
              <a:t>https://learn.microsoft.com/en-us/dotnet/api/system.threading.threadstartexception?view=net-7.0</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[32]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ThreadStateException</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Class (</a:t>
            </a:r>
            <a:r>
              <a:rPr lang="en-US" sz="1800" dirty="0" err="1">
                <a:solidFill>
                  <a:srgbClr val="000000"/>
                </a:solidFill>
                <a:effectLst/>
                <a:latin typeface="Calibri" panose="020F0502020204030204" pitchFamily="34" charset="0"/>
                <a:ea typeface="MS Mincho" panose="02020609040205080304" pitchFamily="49" charset="-128"/>
                <a:cs typeface="Arial" panose="020B0604020202020204" pitchFamily="34" charset="0"/>
              </a:rPr>
              <a:t>System.Threading</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Microsoft Learn: Build skills that open doors in your career.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7"/>
              </a:rPr>
              <a:t>https://learn.microsoft.com/en-us/dotnet/api/system.threading.threadstateexception?view=net-7.0</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75" name="Google Shape;1075;g1d9b7bf9d68_0_37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1d9b7bf9d68_0_373"/>
          <p:cNvSpPr txBox="1"/>
          <p:nvPr/>
        </p:nvSpPr>
        <p:spPr>
          <a:xfrm>
            <a:off x="8801699" y="4843425"/>
            <a:ext cx="342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a:solidFill>
                  <a:schemeClr val="lt1"/>
                </a:solidFill>
                <a:latin typeface="Gill Sans"/>
                <a:ea typeface="Gill Sans"/>
                <a:cs typeface="Gill Sans"/>
                <a:sym typeface="Gill Sans"/>
              </a:rPr>
              <a:t>90</a:t>
            </a:r>
            <a:endParaRPr sz="1100" b="0" i="0" u="none" strike="noStrike" cap="none">
              <a:solidFill>
                <a:schemeClr val="lt1"/>
              </a:solidFill>
              <a:latin typeface="Arial"/>
              <a:ea typeface="Arial"/>
              <a:cs typeface="Arial"/>
              <a:sym typeface="Arial"/>
            </a:endParaRPr>
          </a:p>
        </p:txBody>
      </p:sp>
      <p:sp>
        <p:nvSpPr>
          <p:cNvPr id="1077" name="Google Shape;1077;g1d9b7bf9d68_0_37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9	BIBLIOGRAFÍA</a:t>
            </a:r>
            <a:endParaRPr sz="650" b="1">
              <a:solidFill>
                <a:srgbClr val="FFFF00"/>
              </a:solidFill>
              <a:latin typeface="Gill Sans"/>
              <a:ea typeface="Gill Sans"/>
              <a:cs typeface="Gill Sans"/>
              <a:sym typeface="Gill Sans"/>
            </a:endParaRPr>
          </a:p>
        </p:txBody>
      </p:sp>
    </p:spTree>
    <p:extLst>
      <p:ext uri="{BB962C8B-B14F-4D97-AF65-F5344CB8AC3E}">
        <p14:creationId xmlns:p14="http://schemas.microsoft.com/office/powerpoint/2010/main" val="870330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1d9b7bf9d68_0_37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100"/>
              <a:buFont typeface="Gill Sans"/>
              <a:buNone/>
            </a:pPr>
            <a:r>
              <a:rPr lang="es"/>
              <a:t>6	BIBLIOGRAFÍA</a:t>
            </a:r>
            <a:endParaRPr/>
          </a:p>
        </p:txBody>
      </p:sp>
      <p:sp>
        <p:nvSpPr>
          <p:cNvPr id="1074" name="Google Shape;1074;g1d9b7bf9d68_0_373"/>
          <p:cNvSpPr txBox="1">
            <a:spLocks noGrp="1"/>
          </p:cNvSpPr>
          <p:nvPr>
            <p:ph type="body" idx="1"/>
          </p:nvPr>
        </p:nvSpPr>
        <p:spPr>
          <a:xfrm>
            <a:off x="435900" y="1635376"/>
            <a:ext cx="6132600" cy="3271200"/>
          </a:xfrm>
          <a:prstGeom prst="rect">
            <a:avLst/>
          </a:prstGeom>
          <a:noFill/>
          <a:ln>
            <a:noFill/>
          </a:ln>
        </p:spPr>
        <p:txBody>
          <a:bodyPr spcFirstLastPara="1" wrap="square" lIns="68575" tIns="34275" rIns="68575" bIns="34275" anchor="ctr" anchorCtr="0">
            <a:normAutofit fontScale="40000" lnSpcReduction="20000"/>
          </a:bodyPr>
          <a:lstStyle/>
          <a:p>
            <a:pPr>
              <a:lnSpc>
                <a:spcPct val="115000"/>
              </a:lnSpc>
              <a:spcAft>
                <a:spcPts val="1000"/>
              </a:spcAft>
            </a:pP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[33]"Pausa e interrupción de subprocesos". </a:t>
            </a:r>
            <a:r>
              <a:rPr lang="en-US"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Microsoft Learn: Build skills that open doors in your career. </a:t>
            </a:r>
            <a:r>
              <a:rPr lang="es-EC" sz="1800" u="none" strike="noStrike" dirty="0">
                <a:solidFill>
                  <a:srgbClr val="000000"/>
                </a:solidFill>
                <a:effectLst/>
                <a:latin typeface="Calibri" panose="020F0502020204030204" pitchFamily="34" charset="0"/>
                <a:ea typeface="MS Mincho" panose="02020609040205080304" pitchFamily="49" charset="-128"/>
                <a:cs typeface="Arial" panose="020B0604020202020204" pitchFamily="34" charset="0"/>
                <a:hlinkClick r:id="rId3"/>
              </a:rPr>
              <a:t>https://learn.microsoft.com/es-es/dotnet/standard/threading/pausing-and-resuming-threads</a:t>
            </a:r>
            <a:r>
              <a:rPr lang="es-EC" sz="1800" dirty="0">
                <a:solidFill>
                  <a:srgbClr val="000000"/>
                </a:solidFill>
                <a:effectLst/>
                <a:latin typeface="Calibri" panose="020F0502020204030204" pitchFamily="34" charset="0"/>
                <a:ea typeface="MS Mincho" panose="02020609040205080304" pitchFamily="49" charset="-128"/>
                <a:cs typeface="Arial" panose="020B0604020202020204" pitchFamily="34" charset="0"/>
              </a:rPr>
              <a:t> (accedido el 16 de enero de 2023).</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[34] "Thread Constructor (</a:t>
            </a:r>
            <a:r>
              <a:rPr lang="en-US" sz="1800" dirty="0" err="1">
                <a:effectLst/>
                <a:latin typeface="Calibri" panose="020F0502020204030204" pitchFamily="34" charset="0"/>
                <a:ea typeface="Calibri" panose="020F0502020204030204" pitchFamily="34" charset="0"/>
                <a:cs typeface="Arial" panose="020B0604020202020204" pitchFamily="34" charset="0"/>
              </a:rPr>
              <a:t>System.Threading</a:t>
            </a:r>
            <a:r>
              <a:rPr lang="en-US" sz="1800" dirty="0">
                <a:effectLst/>
                <a:latin typeface="Calibri" panose="020F0502020204030204" pitchFamily="34" charset="0"/>
                <a:ea typeface="Calibri" panose="020F0502020204030204" pitchFamily="34" charset="0"/>
                <a:cs typeface="Arial" panose="020B0604020202020204" pitchFamily="34" charset="0"/>
              </a:rPr>
              <a:t>)". Microsoft Learn: Build skills that open doors in your career. </a:t>
            </a:r>
            <a:r>
              <a:rPr lang="es-EC" sz="1800" u="none" strike="noStrike"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4"/>
              </a:rPr>
              <a:t>https://learn.microsoft.com/en-us/dotnet/api/system.threading.thread.-ctor?view=net-7.0</a:t>
            </a:r>
            <a:r>
              <a:rPr lang="es-EC" sz="1800" dirty="0">
                <a:effectLst/>
                <a:latin typeface="Calibri" panose="020F0502020204030204" pitchFamily="34" charset="0"/>
                <a:ea typeface="Calibri" panose="020F0502020204030204" pitchFamily="34" charset="0"/>
                <a:cs typeface="Arial" panose="020B0604020202020204" pitchFamily="34" charset="0"/>
              </a:rPr>
              <a:t> (accedido el 16 de enero de 2023).</a:t>
            </a: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[35] "Framework: ¿qué es y cuál es su función en Internet?" Rock Content - ES. </a:t>
            </a:r>
            <a:r>
              <a:rPr lang="es-ES" sz="1800" u="none" strike="noStrike"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5"/>
              </a:rPr>
              <a:t>https://rockcontent.com/es/blog/framework/</a:t>
            </a:r>
            <a:r>
              <a:rPr lang="es-EC" sz="1800" dirty="0">
                <a:effectLst/>
                <a:latin typeface="Calibri" panose="020F0502020204030204" pitchFamily="34" charset="0"/>
                <a:ea typeface="Calibri" panose="020F0502020204030204" pitchFamily="34" charset="0"/>
                <a:cs typeface="Arial" panose="020B0604020202020204" pitchFamily="34" charset="0"/>
              </a:rPr>
              <a:t> (accedido el 27 de noviembre de 2022).</a:t>
            </a: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[36] H. Ordoñez. "Sistemas operativos, monotarea, multitarea, monousuario y multiusuario." Sistemas Operativos. </a:t>
            </a:r>
            <a:r>
              <a:rPr lang="es-ES" sz="1800" dirty="0">
                <a:effectLst/>
                <a:latin typeface="Calibri" panose="020F0502020204030204" pitchFamily="34" charset="0"/>
                <a:ea typeface="Calibri" panose="020F0502020204030204" pitchFamily="34" charset="0"/>
                <a:cs typeface="Arial" panose="020B0604020202020204" pitchFamily="34" charset="0"/>
              </a:rPr>
              <a:t>http://heidiorba.blogspot.com/2016/05/sistemas-operativos-mono-tarea-multi.html</a:t>
            </a:r>
            <a:r>
              <a:rPr lang="es-EC" sz="1800" dirty="0">
                <a:effectLst/>
                <a:latin typeface="Calibri" panose="020F0502020204030204" pitchFamily="34" charset="0"/>
                <a:ea typeface="Calibri" panose="020F0502020204030204" pitchFamily="34" charset="0"/>
                <a:cs typeface="Arial" panose="020B0604020202020204" pitchFamily="34" charset="0"/>
              </a:rPr>
              <a:t> (accedido el 27 de noviembre de 2022).</a:t>
            </a: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[37] M. Martínez. "Qué son los Patrones de Diseño de software / </a:t>
            </a:r>
            <a:r>
              <a:rPr lang="es-EC" sz="1800" dirty="0" err="1">
                <a:effectLst/>
                <a:latin typeface="Calibri" panose="020F0502020204030204" pitchFamily="34" charset="0"/>
                <a:ea typeface="Calibri" panose="020F0502020204030204" pitchFamily="34" charset="0"/>
                <a:cs typeface="Arial" panose="020B0604020202020204" pitchFamily="34" charset="0"/>
              </a:rPr>
              <a:t>Design</a:t>
            </a:r>
            <a:r>
              <a:rPr lang="es-EC" sz="1800" dirty="0">
                <a:effectLst/>
                <a:latin typeface="Calibri" panose="020F0502020204030204" pitchFamily="34" charset="0"/>
                <a:ea typeface="Calibri" panose="020F0502020204030204" pitchFamily="34" charset="0"/>
                <a:cs typeface="Arial" panose="020B0604020202020204" pitchFamily="34" charset="0"/>
              </a:rPr>
              <a:t> </a:t>
            </a:r>
            <a:r>
              <a:rPr lang="es-EC" sz="1800" dirty="0" err="1">
                <a:effectLst/>
                <a:latin typeface="Calibri" panose="020F0502020204030204" pitchFamily="34" charset="0"/>
                <a:ea typeface="Calibri" panose="020F0502020204030204" pitchFamily="34" charset="0"/>
                <a:cs typeface="Arial" panose="020B0604020202020204" pitchFamily="34" charset="0"/>
              </a:rPr>
              <a:t>Patterns</a:t>
            </a:r>
            <a:r>
              <a:rPr lang="es-EC" sz="1800" dirty="0">
                <a:effectLst/>
                <a:latin typeface="Calibri" panose="020F0502020204030204" pitchFamily="34" charset="0"/>
                <a:ea typeface="Calibri" panose="020F0502020204030204" pitchFamily="34" charset="0"/>
                <a:cs typeface="Arial" panose="020B0604020202020204" pitchFamily="34" charset="0"/>
              </a:rPr>
              <a:t>". </a:t>
            </a:r>
            <a:r>
              <a:rPr lang="es-EC" sz="1800" dirty="0" err="1">
                <a:effectLst/>
                <a:latin typeface="Calibri" panose="020F0502020204030204" pitchFamily="34" charset="0"/>
                <a:ea typeface="Calibri" panose="020F0502020204030204" pitchFamily="34" charset="0"/>
                <a:cs typeface="Arial" panose="020B0604020202020204" pitchFamily="34" charset="0"/>
              </a:rPr>
              <a:t>Profile</a:t>
            </a:r>
            <a:r>
              <a:rPr lang="es-EC" sz="1800" dirty="0">
                <a:effectLst/>
                <a:latin typeface="Calibri" panose="020F0502020204030204" pitchFamily="34" charset="0"/>
                <a:ea typeface="Calibri" panose="020F0502020204030204" pitchFamily="34" charset="0"/>
                <a:cs typeface="Arial" panose="020B0604020202020204" pitchFamily="34" charset="0"/>
              </a:rPr>
              <a:t> Software </a:t>
            </a:r>
            <a:r>
              <a:rPr lang="es-EC" sz="1800" dirty="0" err="1">
                <a:effectLst/>
                <a:latin typeface="Calibri" panose="020F0502020204030204" pitchFamily="34" charset="0"/>
                <a:ea typeface="Calibri" panose="020F0502020204030204" pitchFamily="34" charset="0"/>
                <a:cs typeface="Arial" panose="020B0604020202020204" pitchFamily="34" charset="0"/>
              </a:rPr>
              <a:t>Services</a:t>
            </a:r>
            <a:r>
              <a:rPr lang="es-EC"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a:effectLst/>
                <a:latin typeface="Calibri" panose="020F0502020204030204" pitchFamily="34" charset="0"/>
                <a:ea typeface="Calibri" panose="020F0502020204030204" pitchFamily="34" charset="0"/>
                <a:cs typeface="Arial" panose="020B0604020202020204" pitchFamily="34" charset="0"/>
              </a:rPr>
              <a:t>https://profile.es/blog/patrones-de-diseno-de-software/</a:t>
            </a:r>
            <a:r>
              <a:rPr lang="es-EC" sz="1800" dirty="0">
                <a:effectLst/>
                <a:latin typeface="Calibri" panose="020F0502020204030204" pitchFamily="34" charset="0"/>
                <a:ea typeface="Calibri" panose="020F0502020204030204" pitchFamily="34" charset="0"/>
                <a:cs typeface="Arial" panose="020B0604020202020204" pitchFamily="34" charset="0"/>
              </a:rPr>
              <a:t> (accedido el 13 de noviembre de 2022).</a:t>
            </a: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[38] MDN Web Docs. "MVC - Glosario de MDN Web </a:t>
            </a:r>
            <a:r>
              <a:rPr lang="es-EC" sz="1800" dirty="0" err="1">
                <a:effectLst/>
                <a:latin typeface="Calibri" panose="020F0502020204030204" pitchFamily="34" charset="0"/>
                <a:ea typeface="Calibri" panose="020F0502020204030204" pitchFamily="34" charset="0"/>
                <a:cs typeface="Arial" panose="020B0604020202020204" pitchFamily="34" charset="0"/>
              </a:rPr>
              <a:t>Docs</a:t>
            </a:r>
            <a:r>
              <a:rPr lang="es-EC" sz="1800" dirty="0">
                <a:effectLst/>
                <a:latin typeface="Calibri" panose="020F0502020204030204" pitchFamily="34" charset="0"/>
                <a:ea typeface="Calibri" panose="020F0502020204030204" pitchFamily="34" charset="0"/>
                <a:cs typeface="Arial" panose="020B0604020202020204" pitchFamily="34" charset="0"/>
              </a:rPr>
              <a:t>: Definiciones de términos relacionados con la Web | MDN". </a:t>
            </a:r>
            <a:r>
              <a:rPr lang="en-US" sz="1800" dirty="0">
                <a:effectLst/>
                <a:latin typeface="Calibri" panose="020F0502020204030204" pitchFamily="34" charset="0"/>
                <a:ea typeface="Calibri" panose="020F0502020204030204" pitchFamily="34" charset="0"/>
                <a:cs typeface="Arial" panose="020B0604020202020204" pitchFamily="34" charset="0"/>
              </a:rPr>
              <a:t>MDN Web Docs. https://developer.mozilla.org/es/docs/Glossary/MVC#:~:text=MVC%20(Modelo-Vista-Controlador,de%20negocios%20y%20su%20visualización. </a:t>
            </a:r>
            <a:r>
              <a:rPr lang="es-EC" sz="1800" dirty="0">
                <a:effectLst/>
                <a:latin typeface="Calibri" panose="020F0502020204030204" pitchFamily="34" charset="0"/>
                <a:ea typeface="Calibri" panose="020F0502020204030204" pitchFamily="34" charset="0"/>
                <a:cs typeface="Arial" panose="020B0604020202020204" pitchFamily="34" charset="0"/>
              </a:rPr>
              <a:t>(accedido el 14 de noviembre de 2022).</a:t>
            </a:r>
          </a:p>
          <a:p>
            <a:pPr>
              <a:lnSpc>
                <a:spcPct val="115000"/>
              </a:lnSpc>
              <a:spcAft>
                <a:spcPts val="1000"/>
              </a:spcAft>
            </a:pPr>
            <a:r>
              <a:rPr lang="es-EC" sz="1800" dirty="0">
                <a:effectLst/>
                <a:latin typeface="Calibri" panose="020F0502020204030204" pitchFamily="34" charset="0"/>
                <a:ea typeface="Calibri" panose="020F0502020204030204" pitchFamily="34" charset="0"/>
                <a:cs typeface="Arial" panose="020B0604020202020204" pitchFamily="34" charset="0"/>
              </a:rPr>
              <a:t>[39] Colaboradores de los proyectos Wikimedia. "Camel case - Wikipedia, la enciclopedia libre". Wikipedia, la enciclopedia libre. </a:t>
            </a:r>
            <a:r>
              <a:rPr lang="es-EC" sz="1800" u="none" strike="noStrike"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6"/>
              </a:rPr>
              <a:t>https://es.wikipedia.org/wiki/Camel_case</a:t>
            </a:r>
            <a:r>
              <a:rPr lang="es-EC" sz="1800" dirty="0">
                <a:effectLst/>
                <a:latin typeface="Calibri" panose="020F0502020204030204" pitchFamily="34" charset="0"/>
                <a:ea typeface="Calibri" panose="020F0502020204030204" pitchFamily="34" charset="0"/>
                <a:cs typeface="Arial" panose="020B0604020202020204" pitchFamily="34" charset="0"/>
              </a:rPr>
              <a:t> (accedido el 28 de diciembre de 2022).</a:t>
            </a:r>
          </a:p>
        </p:txBody>
      </p:sp>
      <p:sp>
        <p:nvSpPr>
          <p:cNvPr id="1075" name="Google Shape;1075;g1d9b7bf9d68_0_37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g1d9b7bf9d68_0_373"/>
          <p:cNvSpPr txBox="1"/>
          <p:nvPr/>
        </p:nvSpPr>
        <p:spPr>
          <a:xfrm>
            <a:off x="8801699" y="4843425"/>
            <a:ext cx="342300" cy="300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s" sz="1500">
                <a:solidFill>
                  <a:schemeClr val="lt1"/>
                </a:solidFill>
                <a:latin typeface="Gill Sans"/>
                <a:ea typeface="Gill Sans"/>
                <a:cs typeface="Gill Sans"/>
                <a:sym typeface="Gill Sans"/>
              </a:rPr>
              <a:t>90</a:t>
            </a:r>
            <a:endParaRPr sz="1100" b="0" i="0" u="none" strike="noStrike" cap="none">
              <a:solidFill>
                <a:schemeClr val="lt1"/>
              </a:solidFill>
              <a:latin typeface="Arial"/>
              <a:ea typeface="Arial"/>
              <a:cs typeface="Arial"/>
              <a:sym typeface="Arial"/>
            </a:endParaRPr>
          </a:p>
        </p:txBody>
      </p:sp>
      <p:sp>
        <p:nvSpPr>
          <p:cNvPr id="1077" name="Google Shape;1077;g1d9b7bf9d68_0_37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9	BIBLIOGRAFÍA</a:t>
            </a:r>
            <a:endParaRPr sz="650" b="1">
              <a:solidFill>
                <a:srgbClr val="FFFF00"/>
              </a:solidFill>
              <a:latin typeface="Gill Sans"/>
              <a:ea typeface="Gill Sans"/>
              <a:cs typeface="Gill Sans"/>
              <a:sym typeface="Gill Sans"/>
            </a:endParaRPr>
          </a:p>
        </p:txBody>
      </p:sp>
    </p:spTree>
    <p:extLst>
      <p:ext uri="{BB962C8B-B14F-4D97-AF65-F5344CB8AC3E}">
        <p14:creationId xmlns:p14="http://schemas.microsoft.com/office/powerpoint/2010/main" val="1055689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d9f04a12b2_0_112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2.11	HILOS</a:t>
            </a:r>
            <a:endParaRPr/>
          </a:p>
        </p:txBody>
      </p:sp>
      <p:sp>
        <p:nvSpPr>
          <p:cNvPr id="338" name="Google Shape;338;g1d9f04a12b2_0_1126"/>
          <p:cNvSpPr txBox="1">
            <a:spLocks noGrp="1"/>
          </p:cNvSpPr>
          <p:nvPr>
            <p:ph type="body" idx="1"/>
          </p:nvPr>
        </p:nvSpPr>
        <p:spPr>
          <a:xfrm>
            <a:off x="435900" y="1493050"/>
            <a:ext cx="2911800" cy="3464400"/>
          </a:xfrm>
          <a:prstGeom prst="rect">
            <a:avLst/>
          </a:prstGeom>
          <a:noFill/>
          <a:ln>
            <a:noFill/>
          </a:ln>
        </p:spPr>
        <p:txBody>
          <a:bodyPr spcFirstLastPara="1" wrap="square" lIns="68575" tIns="34275" rIns="68575" bIns="34275" anchor="ctr" anchorCtr="0">
            <a:normAutofit fontScale="92500" lnSpcReduction="10000"/>
          </a:bodyPr>
          <a:lstStyle/>
          <a:p>
            <a:pPr marL="469900" lvl="1" indent="-241300" algn="just" rtl="0">
              <a:spcBef>
                <a:spcPts val="700"/>
              </a:spcBef>
              <a:spcAft>
                <a:spcPts val="0"/>
              </a:spcAft>
              <a:buSzPts val="1400"/>
              <a:buChar char="◼"/>
            </a:pPr>
            <a:r>
              <a:rPr lang="es" sz="1400" b="1">
                <a:solidFill>
                  <a:schemeClr val="dk1"/>
                </a:solidFill>
              </a:rPr>
              <a:t>2.11.3	¿CÓMO CREAR HILOS EN C#?</a:t>
            </a:r>
            <a:endParaRPr sz="1400" b="1">
              <a:solidFill>
                <a:schemeClr val="dk1"/>
              </a:solidFill>
            </a:endParaRPr>
          </a:p>
          <a:p>
            <a:pPr marL="673100" lvl="2" indent="-215900" algn="just" rtl="0">
              <a:spcBef>
                <a:spcPts val="700"/>
              </a:spcBef>
              <a:spcAft>
                <a:spcPts val="0"/>
              </a:spcAft>
              <a:buSzPts val="1400"/>
              <a:buChar char="◼"/>
            </a:pPr>
            <a:r>
              <a:rPr lang="es" sz="1400">
                <a:solidFill>
                  <a:schemeClr val="dk1"/>
                </a:solidFill>
              </a:rPr>
              <a:t>En C#, un sistema de subprocesos múltiples se basa en la clase Thread, que encapsula la ejecución de subprocesos. Esta clase contiene varios métodos y propiedades que ayudan a administrar y crear subprocesos y esta clase se define en el espacio de nombres System.Threading [12]. El espacio de nombres System.Threading proporciona clases e interfaces que se utilizan en programación multi hilos.</a:t>
            </a:r>
            <a:endParaRPr sz="1400">
              <a:solidFill>
                <a:schemeClr val="dk1"/>
              </a:solidFill>
            </a:endParaRPr>
          </a:p>
        </p:txBody>
      </p:sp>
      <p:sp>
        <p:nvSpPr>
          <p:cNvPr id="339" name="Google Shape;339;g1d9f04a12b2_0_112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0" name="Google Shape;340;g1d9f04a12b2_0_112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17</a:t>
            </a:r>
            <a:endParaRPr sz="1100">
              <a:solidFill>
                <a:schemeClr val="lt1"/>
              </a:solidFill>
            </a:endParaRPr>
          </a:p>
        </p:txBody>
      </p:sp>
      <p:pic>
        <p:nvPicPr>
          <p:cNvPr id="341" name="Google Shape;341;g1d9f04a12b2_0_1126"/>
          <p:cNvPicPr preferRelativeResize="0"/>
          <p:nvPr/>
        </p:nvPicPr>
        <p:blipFill>
          <a:blip r:embed="rId3">
            <a:alphaModFix/>
          </a:blip>
          <a:stretch>
            <a:fillRect/>
          </a:stretch>
        </p:blipFill>
        <p:spPr>
          <a:xfrm>
            <a:off x="3502575" y="1372277"/>
            <a:ext cx="3294300" cy="3774720"/>
          </a:xfrm>
          <a:prstGeom prst="rect">
            <a:avLst/>
          </a:prstGeom>
          <a:noFill/>
          <a:ln>
            <a:noFill/>
          </a:ln>
        </p:spPr>
      </p:pic>
      <p:sp>
        <p:nvSpPr>
          <p:cNvPr id="342" name="Google Shape;342;g1d9f04a12b2_0_112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d9f04a12b2_0_112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r>
              <a:rPr lang="es-ES" sz="1800" b="1" i="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CÓMO TERMINAR UN HILO EN C#</a:t>
            </a:r>
            <a:endParaRPr lang="es-EC" sz="18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38" name="Google Shape;338;g1d9f04a12b2_0_1126"/>
          <p:cNvSpPr txBox="1">
            <a:spLocks noGrp="1"/>
          </p:cNvSpPr>
          <p:nvPr>
            <p:ph type="body" idx="1"/>
          </p:nvPr>
        </p:nvSpPr>
        <p:spPr>
          <a:xfrm>
            <a:off x="435899" y="1493050"/>
            <a:ext cx="6360825" cy="3464450"/>
          </a:xfrm>
          <a:prstGeom prst="rect">
            <a:avLst/>
          </a:prstGeom>
          <a:noFill/>
          <a:ln>
            <a:noFill/>
          </a:ln>
        </p:spPr>
        <p:txBody>
          <a:bodyPr spcFirstLastPara="1" wrap="square" lIns="68575" tIns="34275" rIns="68575" bIns="34275" anchor="ctr" anchorCtr="0">
            <a:normAutofit fontScale="70000" lnSpcReduction="20000"/>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En C#, un hilo puede ser terminado usando el método </a:t>
            </a:r>
            <a:r>
              <a:rPr lang="es-ES" sz="1800" dirty="0" err="1">
                <a:effectLst/>
                <a:latin typeface="Calibri" panose="020F0502020204030204" pitchFamily="34" charset="0"/>
                <a:ea typeface="Calibri" panose="020F0502020204030204" pitchFamily="34" charset="0"/>
                <a:cs typeface="Arial" panose="020B0604020202020204" pitchFamily="34" charset="0"/>
              </a:rPr>
              <a:t>Abort</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Abort</a:t>
            </a:r>
            <a:r>
              <a:rPr lang="es-ES" sz="1800" dirty="0">
                <a:effectLst/>
                <a:latin typeface="Calibri" panose="020F0502020204030204" pitchFamily="34" charset="0"/>
                <a:ea typeface="Calibri" panose="020F0502020204030204" pitchFamily="34" charset="0"/>
                <a:cs typeface="Arial" panose="020B0604020202020204" pitchFamily="34" charset="0"/>
              </a:rPr>
              <a:t>() lanza una </a:t>
            </a:r>
            <a:r>
              <a:rPr lang="es-ES" sz="1800" dirty="0" err="1">
                <a:effectLst/>
                <a:latin typeface="Calibri" panose="020F0502020204030204" pitchFamily="34" charset="0"/>
                <a:ea typeface="Calibri" panose="020F0502020204030204" pitchFamily="34" charset="0"/>
                <a:cs typeface="Arial" panose="020B0604020202020204" pitchFamily="34" charset="0"/>
              </a:rPr>
              <a:t>ThreadAbortException</a:t>
            </a:r>
            <a:r>
              <a:rPr lang="es-ES" sz="1800" dirty="0">
                <a:effectLst/>
                <a:latin typeface="Calibri" panose="020F0502020204030204" pitchFamily="34" charset="0"/>
                <a:ea typeface="Calibri" panose="020F0502020204030204" pitchFamily="34" charset="0"/>
                <a:cs typeface="Arial" panose="020B0604020202020204" pitchFamily="34" charset="0"/>
              </a:rPr>
              <a:t> al hilo en el que se llama. Debido a esta excepción, el hilo se termina. Hay dos métodos en la lista de sobrecarga de </a:t>
            </a:r>
            <a:r>
              <a:rPr lang="es-ES" sz="1800" dirty="0" err="1">
                <a:effectLst/>
                <a:latin typeface="Calibri" panose="020F0502020204030204" pitchFamily="34" charset="0"/>
                <a:ea typeface="Calibri" panose="020F0502020204030204" pitchFamily="34" charset="0"/>
                <a:cs typeface="Arial" panose="020B0604020202020204" pitchFamily="34" charset="0"/>
              </a:rPr>
              <a:t>Thread.Abort</a:t>
            </a:r>
            <a:r>
              <a:rPr lang="es-ES" sz="1800" dirty="0">
                <a:effectLst/>
                <a:latin typeface="Calibri" panose="020F0502020204030204" pitchFamily="34" charset="0"/>
                <a:ea typeface="Calibri" panose="020F0502020204030204" pitchFamily="34" charset="0"/>
                <a:cs typeface="Arial" panose="020B0604020202020204" pitchFamily="34" charset="0"/>
              </a:rPr>
              <a:t> Método como sigue:</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es-ES" sz="1800" dirty="0" err="1">
                <a:effectLst/>
                <a:latin typeface="Calibri" panose="020F0502020204030204" pitchFamily="34" charset="0"/>
                <a:ea typeface="Calibri" panose="020F0502020204030204" pitchFamily="34" charset="0"/>
                <a:cs typeface="Arial" panose="020B0604020202020204" pitchFamily="34" charset="0"/>
              </a:rPr>
              <a:t>Abort</a:t>
            </a:r>
            <a:r>
              <a:rPr lang="es-ES" sz="1800" dirty="0">
                <a:effectLst/>
                <a:latin typeface="Calibri" panose="020F0502020204030204" pitchFamily="34" charset="0"/>
                <a:ea typeface="Calibri" panose="020F0502020204030204" pitchFamily="34" charset="0"/>
                <a:cs typeface="Arial" panose="020B0604020202020204" pitchFamily="34" charset="0"/>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Este método lanza una </a:t>
            </a:r>
            <a:r>
              <a:rPr lang="es-ES" sz="1800" dirty="0" err="1">
                <a:effectLst/>
                <a:latin typeface="Calibri" panose="020F0502020204030204" pitchFamily="34" charset="0"/>
                <a:ea typeface="Calibri" panose="020F0502020204030204" pitchFamily="34" charset="0"/>
                <a:cs typeface="Arial" panose="020B0604020202020204" pitchFamily="34" charset="0"/>
              </a:rPr>
              <a:t>ThreadAbortException</a:t>
            </a:r>
            <a:r>
              <a:rPr lang="es-ES" sz="1800" dirty="0">
                <a:effectLst/>
                <a:latin typeface="Calibri" panose="020F0502020204030204" pitchFamily="34" charset="0"/>
                <a:ea typeface="Calibri" panose="020F0502020204030204" pitchFamily="34" charset="0"/>
                <a:cs typeface="Arial" panose="020B0604020202020204" pitchFamily="34" charset="0"/>
              </a:rPr>
              <a:t> en el hilo en el que es invocado, para comenzar el proceso de terminación del hilo. Generalmente, este método se utiliza para terminar el hilo. Sintaxis: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es-ES" sz="1800" dirty="0" err="1">
                <a:effectLst/>
                <a:latin typeface="Calibri" panose="020F0502020204030204" pitchFamily="34" charset="0"/>
                <a:ea typeface="Calibri" panose="020F0502020204030204" pitchFamily="34" charset="0"/>
                <a:cs typeface="Arial" panose="020B0604020202020204" pitchFamily="34" charset="0"/>
              </a:rPr>
              <a:t>public</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void</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s-ES" sz="1800" dirty="0" err="1">
                <a:effectLst/>
                <a:latin typeface="Calibri" panose="020F0502020204030204" pitchFamily="34" charset="0"/>
                <a:ea typeface="Calibri" panose="020F0502020204030204" pitchFamily="34" charset="0"/>
                <a:cs typeface="Arial" panose="020B0604020202020204" pitchFamily="34" charset="0"/>
              </a:rPr>
              <a:t>Abort</a:t>
            </a:r>
            <a:r>
              <a:rPr lang="es-ES" sz="1800" dirty="0">
                <a:effectLst/>
                <a:latin typeface="Calibri" panose="020F0502020204030204" pitchFamily="34" charset="0"/>
                <a:ea typeface="Calibri" panose="020F0502020204030204" pitchFamily="34" charset="0"/>
                <a:cs typeface="Arial" panose="020B0604020202020204" pitchFamily="34" charset="0"/>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Excepciones: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800" dirty="0" err="1">
                <a:effectLst/>
                <a:latin typeface="Calibri" panose="020F0502020204030204" pitchFamily="34" charset="0"/>
                <a:ea typeface="Calibri" panose="020F0502020204030204" pitchFamily="34" charset="0"/>
                <a:cs typeface="Arial" panose="020B0604020202020204" pitchFamily="34" charset="0"/>
              </a:rPr>
              <a:t>SecurityException</a:t>
            </a:r>
            <a:r>
              <a:rPr lang="es-ES" sz="1800" dirty="0">
                <a:effectLst/>
                <a:latin typeface="Calibri" panose="020F0502020204030204" pitchFamily="34" charset="0"/>
                <a:ea typeface="Calibri" panose="020F0502020204030204" pitchFamily="34" charset="0"/>
                <a:cs typeface="Arial" panose="020B0604020202020204" pitchFamily="34" charset="0"/>
              </a:rPr>
              <a:t>: Si el invocador no tiene el permiso requerido.</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Symbol" panose="05050102010706020507" pitchFamily="18" charset="2"/>
              <a:buChar char=""/>
            </a:pPr>
            <a:r>
              <a:rPr lang="es-ES" sz="1800" dirty="0" err="1">
                <a:effectLst/>
                <a:latin typeface="Calibri" panose="020F0502020204030204" pitchFamily="34" charset="0"/>
                <a:ea typeface="Calibri" panose="020F0502020204030204" pitchFamily="34" charset="0"/>
                <a:cs typeface="Arial" panose="020B0604020202020204" pitchFamily="34" charset="0"/>
              </a:rPr>
              <a:t>ThreadStateException</a:t>
            </a:r>
            <a:r>
              <a:rPr lang="es-ES" sz="1800" dirty="0">
                <a:effectLst/>
                <a:latin typeface="Calibri" panose="020F0502020204030204" pitchFamily="34" charset="0"/>
                <a:ea typeface="Calibri" panose="020F0502020204030204" pitchFamily="34" charset="0"/>
                <a:cs typeface="Arial" panose="020B0604020202020204" pitchFamily="34" charset="0"/>
              </a:rPr>
              <a:t>: Si el hilo que se está abortando está actualmente suspendido.</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228600" lvl="1" indent="0" algn="just" rtl="0">
              <a:spcBef>
                <a:spcPts val="700"/>
              </a:spcBef>
              <a:spcAft>
                <a:spcPts val="0"/>
              </a:spcAft>
              <a:buSzPts val="1400"/>
              <a:buNone/>
            </a:pPr>
            <a:endParaRPr sz="1400" dirty="0">
              <a:solidFill>
                <a:schemeClr val="dk1"/>
              </a:solidFill>
            </a:endParaRPr>
          </a:p>
        </p:txBody>
      </p:sp>
      <p:sp>
        <p:nvSpPr>
          <p:cNvPr id="339" name="Google Shape;339;g1d9f04a12b2_0_112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0" name="Google Shape;340;g1d9f04a12b2_0_112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17</a:t>
            </a:r>
            <a:endParaRPr sz="1100">
              <a:solidFill>
                <a:schemeClr val="lt1"/>
              </a:solidFill>
            </a:endParaRPr>
          </a:p>
        </p:txBody>
      </p:sp>
      <p:sp>
        <p:nvSpPr>
          <p:cNvPr id="342" name="Google Shape;342;g1d9f04a12b2_0_112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extLst>
      <p:ext uri="{BB962C8B-B14F-4D97-AF65-F5344CB8AC3E}">
        <p14:creationId xmlns:p14="http://schemas.microsoft.com/office/powerpoint/2010/main" val="409593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d9f04a12b2_0_1147"/>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C" dirty="0"/>
              <a:t>2.11	HILOS</a:t>
            </a:r>
          </a:p>
        </p:txBody>
      </p:sp>
      <p:sp>
        <p:nvSpPr>
          <p:cNvPr id="348" name="Google Shape;348;g1d9f04a12b2_0_1147"/>
          <p:cNvSpPr txBox="1">
            <a:spLocks noGrp="1"/>
          </p:cNvSpPr>
          <p:nvPr>
            <p:ph type="body" idx="1"/>
          </p:nvPr>
        </p:nvSpPr>
        <p:spPr>
          <a:xfrm>
            <a:off x="435900" y="1493050"/>
            <a:ext cx="6039600" cy="3464400"/>
          </a:xfrm>
          <a:prstGeom prst="rect">
            <a:avLst/>
          </a:prstGeom>
          <a:noFill/>
          <a:ln>
            <a:noFill/>
          </a:ln>
        </p:spPr>
        <p:txBody>
          <a:bodyPr spcFirstLastPara="1" wrap="square" lIns="68575" tIns="34275" rIns="68575" bIns="34275" anchor="ctr" anchorCtr="0">
            <a:normAutofit fontScale="85000" lnSpcReduction="20000"/>
          </a:bodyPr>
          <a:lstStyle/>
          <a:p>
            <a:pPr marL="469900" lvl="1" indent="-227965" algn="just" rtl="0">
              <a:spcBef>
                <a:spcPts val="700"/>
              </a:spcBef>
              <a:spcAft>
                <a:spcPts val="0"/>
              </a:spcAft>
              <a:buSzPct val="100000"/>
              <a:buChar char="◼"/>
            </a:pPr>
            <a:r>
              <a:rPr lang="es" sz="1400" b="1" dirty="0">
                <a:solidFill>
                  <a:schemeClr val="dk1"/>
                </a:solidFill>
              </a:rPr>
              <a:t>2.11.3	TIPOS DE HILOS EN C#</a:t>
            </a:r>
            <a:endParaRPr sz="1400" b="1" dirty="0">
              <a:solidFill>
                <a:schemeClr val="dk1"/>
              </a:solidFill>
            </a:endParaRPr>
          </a:p>
          <a:p>
            <a:pPr marL="673100" lvl="0" indent="0" algn="just" rtl="0">
              <a:spcBef>
                <a:spcPts val="700"/>
              </a:spcBef>
              <a:spcAft>
                <a:spcPts val="0"/>
              </a:spcAft>
              <a:buNone/>
            </a:pPr>
            <a:r>
              <a:rPr lang="es" sz="1400" dirty="0">
                <a:solidFill>
                  <a:schemeClr val="dk1"/>
                </a:solidFill>
              </a:rPr>
              <a:t>Multi-threading es la característica más útil de C# que permite la programación simultánea de dos o más partes del programa para maximizar la utilización de la CPU. Cada parte de un programa se llama Thread [12]. Entonces, en otras palabras, los hilos son procesos livianos dentro de un proceso. C# admite dos tipos de subprocesos que son los siguientes: </a:t>
            </a:r>
            <a:endParaRPr sz="1400" dirty="0">
              <a:solidFill>
                <a:schemeClr val="dk1"/>
              </a:solidFill>
            </a:endParaRPr>
          </a:p>
          <a:p>
            <a:pPr marL="673100" lvl="2" indent="-202565" algn="just" rtl="0">
              <a:spcBef>
                <a:spcPts val="700"/>
              </a:spcBef>
              <a:spcAft>
                <a:spcPts val="0"/>
              </a:spcAft>
              <a:buSzPct val="100000"/>
              <a:buChar char="◼"/>
            </a:pPr>
            <a:r>
              <a:rPr lang="es" sz="1400" b="1" dirty="0">
                <a:solidFill>
                  <a:schemeClr val="dk1"/>
                </a:solidFill>
              </a:rPr>
              <a:t>Hilo de primer plano </a:t>
            </a:r>
            <a:endParaRPr sz="1400" b="1" dirty="0">
              <a:solidFill>
                <a:schemeClr val="dk1"/>
              </a:solidFill>
            </a:endParaRPr>
          </a:p>
          <a:p>
            <a:pPr marL="673100" lvl="0" indent="0" algn="just" rtl="0">
              <a:spcBef>
                <a:spcPts val="700"/>
              </a:spcBef>
              <a:spcAft>
                <a:spcPts val="0"/>
              </a:spcAft>
              <a:buNone/>
            </a:pPr>
            <a:r>
              <a:rPr lang="es" sz="1400" dirty="0">
                <a:solidFill>
                  <a:schemeClr val="dk1"/>
                </a:solidFill>
              </a:rPr>
              <a:t>Un subproceso que continúa ejecutándose para completar su trabajo incluso si el subproceso principal abandona su proceso, este tipo de subproceso se conoce como subproceso de primer plano. Al hilo de primer plano no le importa si el hilo principal está vivo o no, se completa solo cuando termina su trabajo asignado. O en otras palabras, la vida del subproceso de primer plano no depende del subproceso principal. </a:t>
            </a:r>
            <a:endParaRPr sz="1400" dirty="0">
              <a:solidFill>
                <a:schemeClr val="dk1"/>
              </a:solidFill>
            </a:endParaRPr>
          </a:p>
          <a:p>
            <a:pPr marL="673100" lvl="2" indent="-202565" algn="just" rtl="0">
              <a:spcBef>
                <a:spcPts val="700"/>
              </a:spcBef>
              <a:spcAft>
                <a:spcPts val="0"/>
              </a:spcAft>
              <a:buSzPct val="100000"/>
              <a:buChar char="◼"/>
            </a:pPr>
            <a:r>
              <a:rPr lang="es" sz="1400" b="1" dirty="0">
                <a:solidFill>
                  <a:schemeClr val="dk1"/>
                </a:solidFill>
              </a:rPr>
              <a:t>Subproceso de fondo </a:t>
            </a:r>
            <a:endParaRPr sz="1400" b="1" dirty="0">
              <a:solidFill>
                <a:schemeClr val="dk1"/>
              </a:solidFill>
            </a:endParaRPr>
          </a:p>
          <a:p>
            <a:pPr marL="673100" lvl="0" indent="0" algn="just" rtl="0">
              <a:spcBef>
                <a:spcPts val="700"/>
              </a:spcBef>
              <a:spcAft>
                <a:spcPts val="0"/>
              </a:spcAft>
              <a:buNone/>
            </a:pPr>
            <a:r>
              <a:rPr lang="es" sz="1400" dirty="0">
                <a:solidFill>
                  <a:schemeClr val="dk1"/>
                </a:solidFill>
              </a:rPr>
              <a:t>Un subproceso que abandona su proceso cuando el método principal deja su proceso, estos tipos de subprocesos se conocen como subprocesos de fondo. O en otras palabras, la vida del subproceso de fondo depende de la vida del subproceso principal. Si el subproceso principal finaliza su proceso, entonces el subproceso de fondo también finaliza su proceso.</a:t>
            </a:r>
            <a:endParaRPr sz="1400" dirty="0">
              <a:solidFill>
                <a:schemeClr val="dk1"/>
              </a:solidFill>
            </a:endParaRPr>
          </a:p>
        </p:txBody>
      </p:sp>
      <p:sp>
        <p:nvSpPr>
          <p:cNvPr id="349" name="Google Shape;349;g1d9f04a12b2_0_114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0" name="Google Shape;350;g1d9f04a12b2_0_114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18</a:t>
            </a:r>
            <a:endParaRPr sz="1100">
              <a:solidFill>
                <a:schemeClr val="lt1"/>
              </a:solidFill>
            </a:endParaRPr>
          </a:p>
        </p:txBody>
      </p:sp>
      <p:sp>
        <p:nvSpPr>
          <p:cNvPr id="351" name="Google Shape;351;g1d9f04a12b2_0_114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d9f04a12b2_0_115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2.11	HILOS</a:t>
            </a:r>
            <a:endParaRPr/>
          </a:p>
        </p:txBody>
      </p:sp>
      <p:sp>
        <p:nvSpPr>
          <p:cNvPr id="357" name="Google Shape;357;g1d9f04a12b2_0_1156"/>
          <p:cNvSpPr txBox="1">
            <a:spLocks noGrp="1"/>
          </p:cNvSpPr>
          <p:nvPr>
            <p:ph type="body" idx="1"/>
          </p:nvPr>
        </p:nvSpPr>
        <p:spPr>
          <a:xfrm>
            <a:off x="435900" y="1493050"/>
            <a:ext cx="6039600" cy="3464400"/>
          </a:xfrm>
          <a:prstGeom prst="rect">
            <a:avLst/>
          </a:prstGeom>
          <a:noFill/>
          <a:ln>
            <a:noFill/>
          </a:ln>
        </p:spPr>
        <p:txBody>
          <a:bodyPr spcFirstLastPara="1" wrap="square" lIns="68575" tIns="34275" rIns="68575" bIns="34275" anchor="ctr" anchorCtr="0">
            <a:normAutofit/>
          </a:bodyPr>
          <a:lstStyle/>
          <a:p>
            <a:pPr marL="469900" lvl="1" indent="-241300" algn="just" rtl="0">
              <a:spcBef>
                <a:spcPts val="700"/>
              </a:spcBef>
              <a:spcAft>
                <a:spcPts val="0"/>
              </a:spcAft>
              <a:buSzPts val="1400"/>
              <a:buChar char="◼"/>
            </a:pPr>
            <a:r>
              <a:rPr lang="es" sz="1400" b="1">
                <a:solidFill>
                  <a:schemeClr val="dk1"/>
                </a:solidFill>
              </a:rPr>
              <a:t>2.11.4	UNIÓN DE HILOS EN C#</a:t>
            </a:r>
            <a:endParaRPr sz="1400" b="1">
              <a:solidFill>
                <a:schemeClr val="dk1"/>
              </a:solidFill>
            </a:endParaRPr>
          </a:p>
          <a:p>
            <a:pPr marL="673100" lvl="0" indent="0" algn="just" rtl="0">
              <a:spcBef>
                <a:spcPts val="700"/>
              </a:spcBef>
              <a:spcAft>
                <a:spcPts val="0"/>
              </a:spcAft>
              <a:buNone/>
            </a:pPr>
            <a:r>
              <a:rPr lang="es">
                <a:solidFill>
                  <a:schemeClr val="dk1"/>
                </a:solidFill>
              </a:rPr>
              <a:t>En C#, la clase Thread proporciona el método Join() que permite que un hilo espere hasta que otro hilo complete su ejecución. Si t es un objeto Thread cuyo hilo se está ejecutando actualmente, entonces t.Join() hace que el hilo actual pause su ejecución hasta que el hilo al que se une complete su ejecución [12]. </a:t>
            </a:r>
            <a:endParaRPr>
              <a:solidFill>
                <a:schemeClr val="dk1"/>
              </a:solidFill>
            </a:endParaRPr>
          </a:p>
          <a:p>
            <a:pPr marL="673100" lvl="0" indent="0" algn="just" rtl="0">
              <a:spcBef>
                <a:spcPts val="700"/>
              </a:spcBef>
              <a:spcAft>
                <a:spcPts val="0"/>
              </a:spcAft>
              <a:buNone/>
            </a:pPr>
            <a:r>
              <a:rPr lang="es">
                <a:solidFill>
                  <a:schemeClr val="dk1"/>
                </a:solidFill>
              </a:rPr>
              <a:t>Si hay varios subprocesos que llaman a los métodos Join(), eso significa que la sobrecarga en la unión permite al programador especificar un período de espera. Sin embargo, al igual que con la suspensión, Join depende del sistema operativo para la sincronización, por lo que no debe suponer que la unión esperará exactamente el tiempo que especifique.</a:t>
            </a:r>
            <a:endParaRPr>
              <a:solidFill>
                <a:schemeClr val="dk1"/>
              </a:solidFill>
            </a:endParaRPr>
          </a:p>
        </p:txBody>
      </p:sp>
      <p:sp>
        <p:nvSpPr>
          <p:cNvPr id="358" name="Google Shape;358;g1d9f04a12b2_0_115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9" name="Google Shape;359;g1d9f04a12b2_0_115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19</a:t>
            </a:r>
            <a:endParaRPr sz="1100">
              <a:solidFill>
                <a:schemeClr val="lt1"/>
              </a:solidFill>
            </a:endParaRPr>
          </a:p>
        </p:txBody>
      </p:sp>
      <p:sp>
        <p:nvSpPr>
          <p:cNvPr id="360" name="Google Shape;360;g1d9f04a12b2_0_115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d9f04a12b2_0_1164"/>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2.11	HILOS</a:t>
            </a:r>
            <a:endParaRPr/>
          </a:p>
        </p:txBody>
      </p:sp>
      <p:sp>
        <p:nvSpPr>
          <p:cNvPr id="366" name="Google Shape;366;g1d9f04a12b2_0_1164"/>
          <p:cNvSpPr txBox="1">
            <a:spLocks noGrp="1"/>
          </p:cNvSpPr>
          <p:nvPr>
            <p:ph type="body" idx="1"/>
          </p:nvPr>
        </p:nvSpPr>
        <p:spPr>
          <a:xfrm>
            <a:off x="435900" y="1493050"/>
            <a:ext cx="6039600" cy="3464400"/>
          </a:xfrm>
          <a:prstGeom prst="rect">
            <a:avLst/>
          </a:prstGeom>
          <a:noFill/>
          <a:ln>
            <a:noFill/>
          </a:ln>
        </p:spPr>
        <p:txBody>
          <a:bodyPr spcFirstLastPara="1" wrap="square" lIns="68575" tIns="34275" rIns="68575" bIns="34275" anchor="ctr" anchorCtr="0">
            <a:normAutofit fontScale="85000" lnSpcReduction="20000"/>
          </a:bodyPr>
          <a:lstStyle/>
          <a:p>
            <a:pPr marL="469900" lvl="1" indent="-234632" algn="just" rtl="0">
              <a:spcBef>
                <a:spcPts val="700"/>
              </a:spcBef>
              <a:spcAft>
                <a:spcPts val="0"/>
              </a:spcAft>
              <a:buSzPct val="100000"/>
              <a:buChar char="◼"/>
            </a:pPr>
            <a:r>
              <a:rPr lang="es" sz="1400" b="1">
                <a:solidFill>
                  <a:schemeClr val="dk1"/>
                </a:solidFill>
              </a:rPr>
              <a:t>2.11.4	UNIÓN DE HILOS EN C#</a:t>
            </a:r>
            <a:endParaRPr sz="1400" b="1">
              <a:solidFill>
                <a:schemeClr val="dk1"/>
              </a:solidFill>
            </a:endParaRPr>
          </a:p>
          <a:p>
            <a:pPr marL="673100" lvl="0" indent="0" algn="just" rtl="0">
              <a:spcBef>
                <a:spcPts val="700"/>
              </a:spcBef>
              <a:spcAft>
                <a:spcPts val="0"/>
              </a:spcAft>
              <a:buNone/>
            </a:pPr>
            <a:r>
              <a:rPr lang="es">
                <a:solidFill>
                  <a:schemeClr val="dk1"/>
                </a:solidFill>
              </a:rPr>
              <a:t>Hay tres métodos en la lista de sobrecarga de Thread. Para el método Join() de la siguiente manera: </a:t>
            </a:r>
            <a:endParaRPr>
              <a:solidFill>
                <a:schemeClr val="dk1"/>
              </a:solidFill>
            </a:endParaRPr>
          </a:p>
          <a:p>
            <a:pPr marL="673100" lvl="0" indent="0" algn="just" rtl="0">
              <a:spcBef>
                <a:spcPts val="700"/>
              </a:spcBef>
              <a:spcAft>
                <a:spcPts val="0"/>
              </a:spcAft>
              <a:buNone/>
            </a:pPr>
            <a:r>
              <a:rPr lang="es">
                <a:solidFill>
                  <a:schemeClr val="dk1"/>
                </a:solidFill>
              </a:rPr>
              <a:t>Método Join(): este método bloquea el subproceso de llamada hasta que el subproceso representado por esta instancia finaliza mientras continúa realizando el bombeo estándar de COM y SendMessage. </a:t>
            </a:r>
            <a:endParaRPr>
              <a:solidFill>
                <a:schemeClr val="dk1"/>
              </a:solidFill>
            </a:endParaRPr>
          </a:p>
          <a:p>
            <a:pPr marL="673100" lvl="0" indent="0" algn="ctr" rtl="0">
              <a:spcBef>
                <a:spcPts val="700"/>
              </a:spcBef>
              <a:spcAft>
                <a:spcPts val="0"/>
              </a:spcAft>
              <a:buNone/>
            </a:pPr>
            <a:r>
              <a:rPr lang="es" i="1">
                <a:solidFill>
                  <a:schemeClr val="dk1"/>
                </a:solidFill>
              </a:rPr>
              <a:t>Sintaxis: public void Join (); </a:t>
            </a:r>
            <a:endParaRPr i="1">
              <a:solidFill>
                <a:schemeClr val="dk1"/>
              </a:solidFill>
            </a:endParaRPr>
          </a:p>
          <a:p>
            <a:pPr marL="673100" lvl="0" indent="0" algn="just" rtl="0">
              <a:spcBef>
                <a:spcPts val="700"/>
              </a:spcBef>
              <a:spcAft>
                <a:spcPts val="0"/>
              </a:spcAft>
              <a:buNone/>
            </a:pPr>
            <a:r>
              <a:rPr lang="es">
                <a:solidFill>
                  <a:schemeClr val="dk1"/>
                </a:solidFill>
              </a:rPr>
              <a:t>Método Join(Int32): este método bloquea el subproceso de llamada hasta que finaliza el subproceso representado por esta instancia o transcurre el tiempo especificado mientras continúa realizando el bombeo estándar de COM y SendMessage. </a:t>
            </a:r>
            <a:endParaRPr>
              <a:solidFill>
                <a:schemeClr val="dk1"/>
              </a:solidFill>
            </a:endParaRPr>
          </a:p>
          <a:p>
            <a:pPr marL="673100" lvl="0" indent="0" algn="ctr" rtl="0">
              <a:spcBef>
                <a:spcPts val="700"/>
              </a:spcBef>
              <a:spcAft>
                <a:spcPts val="0"/>
              </a:spcAft>
              <a:buNone/>
            </a:pPr>
            <a:r>
              <a:rPr lang="es" i="1">
                <a:solidFill>
                  <a:schemeClr val="dk1"/>
                </a:solidFill>
              </a:rPr>
              <a:t>Sintaxis: public bool Join (int millisecondsTimeout); </a:t>
            </a:r>
            <a:endParaRPr i="1">
              <a:solidFill>
                <a:schemeClr val="dk1"/>
              </a:solidFill>
            </a:endParaRPr>
          </a:p>
          <a:p>
            <a:pPr marL="673100" lvl="0" indent="0" algn="just" rtl="0">
              <a:spcBef>
                <a:spcPts val="700"/>
              </a:spcBef>
              <a:spcAft>
                <a:spcPts val="0"/>
              </a:spcAft>
              <a:buNone/>
            </a:pPr>
            <a:r>
              <a:rPr lang="es">
                <a:solidFill>
                  <a:schemeClr val="dk1"/>
                </a:solidFill>
              </a:rPr>
              <a:t>Método Join(TimeSpan): este método bloquea el subproceso de llamada hasta que finaliza el subproceso representado por esta instancia o transcurre el tiempo especificado mientras continúa realizando el bombeo estándar de COM y SendMessage. </a:t>
            </a:r>
            <a:endParaRPr>
              <a:solidFill>
                <a:schemeClr val="dk1"/>
              </a:solidFill>
            </a:endParaRPr>
          </a:p>
          <a:p>
            <a:pPr marL="673100" lvl="0" indent="0" algn="ctr" rtl="0">
              <a:spcBef>
                <a:spcPts val="700"/>
              </a:spcBef>
              <a:spcAft>
                <a:spcPts val="0"/>
              </a:spcAft>
              <a:buNone/>
            </a:pPr>
            <a:r>
              <a:rPr lang="es" i="1">
                <a:solidFill>
                  <a:schemeClr val="dk1"/>
                </a:solidFill>
              </a:rPr>
              <a:t>Sintaxis: public bool Join (TimeSpan timeout);</a:t>
            </a:r>
            <a:endParaRPr i="1">
              <a:solidFill>
                <a:schemeClr val="dk1"/>
              </a:solidFill>
            </a:endParaRPr>
          </a:p>
        </p:txBody>
      </p:sp>
      <p:sp>
        <p:nvSpPr>
          <p:cNvPr id="367" name="Google Shape;367;g1d9f04a12b2_0_1164"/>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 name="Google Shape;368;g1d9f04a12b2_0_1164"/>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20</a:t>
            </a:r>
            <a:endParaRPr sz="1100">
              <a:solidFill>
                <a:schemeClr val="lt1"/>
              </a:solidFill>
            </a:endParaRPr>
          </a:p>
        </p:txBody>
      </p:sp>
      <p:sp>
        <p:nvSpPr>
          <p:cNvPr id="369" name="Google Shape;369;g1d9f04a12b2_0_1164"/>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2.10	MODELO-VISTA-CONTROLADOR</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d9f04a12b2_0_1174"/>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2.11	HILOS</a:t>
            </a:r>
            <a:endParaRPr/>
          </a:p>
        </p:txBody>
      </p:sp>
      <p:sp>
        <p:nvSpPr>
          <p:cNvPr id="375" name="Google Shape;375;g1d9f04a12b2_0_1174"/>
          <p:cNvSpPr txBox="1">
            <a:spLocks noGrp="1"/>
          </p:cNvSpPr>
          <p:nvPr>
            <p:ph type="body" idx="1"/>
          </p:nvPr>
        </p:nvSpPr>
        <p:spPr>
          <a:xfrm>
            <a:off x="435900" y="1493049"/>
            <a:ext cx="5861383" cy="3123833"/>
          </a:xfrm>
          <a:prstGeom prst="rect">
            <a:avLst/>
          </a:prstGeom>
          <a:noFill/>
          <a:ln>
            <a:noFill/>
          </a:ln>
        </p:spPr>
        <p:txBody>
          <a:bodyPr spcFirstLastPara="1" wrap="square" lIns="68575" tIns="34275" rIns="68575" bIns="34275" anchor="ctr" anchorCtr="0">
            <a:normAutofit/>
          </a:bodyPr>
          <a:lstStyle/>
          <a:p>
            <a:pPr marL="469900" lvl="1" indent="-227965" algn="just" rtl="0">
              <a:spcBef>
                <a:spcPts val="700"/>
              </a:spcBef>
              <a:spcAft>
                <a:spcPts val="0"/>
              </a:spcAft>
              <a:buSzPct val="100000"/>
              <a:buChar char="◼"/>
            </a:pPr>
            <a:r>
              <a:rPr lang="es" sz="1400" b="1" dirty="0">
                <a:solidFill>
                  <a:schemeClr val="dk1"/>
                </a:solidFill>
              </a:rPr>
              <a:t>	MULTIHILOS EN C#</a:t>
            </a:r>
            <a:endParaRPr sz="1400" b="1" dirty="0">
              <a:solidFill>
                <a:schemeClr val="dk1"/>
              </a:solidFill>
            </a:endParaRPr>
          </a:p>
          <a:p>
            <a:pPr marL="673100" lvl="0" indent="0" algn="l" rtl="0">
              <a:spcBef>
                <a:spcPts val="700"/>
              </a:spcBef>
              <a:spcAft>
                <a:spcPts val="0"/>
              </a:spcAft>
              <a:buNone/>
            </a:pPr>
            <a:r>
              <a:rPr lang="es" dirty="0">
                <a:solidFill>
                  <a:schemeClr val="dk1"/>
                </a:solidFill>
              </a:rPr>
              <a:t>La multitarea es la ejecución simultánea de múltiples tareas o procesos durante un cierto intervalo de tiempo. El sistema operativo Windows es un ejemplo de multitarea porque es capaz de ejecutar más de un proceso a la vez, como ejecutar Google Chrome, el Bloc de notas, el reproductor VLC, etc. al mismo tiempo [12]. </a:t>
            </a:r>
            <a:endParaRPr dirty="0">
              <a:solidFill>
                <a:schemeClr val="dk1"/>
              </a:solidFill>
            </a:endParaRPr>
          </a:p>
          <a:p>
            <a:pPr marL="673100" lvl="0" indent="0" algn="l" rtl="0">
              <a:spcBef>
                <a:spcPts val="700"/>
              </a:spcBef>
              <a:spcAft>
                <a:spcPts val="0"/>
              </a:spcAft>
              <a:buNone/>
            </a:pPr>
            <a:r>
              <a:rPr lang="es" dirty="0">
                <a:solidFill>
                  <a:schemeClr val="dk1"/>
                </a:solidFill>
              </a:rPr>
              <a:t>El sistema operativo utiliza un término conocido como proceso para ejecutar todas estas aplicaciones al mismo tiempo. Un proceso es una parte de un sistema operativo que es responsable de ejecutar una aplicación. Cada programa que se ejecuta en su sistema es un proceso y para ejecutar el código dentro de la aplicación, un proceso usa un término conocido como subproceso.</a:t>
            </a:r>
            <a:endParaRPr dirty="0">
              <a:solidFill>
                <a:schemeClr val="dk1"/>
              </a:solidFill>
            </a:endParaRPr>
          </a:p>
        </p:txBody>
      </p:sp>
      <p:sp>
        <p:nvSpPr>
          <p:cNvPr id="376" name="Google Shape;376;g1d9f04a12b2_0_1174"/>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7" name="Google Shape;377;g1d9f04a12b2_0_1174"/>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22</a:t>
            </a:r>
            <a:endParaRPr sz="1100">
              <a:solidFill>
                <a:schemeClr val="lt1"/>
              </a:solidFill>
            </a:endParaRPr>
          </a:p>
        </p:txBody>
      </p:sp>
      <p:sp>
        <p:nvSpPr>
          <p:cNvPr id="378" name="Google Shape;378;g1d9f04a12b2_0_1174"/>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d9f04a12b2_0_118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2.11	HILOS</a:t>
            </a:r>
            <a:endParaRPr/>
          </a:p>
        </p:txBody>
      </p:sp>
      <p:sp>
        <p:nvSpPr>
          <p:cNvPr id="385" name="Google Shape;385;g1d9f04a12b2_0_1183"/>
          <p:cNvSpPr txBox="1">
            <a:spLocks noGrp="1"/>
          </p:cNvSpPr>
          <p:nvPr>
            <p:ph type="body" idx="1"/>
          </p:nvPr>
        </p:nvSpPr>
        <p:spPr>
          <a:xfrm>
            <a:off x="435900" y="1493050"/>
            <a:ext cx="6039600" cy="3413700"/>
          </a:xfrm>
          <a:prstGeom prst="rect">
            <a:avLst/>
          </a:prstGeom>
          <a:noFill/>
          <a:ln>
            <a:noFill/>
          </a:ln>
        </p:spPr>
        <p:txBody>
          <a:bodyPr spcFirstLastPara="1" wrap="square" lIns="68575" tIns="34275" rIns="68575" bIns="34275" anchor="ctr" anchorCtr="0">
            <a:normAutofit fontScale="92500" lnSpcReduction="20000"/>
          </a:bodyPr>
          <a:lstStyle/>
          <a:p>
            <a:pPr marL="469900" lvl="1" indent="-241300" algn="just" rtl="0">
              <a:spcBef>
                <a:spcPts val="700"/>
              </a:spcBef>
              <a:spcAft>
                <a:spcPts val="0"/>
              </a:spcAft>
              <a:buSzPts val="1400"/>
              <a:buChar char="◼"/>
            </a:pPr>
            <a:r>
              <a:rPr lang="es" sz="1400" b="1" dirty="0">
                <a:solidFill>
                  <a:schemeClr val="dk1"/>
                </a:solidFill>
              </a:rPr>
              <a:t>	CICLO DE VIDA Y ESTADOS DE UN HILO EN C#</a:t>
            </a:r>
            <a:endParaRPr sz="1400" b="1" dirty="0">
              <a:solidFill>
                <a:schemeClr val="dk1"/>
              </a:solidFill>
            </a:endParaRPr>
          </a:p>
          <a:p>
            <a:pPr marL="457200" lvl="0" indent="-304800" algn="l" rtl="0">
              <a:spcBef>
                <a:spcPts val="0"/>
              </a:spcBef>
              <a:spcAft>
                <a:spcPts val="0"/>
              </a:spcAft>
              <a:buClr>
                <a:schemeClr val="dk1"/>
              </a:buClr>
              <a:buSzPts val="1200"/>
              <a:buAutoNum type="arabicPeriod"/>
            </a:pPr>
            <a:r>
              <a:rPr lang="es" dirty="0">
                <a:solidFill>
                  <a:schemeClr val="dk1"/>
                </a:solidFill>
              </a:rPr>
              <a:t>Estado no iniciado: cuando se crea una instancia de una clase de subproceso, está en estado no iniciado, lo que significa que el subproceso aún no ha comenzado a ejecutarse cuando el subproceso está en este estado. O, en otras palabras, no se llama al método Start(). </a:t>
            </a:r>
            <a:endParaRPr dirty="0">
              <a:solidFill>
                <a:schemeClr val="dk1"/>
              </a:solidFill>
            </a:endParaRPr>
          </a:p>
          <a:p>
            <a:pPr marL="457200" lvl="0" indent="-304800" algn="l" rtl="0">
              <a:spcBef>
                <a:spcPts val="0"/>
              </a:spcBef>
              <a:spcAft>
                <a:spcPts val="0"/>
              </a:spcAft>
              <a:buClr>
                <a:schemeClr val="dk1"/>
              </a:buClr>
              <a:buSzPts val="1200"/>
              <a:buAutoNum type="arabicPeriod"/>
            </a:pPr>
            <a:r>
              <a:rPr lang="es" dirty="0">
                <a:solidFill>
                  <a:schemeClr val="dk1"/>
                </a:solidFill>
              </a:rPr>
              <a:t>Estado ejecutable: un subproceso que está listo para ejecutarse se mueve al estado ejecutable. En este estado, un subproceso podría estar ejecutándose o podría estar listo para ejecutarse en cualquier momento. Es responsabilidad del programador de subprocesos darle al subproceso tiempo para ejecutarse. O en otras palabras, se llama al método Start(). </a:t>
            </a:r>
            <a:endParaRPr dirty="0">
              <a:solidFill>
                <a:schemeClr val="dk1"/>
              </a:solidFill>
            </a:endParaRPr>
          </a:p>
          <a:p>
            <a:pPr marL="457200" lvl="0" indent="-304800" algn="l" rtl="0">
              <a:spcBef>
                <a:spcPts val="0"/>
              </a:spcBef>
              <a:spcAft>
                <a:spcPts val="0"/>
              </a:spcAft>
              <a:buClr>
                <a:schemeClr val="dk1"/>
              </a:buClr>
              <a:buSzPts val="1200"/>
              <a:buAutoNum type="arabicPeriod"/>
            </a:pPr>
            <a:r>
              <a:rPr lang="es" dirty="0">
                <a:solidFill>
                  <a:schemeClr val="dk1"/>
                </a:solidFill>
              </a:rPr>
              <a:t>Estado de ejecución: un subproceso que se está ejecutando. O en otras palabras, el hilo obtiene el procesador. </a:t>
            </a:r>
            <a:endParaRPr dirty="0">
              <a:solidFill>
                <a:schemeClr val="dk1"/>
              </a:solidFill>
            </a:endParaRPr>
          </a:p>
          <a:p>
            <a:pPr marL="457200" lvl="0" indent="-304800" algn="l" rtl="0">
              <a:spcBef>
                <a:spcPts val="0"/>
              </a:spcBef>
              <a:spcAft>
                <a:spcPts val="0"/>
              </a:spcAft>
              <a:buClr>
                <a:schemeClr val="dk1"/>
              </a:buClr>
              <a:buSzPts val="1200"/>
              <a:buAutoNum type="arabicPeriod"/>
            </a:pPr>
            <a:r>
              <a:rPr lang="es" dirty="0">
                <a:solidFill>
                  <a:schemeClr val="dk1"/>
                </a:solidFill>
              </a:rPr>
              <a:t>Estado no ejecutable: un subproceso que no es ejecutable porque </a:t>
            </a:r>
            <a:endParaRPr dirty="0">
              <a:solidFill>
                <a:schemeClr val="dk1"/>
              </a:solidFill>
            </a:endParaRPr>
          </a:p>
          <a:p>
            <a:pPr marL="899999" lvl="1" indent="-304799" algn="l" rtl="0">
              <a:spcBef>
                <a:spcPts val="0"/>
              </a:spcBef>
              <a:spcAft>
                <a:spcPts val="0"/>
              </a:spcAft>
              <a:buClr>
                <a:schemeClr val="dk1"/>
              </a:buClr>
              <a:buSzPts val="1200"/>
              <a:buAutoNum type="alphaLcPeriod"/>
            </a:pPr>
            <a:r>
              <a:rPr lang="es" dirty="0">
                <a:solidFill>
                  <a:schemeClr val="dk1"/>
                </a:solidFill>
              </a:rPr>
              <a:t>Se llama al método Sleep(). </a:t>
            </a:r>
            <a:endParaRPr dirty="0">
              <a:solidFill>
                <a:schemeClr val="dk1"/>
              </a:solidFill>
            </a:endParaRPr>
          </a:p>
          <a:p>
            <a:pPr marL="899999" lvl="1" indent="-304799" algn="l" rtl="0">
              <a:spcBef>
                <a:spcPts val="0"/>
              </a:spcBef>
              <a:spcAft>
                <a:spcPts val="0"/>
              </a:spcAft>
              <a:buClr>
                <a:schemeClr val="dk1"/>
              </a:buClr>
              <a:buSzPts val="1200"/>
              <a:buAutoNum type="alphaLcPeriod"/>
            </a:pPr>
            <a:r>
              <a:rPr lang="es" dirty="0">
                <a:solidFill>
                  <a:schemeClr val="dk1"/>
                </a:solidFill>
              </a:rPr>
              <a:t>Se llama al método Wait(). </a:t>
            </a:r>
            <a:endParaRPr dirty="0">
              <a:solidFill>
                <a:schemeClr val="dk1"/>
              </a:solidFill>
            </a:endParaRPr>
          </a:p>
          <a:p>
            <a:pPr marL="899999" lvl="1" indent="-304799" algn="l" rtl="0">
              <a:spcBef>
                <a:spcPts val="0"/>
              </a:spcBef>
              <a:spcAft>
                <a:spcPts val="0"/>
              </a:spcAft>
              <a:buClr>
                <a:schemeClr val="dk1"/>
              </a:buClr>
              <a:buSzPts val="1200"/>
              <a:buAutoNum type="alphaLcPeriod"/>
            </a:pPr>
            <a:r>
              <a:rPr lang="es" dirty="0">
                <a:solidFill>
                  <a:schemeClr val="dk1"/>
                </a:solidFill>
              </a:rPr>
              <a:t>Debido a la solicitud de E/S. </a:t>
            </a:r>
            <a:endParaRPr dirty="0">
              <a:solidFill>
                <a:schemeClr val="dk1"/>
              </a:solidFill>
            </a:endParaRPr>
          </a:p>
          <a:p>
            <a:pPr marL="899999" lvl="1" indent="-304799" algn="l" rtl="0">
              <a:spcBef>
                <a:spcPts val="0"/>
              </a:spcBef>
              <a:spcAft>
                <a:spcPts val="0"/>
              </a:spcAft>
              <a:buClr>
                <a:schemeClr val="dk1"/>
              </a:buClr>
              <a:buSzPts val="1200"/>
              <a:buAutoNum type="alphaLcPeriod"/>
            </a:pPr>
            <a:r>
              <a:rPr lang="es" dirty="0">
                <a:solidFill>
                  <a:schemeClr val="dk1"/>
                </a:solidFill>
              </a:rPr>
              <a:t>Se llama al método Suspend(). </a:t>
            </a:r>
            <a:endParaRPr dirty="0">
              <a:solidFill>
                <a:schemeClr val="dk1"/>
              </a:solidFill>
            </a:endParaRPr>
          </a:p>
          <a:p>
            <a:pPr marL="457200" lvl="0" indent="-304800" algn="l" rtl="0">
              <a:spcBef>
                <a:spcPts val="0"/>
              </a:spcBef>
              <a:spcAft>
                <a:spcPts val="0"/>
              </a:spcAft>
              <a:buClr>
                <a:schemeClr val="dk1"/>
              </a:buClr>
              <a:buSzPts val="1200"/>
              <a:buAutoNum type="arabicPeriod"/>
            </a:pPr>
            <a:r>
              <a:rPr lang="es" dirty="0">
                <a:solidFill>
                  <a:schemeClr val="dk1"/>
                </a:solidFill>
              </a:rPr>
              <a:t>Estado muerto: cuando el subproceso completa su tarea, el subproceso entra en estado muerto, termina, aborta.</a:t>
            </a:r>
            <a:endParaRPr dirty="0">
              <a:solidFill>
                <a:schemeClr val="dk1"/>
              </a:solidFill>
            </a:endParaRPr>
          </a:p>
        </p:txBody>
      </p:sp>
      <p:sp>
        <p:nvSpPr>
          <p:cNvPr id="386" name="Google Shape;386;g1d9f04a12b2_0_118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7" name="Google Shape;387;g1d9f04a12b2_0_118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22</a:t>
            </a:r>
            <a:endParaRPr sz="1100">
              <a:solidFill>
                <a:schemeClr val="lt1"/>
              </a:solidFill>
            </a:endParaRPr>
          </a:p>
        </p:txBody>
      </p:sp>
      <p:sp>
        <p:nvSpPr>
          <p:cNvPr id="388" name="Google Shape;388;g1d9f04a12b2_0_118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1d9f04a12b2_0_119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2.11	HILOS</a:t>
            </a:r>
            <a:endParaRPr/>
          </a:p>
        </p:txBody>
      </p:sp>
      <p:sp>
        <p:nvSpPr>
          <p:cNvPr id="394" name="Google Shape;394;g1d9f04a12b2_0_1192"/>
          <p:cNvSpPr txBox="1">
            <a:spLocks noGrp="1"/>
          </p:cNvSpPr>
          <p:nvPr>
            <p:ph type="body" idx="1"/>
          </p:nvPr>
        </p:nvSpPr>
        <p:spPr>
          <a:xfrm>
            <a:off x="435900" y="1493050"/>
            <a:ext cx="3338400" cy="3413700"/>
          </a:xfrm>
          <a:prstGeom prst="rect">
            <a:avLst/>
          </a:prstGeom>
          <a:noFill/>
          <a:ln>
            <a:noFill/>
          </a:ln>
        </p:spPr>
        <p:txBody>
          <a:bodyPr spcFirstLastPara="1" wrap="square" lIns="68575" tIns="34275" rIns="68575" bIns="34275" anchor="ctr" anchorCtr="0">
            <a:normAutofit fontScale="62500" lnSpcReduction="20000"/>
          </a:bodyPr>
          <a:lstStyle/>
          <a:p>
            <a:pPr marL="469900" lvl="1" indent="-214630" algn="just" rtl="0">
              <a:spcBef>
                <a:spcPts val="700"/>
              </a:spcBef>
              <a:spcAft>
                <a:spcPts val="0"/>
              </a:spcAft>
              <a:buSzPct val="100000"/>
              <a:buChar char="◼"/>
            </a:pPr>
            <a:r>
              <a:rPr lang="es" sz="1400" b="1">
                <a:solidFill>
                  <a:schemeClr val="dk1"/>
                </a:solidFill>
              </a:rPr>
              <a:t>2.11.7	ESTADOS DE LOS HILOS</a:t>
            </a:r>
            <a:endParaRPr sz="1400" b="1">
              <a:solidFill>
                <a:schemeClr val="dk1"/>
              </a:solidFill>
            </a:endParaRPr>
          </a:p>
          <a:p>
            <a:pPr marL="0" lvl="0" indent="0" algn="l" rtl="0">
              <a:spcBef>
                <a:spcPts val="700"/>
              </a:spcBef>
              <a:spcAft>
                <a:spcPts val="0"/>
              </a:spcAft>
              <a:buNone/>
            </a:pPr>
            <a:r>
              <a:rPr lang="es">
                <a:solidFill>
                  <a:schemeClr val="dk1"/>
                </a:solidFill>
              </a:rPr>
              <a:t>Un hilo es una ruta de ejecución en un programa que entra en cualquiera de los siguientes cinco estados durante su ciclo de vida [12]. Los cinco estados son los siguientes: </a:t>
            </a:r>
            <a:endParaRPr>
              <a:solidFill>
                <a:schemeClr val="dk1"/>
              </a:solidFill>
            </a:endParaRPr>
          </a:p>
          <a:p>
            <a:pPr marL="457200" lvl="0" indent="-281940" algn="l" rtl="0">
              <a:spcBef>
                <a:spcPts val="700"/>
              </a:spcBef>
              <a:spcAft>
                <a:spcPts val="0"/>
              </a:spcAft>
              <a:buSzPct val="85714"/>
              <a:buChar char="❏"/>
            </a:pPr>
            <a:r>
              <a:rPr lang="es">
                <a:solidFill>
                  <a:schemeClr val="dk1"/>
                </a:solidFill>
              </a:rPr>
              <a:t>Nuevo (New thread): entra aquí inmediatamente después de su creación. Es decir, luego del llamado a new. En este estado los datos locales son ubicados e iniciados. Luego de la invocación a start(), el hilo pasa al estado "corrible". </a:t>
            </a:r>
            <a:endParaRPr>
              <a:solidFill>
                <a:schemeClr val="dk1"/>
              </a:solidFill>
            </a:endParaRPr>
          </a:p>
          <a:p>
            <a:pPr marL="457200" lvl="0" indent="-281940" algn="l" rtl="0">
              <a:spcBef>
                <a:spcPts val="0"/>
              </a:spcBef>
              <a:spcAft>
                <a:spcPts val="0"/>
              </a:spcAft>
              <a:buSzPct val="85714"/>
              <a:buChar char="❏"/>
            </a:pPr>
            <a:r>
              <a:rPr lang="es">
                <a:solidFill>
                  <a:schemeClr val="dk1"/>
                </a:solidFill>
              </a:rPr>
              <a:t>En marcha (Runnable):  Aquí el contexto de ejecución existe y el hilo puede ocupar la CPU en cualquier momento. Este estado puede subdividirse en dos: Corriendo y encolado. La transición entre estos dos estados es manejada por el itinerario de la máquina virtual. </a:t>
            </a:r>
            <a:endParaRPr>
              <a:solidFill>
                <a:schemeClr val="dk1"/>
              </a:solidFill>
            </a:endParaRPr>
          </a:p>
          <a:p>
            <a:pPr marL="457200" lvl="0" indent="-281940" algn="l" rtl="0">
              <a:spcBef>
                <a:spcPts val="0"/>
              </a:spcBef>
              <a:spcAft>
                <a:spcPts val="0"/>
              </a:spcAft>
              <a:buSzPct val="85714"/>
              <a:buChar char="❏"/>
            </a:pPr>
            <a:r>
              <a:rPr lang="es">
                <a:solidFill>
                  <a:schemeClr val="dk1"/>
                </a:solidFill>
              </a:rPr>
              <a:t>Bloqueada (not Runnable): Se ingresa cuando: se invoca suspend(), el hilo invoca el método wait() de algún objeto, el hilo invoca sleep(), el hilo espera por alguna operación de I/O, o el hilo invoca join() de otro hilo para espera por su término. El hilo vuelve al estado Corrible cuando el evento porque espera ocurra. </a:t>
            </a:r>
            <a:endParaRPr>
              <a:solidFill>
                <a:schemeClr val="dk1"/>
              </a:solidFill>
            </a:endParaRPr>
          </a:p>
          <a:p>
            <a:pPr marL="457200" lvl="0" indent="-281940" algn="l" rtl="0">
              <a:spcBef>
                <a:spcPts val="0"/>
              </a:spcBef>
              <a:spcAft>
                <a:spcPts val="0"/>
              </a:spcAft>
              <a:buSzPct val="85714"/>
              <a:buChar char="❏"/>
            </a:pPr>
            <a:r>
              <a:rPr lang="es">
                <a:solidFill>
                  <a:schemeClr val="dk1"/>
                </a:solidFill>
              </a:rPr>
              <a:t>Muerta (Dead):  Se llega a este estado cuando el hilo termina su ejecución (concluye el método run) o es detenida por otro hilo llamando al su método stop(). Esta última acción no es recomendada [4].</a:t>
            </a:r>
            <a:endParaRPr>
              <a:solidFill>
                <a:schemeClr val="dk1"/>
              </a:solidFill>
            </a:endParaRPr>
          </a:p>
        </p:txBody>
      </p:sp>
      <p:sp>
        <p:nvSpPr>
          <p:cNvPr id="395" name="Google Shape;395;g1d9f04a12b2_0_119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6" name="Google Shape;396;g1d9f04a12b2_0_119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23</a:t>
            </a:r>
            <a:endParaRPr sz="1100">
              <a:solidFill>
                <a:schemeClr val="lt1"/>
              </a:solidFill>
            </a:endParaRPr>
          </a:p>
        </p:txBody>
      </p:sp>
      <p:pic>
        <p:nvPicPr>
          <p:cNvPr id="397" name="Google Shape;397;g1d9f04a12b2_0_1192" descr="Diagrama&#10;&#10;Descripción generada automáticamente"/>
          <p:cNvPicPr preferRelativeResize="0"/>
          <p:nvPr/>
        </p:nvPicPr>
        <p:blipFill>
          <a:blip r:embed="rId3">
            <a:alphaModFix/>
          </a:blip>
          <a:stretch>
            <a:fillRect/>
          </a:stretch>
        </p:blipFill>
        <p:spPr>
          <a:xfrm>
            <a:off x="3892225" y="2128167"/>
            <a:ext cx="2828775" cy="2143453"/>
          </a:xfrm>
          <a:prstGeom prst="rect">
            <a:avLst/>
          </a:prstGeom>
          <a:noFill/>
          <a:ln>
            <a:noFill/>
          </a:ln>
        </p:spPr>
      </p:pic>
      <p:sp>
        <p:nvSpPr>
          <p:cNvPr id="398" name="Google Shape;398;g1d9f04a12b2_0_119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2.11	HILOS</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d9f04a12b2_0_54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2" name="Google Shape;202;g1d9f04a12b2_0_54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1	OBJETIVOS</a:t>
            </a:r>
            <a:endParaRPr/>
          </a:p>
        </p:txBody>
      </p:sp>
      <p:sp>
        <p:nvSpPr>
          <p:cNvPr id="203" name="Google Shape;203;g1d9f04a12b2_0_546"/>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a:t>
            </a:r>
            <a:endParaRPr sz="1500">
              <a:solidFill>
                <a:schemeClr val="lt1"/>
              </a:solidFill>
              <a:latin typeface="Gill Sans"/>
              <a:ea typeface="Gill Sans"/>
              <a:cs typeface="Gill Sans"/>
              <a:sym typeface="Gill Sans"/>
            </a:endParaRPr>
          </a:p>
        </p:txBody>
      </p:sp>
      <p:sp>
        <p:nvSpPr>
          <p:cNvPr id="204" name="Google Shape;204;g1d9f04a12b2_0_546"/>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a:t>
            </a:r>
            <a:endParaRPr sz="1100">
              <a:solidFill>
                <a:schemeClr val="lt1"/>
              </a:solidFill>
            </a:endParaRPr>
          </a:p>
        </p:txBody>
      </p:sp>
      <p:sp>
        <p:nvSpPr>
          <p:cNvPr id="205" name="Google Shape;205;g1d9f04a12b2_0_54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1	OBJETIVOS</a:t>
            </a:r>
            <a:endParaRPr sz="650" b="1" dirty="0">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2	MARCO TEÓRICO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2.2	¿QUÉ ES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5	DESARROLLO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5.2	Proyecto 1</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5.2.3  Codificación del archivo MarcoRebote.cs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grpSp>
        <p:nvGrpSpPr>
          <p:cNvPr id="13" name="Google Shape;161;p27">
            <a:extLst>
              <a:ext uri="{FF2B5EF4-FFF2-40B4-BE49-F238E27FC236}">
                <a16:creationId xmlns:a16="http://schemas.microsoft.com/office/drawing/2014/main" id="{DD6EC6DD-D36B-C8D7-6384-72391FB06F14}"/>
              </a:ext>
            </a:extLst>
          </p:cNvPr>
          <p:cNvGrpSpPr/>
          <p:nvPr/>
        </p:nvGrpSpPr>
        <p:grpSpPr>
          <a:xfrm>
            <a:off x="435894" y="1479765"/>
            <a:ext cx="6202384" cy="1862140"/>
            <a:chOff x="0" y="597724"/>
            <a:chExt cx="8269845" cy="2482853"/>
          </a:xfrm>
        </p:grpSpPr>
        <p:sp>
          <p:nvSpPr>
            <p:cNvPr id="14" name="Google Shape;162;p27">
              <a:extLst>
                <a:ext uri="{FF2B5EF4-FFF2-40B4-BE49-F238E27FC236}">
                  <a16:creationId xmlns:a16="http://schemas.microsoft.com/office/drawing/2014/main" id="{7773B175-4437-5E61-1734-DD50A3C8611F}"/>
                </a:ext>
              </a:extLst>
            </p:cNvPr>
            <p:cNvSpPr/>
            <p:nvPr/>
          </p:nvSpPr>
          <p:spPr>
            <a:xfrm>
              <a:off x="0" y="597724"/>
              <a:ext cx="8269845" cy="1103490"/>
            </a:xfrm>
            <a:prstGeom prst="roundRect">
              <a:avLst>
                <a:gd name="adj" fmla="val 10000"/>
              </a:avLst>
            </a:prstGeom>
            <a:solidFill>
              <a:srgbClr val="CBCCD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 name="Google Shape;163;p27">
              <a:extLst>
                <a:ext uri="{FF2B5EF4-FFF2-40B4-BE49-F238E27FC236}">
                  <a16:creationId xmlns:a16="http://schemas.microsoft.com/office/drawing/2014/main" id="{C7910176-2E76-0399-37D9-5B082E9A3B5D}"/>
                </a:ext>
              </a:extLst>
            </p:cNvPr>
            <p:cNvSpPr/>
            <p:nvPr/>
          </p:nvSpPr>
          <p:spPr>
            <a:xfrm>
              <a:off x="333805" y="846009"/>
              <a:ext cx="606919" cy="606919"/>
            </a:xfrm>
            <a:prstGeom prst="rect">
              <a:avLst/>
            </a:prstGeom>
            <a:blipFill rotWithShape="1">
              <a:blip r:embed="rId3">
                <a:alphaModFix/>
              </a:blip>
              <a:stretch>
                <a:fillRect/>
              </a:stretch>
            </a:blipFill>
            <a:ln w="22225"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 name="Google Shape;164;p27">
              <a:extLst>
                <a:ext uri="{FF2B5EF4-FFF2-40B4-BE49-F238E27FC236}">
                  <a16:creationId xmlns:a16="http://schemas.microsoft.com/office/drawing/2014/main" id="{570EF41C-FD3B-F643-D38B-D5ED0931F62B}"/>
                </a:ext>
              </a:extLst>
            </p:cNvPr>
            <p:cNvSpPr/>
            <p:nvPr/>
          </p:nvSpPr>
          <p:spPr>
            <a:xfrm>
              <a:off x="1274531" y="597724"/>
              <a:ext cx="6995313" cy="110349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 name="Google Shape;165;p27">
              <a:extLst>
                <a:ext uri="{FF2B5EF4-FFF2-40B4-BE49-F238E27FC236}">
                  <a16:creationId xmlns:a16="http://schemas.microsoft.com/office/drawing/2014/main" id="{EDAF7FE4-AC78-5B07-A68D-7B04FC856F23}"/>
                </a:ext>
              </a:extLst>
            </p:cNvPr>
            <p:cNvSpPr txBox="1"/>
            <p:nvPr/>
          </p:nvSpPr>
          <p:spPr>
            <a:xfrm>
              <a:off x="1274531" y="597724"/>
              <a:ext cx="6995313" cy="1103490"/>
            </a:xfrm>
            <a:prstGeom prst="rect">
              <a:avLst/>
            </a:prstGeom>
            <a:noFill/>
            <a:ln>
              <a:noFill/>
            </a:ln>
          </p:spPr>
          <p:txBody>
            <a:bodyPr spcFirstLastPara="1" wrap="square" lIns="87575" tIns="87575" rIns="87575" bIns="87575" anchor="ctr" anchorCtr="0">
              <a:noAutofit/>
            </a:bodyPr>
            <a:lstStyle/>
            <a:p>
              <a:pPr marL="0" marR="0" lvl="0" indent="0" algn="just" rtl="0">
                <a:lnSpc>
                  <a:spcPct val="100000"/>
                </a:lnSpc>
                <a:spcBef>
                  <a:spcPts val="0"/>
                </a:spcBef>
                <a:spcAft>
                  <a:spcPts val="0"/>
                </a:spcAft>
                <a:buClr>
                  <a:schemeClr val="dk1"/>
                </a:buClr>
                <a:buSzPts val="1700"/>
                <a:buFont typeface="Gill Sans"/>
                <a:buNone/>
              </a:pPr>
              <a:r>
                <a:rPr lang="es-ES" dirty="0">
                  <a:effectLst/>
                  <a:latin typeface="Gill Sans" panose="020B0604020202020204" charset="0"/>
                  <a:ea typeface="Calibri" panose="020F0502020204030204" pitchFamily="34" charset="0"/>
                  <a:cs typeface="Arial" panose="020B0604020202020204" pitchFamily="34" charset="0"/>
                </a:rPr>
                <a:t>Comprender y analizar el funcionamiento de monotarea y multitarea en </a:t>
              </a:r>
              <a:r>
                <a:rPr lang="es-ES" dirty="0" err="1">
                  <a:effectLst/>
                  <a:latin typeface="Gill Sans" panose="020B0604020202020204" charset="0"/>
                  <a:ea typeface="Calibri" panose="020F0502020204030204" pitchFamily="34" charset="0"/>
                  <a:cs typeface="Arial" panose="020B0604020202020204" pitchFamily="34" charset="0"/>
                </a:rPr>
                <a:t>DotNet</a:t>
              </a:r>
              <a:r>
                <a:rPr lang="es-ES" dirty="0">
                  <a:effectLst/>
                  <a:latin typeface="Gill Sans" panose="020B0604020202020204" charset="0"/>
                  <a:ea typeface="Calibri" panose="020F0502020204030204" pitchFamily="34" charset="0"/>
                  <a:cs typeface="Arial" panose="020B0604020202020204" pitchFamily="34" charset="0"/>
                </a:rPr>
                <a:t> (</a:t>
              </a:r>
              <a:r>
                <a:rPr lang="es-ES" dirty="0" err="1">
                  <a:effectLst/>
                  <a:latin typeface="Gill Sans" panose="020B0604020202020204" charset="0"/>
                  <a:ea typeface="Calibri" panose="020F0502020204030204" pitchFamily="34" charset="0"/>
                  <a:cs typeface="Arial" panose="020B0604020202020204" pitchFamily="34" charset="0"/>
                </a:rPr>
                <a:t>.Net</a:t>
              </a:r>
              <a:r>
                <a:rPr lang="es-ES" dirty="0">
                  <a:effectLst/>
                  <a:latin typeface="Gill Sans" panose="020B0604020202020204" charset="0"/>
                  <a:ea typeface="Calibri" panose="020F0502020204030204" pitchFamily="34" charset="0"/>
                  <a:cs typeface="Arial" panose="020B0604020202020204" pitchFamily="34" charset="0"/>
                </a:rPr>
                <a:t>), a partir del uso del patrón de diseño MVC con el fin de aprender su funcionamiento e implementación</a:t>
              </a:r>
              <a:endParaRPr dirty="0">
                <a:solidFill>
                  <a:schemeClr val="dk1"/>
                </a:solidFill>
                <a:latin typeface="Gill Sans" panose="020B0604020202020204" charset="0"/>
                <a:ea typeface="Gill Sans"/>
                <a:cs typeface="Gill Sans"/>
                <a:sym typeface="Gill Sans"/>
              </a:endParaRPr>
            </a:p>
          </p:txBody>
        </p:sp>
        <p:sp>
          <p:nvSpPr>
            <p:cNvPr id="18" name="Google Shape;166;p27">
              <a:extLst>
                <a:ext uri="{FF2B5EF4-FFF2-40B4-BE49-F238E27FC236}">
                  <a16:creationId xmlns:a16="http://schemas.microsoft.com/office/drawing/2014/main" id="{F2151DE0-69DC-8C3C-98B1-DE5B507DAC38}"/>
                </a:ext>
              </a:extLst>
            </p:cNvPr>
            <p:cNvSpPr/>
            <p:nvPr/>
          </p:nvSpPr>
          <p:spPr>
            <a:xfrm>
              <a:off x="0" y="1977087"/>
              <a:ext cx="8269845" cy="1103490"/>
            </a:xfrm>
            <a:prstGeom prst="roundRect">
              <a:avLst>
                <a:gd name="adj" fmla="val 10000"/>
              </a:avLst>
            </a:prstGeom>
            <a:solidFill>
              <a:srgbClr val="CBCCD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 name="Google Shape;167;p27">
              <a:extLst>
                <a:ext uri="{FF2B5EF4-FFF2-40B4-BE49-F238E27FC236}">
                  <a16:creationId xmlns:a16="http://schemas.microsoft.com/office/drawing/2014/main" id="{99AF00B4-D3FF-AFA0-DA70-E57B117294FD}"/>
                </a:ext>
              </a:extLst>
            </p:cNvPr>
            <p:cNvSpPr/>
            <p:nvPr/>
          </p:nvSpPr>
          <p:spPr>
            <a:xfrm>
              <a:off x="333805" y="2225373"/>
              <a:ext cx="606919" cy="606919"/>
            </a:xfrm>
            <a:prstGeom prst="rect">
              <a:avLst/>
            </a:prstGeom>
            <a:blipFill rotWithShape="1">
              <a:blip r:embed="rId4">
                <a:alphaModFix/>
              </a:blip>
              <a:stretch>
                <a:fillRect/>
              </a:stretch>
            </a:blipFill>
            <a:ln w="22225"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 name="Google Shape;168;p27">
              <a:extLst>
                <a:ext uri="{FF2B5EF4-FFF2-40B4-BE49-F238E27FC236}">
                  <a16:creationId xmlns:a16="http://schemas.microsoft.com/office/drawing/2014/main" id="{54798B15-F6AD-BECF-97E8-AB71987009E2}"/>
                </a:ext>
              </a:extLst>
            </p:cNvPr>
            <p:cNvSpPr/>
            <p:nvPr/>
          </p:nvSpPr>
          <p:spPr>
            <a:xfrm>
              <a:off x="1274531" y="1977087"/>
              <a:ext cx="6995313" cy="110349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 name="Google Shape;169;p27">
              <a:extLst>
                <a:ext uri="{FF2B5EF4-FFF2-40B4-BE49-F238E27FC236}">
                  <a16:creationId xmlns:a16="http://schemas.microsoft.com/office/drawing/2014/main" id="{31C4AA7C-24A2-57AE-DFC9-29E09CEA0EEE}"/>
                </a:ext>
              </a:extLst>
            </p:cNvPr>
            <p:cNvSpPr txBox="1"/>
            <p:nvPr/>
          </p:nvSpPr>
          <p:spPr>
            <a:xfrm>
              <a:off x="1274453" y="1977086"/>
              <a:ext cx="6995313" cy="1103491"/>
            </a:xfrm>
            <a:prstGeom prst="rect">
              <a:avLst/>
            </a:prstGeom>
            <a:noFill/>
            <a:ln>
              <a:noFill/>
            </a:ln>
          </p:spPr>
          <p:txBody>
            <a:bodyPr spcFirstLastPara="1" wrap="square" lIns="87575" tIns="87575" rIns="87575" bIns="87575" anchor="ctr" anchorCtr="0">
              <a:noAutofit/>
            </a:bodyPr>
            <a:lstStyle/>
            <a:p>
              <a:pPr lvl="0" algn="just">
                <a:lnSpc>
                  <a:spcPct val="115000"/>
                </a:lnSpc>
                <a:spcAft>
                  <a:spcPts val="1000"/>
                </a:spcAft>
              </a:pPr>
              <a:r>
                <a:rPr lang="es" sz="1700" dirty="0">
                  <a:solidFill>
                    <a:schemeClr val="dk1"/>
                  </a:solidFill>
                  <a:effectLst/>
                  <a:latin typeface="Gill Sans"/>
                  <a:ea typeface="Calibri" panose="020F0502020204030204" pitchFamily="34" charset="0"/>
                  <a:cs typeface="Arial" panose="020B0604020202020204" pitchFamily="34" charset="0"/>
                  <a:sym typeface="Gill Sans"/>
                </a:rPr>
                <a:t>C</a:t>
              </a:r>
              <a:r>
                <a:rPr lang="es-ES" dirty="0" err="1">
                  <a:effectLst/>
                  <a:latin typeface="Calibri" panose="020F0502020204030204" pitchFamily="34" charset="0"/>
                  <a:ea typeface="Calibri" panose="020F0502020204030204" pitchFamily="34" charset="0"/>
                  <a:cs typeface="Arial" panose="020B0604020202020204" pitchFamily="34" charset="0"/>
                </a:rPr>
                <a:t>onocer</a:t>
              </a:r>
              <a:r>
                <a:rPr lang="es-ES" dirty="0">
                  <a:effectLst/>
                  <a:latin typeface="Calibri" panose="020F0502020204030204" pitchFamily="34" charset="0"/>
                  <a:ea typeface="Calibri" panose="020F0502020204030204" pitchFamily="34" charset="0"/>
                  <a:cs typeface="Arial" panose="020B0604020202020204" pitchFamily="34" charset="0"/>
                </a:rPr>
                <a:t> y codificar ejercicios </a:t>
              </a:r>
              <a:r>
                <a:rPr lang="es-ES" dirty="0" err="1">
                  <a:effectLst/>
                  <a:latin typeface="Calibri" panose="020F0502020204030204" pitchFamily="34" charset="0"/>
                  <a:ea typeface="Calibri" panose="020F0502020204030204" pitchFamily="34" charset="0"/>
                  <a:cs typeface="Arial" panose="020B0604020202020204" pitchFamily="34" charset="0"/>
                </a:rPr>
                <a:t>Thread</a:t>
              </a:r>
              <a:r>
                <a:rPr lang="es-ES" dirty="0">
                  <a:effectLst/>
                  <a:latin typeface="Calibri" panose="020F0502020204030204" pitchFamily="34" charset="0"/>
                  <a:ea typeface="Calibri" panose="020F0502020204030204" pitchFamily="34" charset="0"/>
                  <a:cs typeface="Arial" panose="020B0604020202020204" pitchFamily="34" charset="0"/>
                </a:rPr>
                <a:t> en el entorno </a:t>
              </a:r>
              <a:r>
                <a:rPr lang="es-ES" dirty="0" err="1">
                  <a:effectLst/>
                  <a:latin typeface="Calibri" panose="020F0502020204030204" pitchFamily="34" charset="0"/>
                  <a:ea typeface="Calibri" panose="020F0502020204030204" pitchFamily="34" charset="0"/>
                  <a:cs typeface="Arial" panose="020B0604020202020204" pitchFamily="34" charset="0"/>
                </a:rPr>
                <a:t>.Net</a:t>
              </a:r>
              <a:r>
                <a:rPr lang="es-ES" dirty="0">
                  <a:effectLst/>
                  <a:latin typeface="Calibri" panose="020F0502020204030204" pitchFamily="34" charset="0"/>
                  <a:ea typeface="Calibri" panose="020F0502020204030204" pitchFamily="34" charset="0"/>
                  <a:cs typeface="Arial" panose="020B0604020202020204" pitchFamily="34" charset="0"/>
                </a:rPr>
                <a:t> mediante el cual se lograrán conocer sincronizaciones de los hilos a partir del patrón de diseño MVC.</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22" name="Google Shape;172;p27">
            <a:extLst>
              <a:ext uri="{FF2B5EF4-FFF2-40B4-BE49-F238E27FC236}">
                <a16:creationId xmlns:a16="http://schemas.microsoft.com/office/drawing/2014/main" id="{FFDBE614-8FD0-6D5F-736C-821FDF7C075A}"/>
              </a:ext>
            </a:extLst>
          </p:cNvPr>
          <p:cNvGrpSpPr/>
          <p:nvPr/>
        </p:nvGrpSpPr>
        <p:grpSpPr>
          <a:xfrm>
            <a:off x="435869" y="3534690"/>
            <a:ext cx="6202448" cy="827550"/>
            <a:chOff x="0" y="597724"/>
            <a:chExt cx="8269931" cy="1103400"/>
          </a:xfrm>
        </p:grpSpPr>
        <p:sp>
          <p:nvSpPr>
            <p:cNvPr id="23" name="Google Shape;173;p27">
              <a:extLst>
                <a:ext uri="{FF2B5EF4-FFF2-40B4-BE49-F238E27FC236}">
                  <a16:creationId xmlns:a16="http://schemas.microsoft.com/office/drawing/2014/main" id="{7F3DC430-8404-DCC8-2A9F-23D36B0A6090}"/>
                </a:ext>
              </a:extLst>
            </p:cNvPr>
            <p:cNvSpPr/>
            <p:nvPr/>
          </p:nvSpPr>
          <p:spPr>
            <a:xfrm>
              <a:off x="0" y="597724"/>
              <a:ext cx="8269800" cy="1103400"/>
            </a:xfrm>
            <a:prstGeom prst="roundRect">
              <a:avLst>
                <a:gd name="adj" fmla="val 10000"/>
              </a:avLst>
            </a:prstGeom>
            <a:solidFill>
              <a:srgbClr val="CBCCD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 name="Google Shape;174;p27">
              <a:extLst>
                <a:ext uri="{FF2B5EF4-FFF2-40B4-BE49-F238E27FC236}">
                  <a16:creationId xmlns:a16="http://schemas.microsoft.com/office/drawing/2014/main" id="{9A75FF57-92B6-8699-B2D7-C925DDC37F03}"/>
                </a:ext>
              </a:extLst>
            </p:cNvPr>
            <p:cNvSpPr/>
            <p:nvPr/>
          </p:nvSpPr>
          <p:spPr>
            <a:xfrm>
              <a:off x="333805" y="846009"/>
              <a:ext cx="606900" cy="606900"/>
            </a:xfrm>
            <a:prstGeom prst="rect">
              <a:avLst/>
            </a:prstGeom>
            <a:blipFill rotWithShape="1">
              <a:blip r:embed="rId3">
                <a:alphaModFix/>
              </a:blip>
              <a:stretch>
                <a:fillRect/>
              </a:stretch>
            </a:blipFill>
            <a:ln w="22225" cap="rnd"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 name="Google Shape;175;p27">
              <a:extLst>
                <a:ext uri="{FF2B5EF4-FFF2-40B4-BE49-F238E27FC236}">
                  <a16:creationId xmlns:a16="http://schemas.microsoft.com/office/drawing/2014/main" id="{9D903CB0-21BB-CA92-7A0F-E836F174D466}"/>
                </a:ext>
              </a:extLst>
            </p:cNvPr>
            <p:cNvSpPr/>
            <p:nvPr/>
          </p:nvSpPr>
          <p:spPr>
            <a:xfrm>
              <a:off x="1274531" y="597724"/>
              <a:ext cx="6995400" cy="1103400"/>
            </a:xfrm>
            <a:prstGeom prst="rect">
              <a:avLst/>
            </a:prstGeom>
            <a:noFill/>
            <a:ln>
              <a:noFill/>
            </a:ln>
          </p:spPr>
          <p:txBody>
            <a:bodyPr spcFirstLastPara="1" wrap="square" lIns="68575" tIns="68575" rIns="68575" bIns="68575" anchor="ctr" anchorCtr="0">
              <a:noAutofit/>
            </a:bodyPr>
            <a:lstStyle/>
            <a:p>
              <a:pPr lvl="0"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Aprender los diferentes estados de los hilos, mediante una codificación en el entorno de </a:t>
              </a:r>
              <a:r>
                <a:rPr lang="es-ES" sz="1800" dirty="0" err="1">
                  <a:effectLst/>
                  <a:latin typeface="Calibri" panose="020F0502020204030204" pitchFamily="34" charset="0"/>
                  <a:ea typeface="Calibri" panose="020F0502020204030204" pitchFamily="34" charset="0"/>
                  <a:cs typeface="Arial" panose="020B0604020202020204" pitchFamily="34" charset="0"/>
                </a:rPr>
                <a:t>DotNet</a:t>
              </a:r>
              <a:r>
                <a:rPr lang="es-ES" sz="1800" dirty="0">
                  <a:effectLst/>
                  <a:latin typeface="Calibri" panose="020F0502020204030204" pitchFamily="34" charset="0"/>
                  <a:ea typeface="Calibri" panose="020F0502020204030204" pitchFamily="34" charset="0"/>
                  <a:cs typeface="Arial" panose="020B0604020202020204" pitchFamily="34" charset="0"/>
                </a:rPr>
                <a:t>, utilizando el patrón de diseño MVC.</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4" name="Google Shape;404;g1d9f04a12b2_0_1202"/>
          <p:cNvSpPr txBox="1">
            <a:spLocks noGrp="1"/>
          </p:cNvSpPr>
          <p:nvPr>
            <p:ph type="body" idx="1"/>
          </p:nvPr>
        </p:nvSpPr>
        <p:spPr>
          <a:xfrm>
            <a:off x="435900" y="1493050"/>
            <a:ext cx="3338400" cy="3413700"/>
          </a:xfrm>
          <a:prstGeom prst="rect">
            <a:avLst/>
          </a:prstGeom>
          <a:noFill/>
          <a:ln>
            <a:noFill/>
          </a:ln>
        </p:spPr>
        <p:txBody>
          <a:bodyPr spcFirstLastPara="1" wrap="square" lIns="68575" tIns="34275" rIns="68575" bIns="34275" anchor="ctr" anchorCtr="0">
            <a:normAutofit lnSpcReduction="10000"/>
          </a:bodyPr>
          <a:lstStyle/>
          <a:p>
            <a:pPr marL="469900" lvl="1" indent="-241300" algn="just" rtl="0">
              <a:spcBef>
                <a:spcPts val="700"/>
              </a:spcBef>
              <a:spcAft>
                <a:spcPts val="0"/>
              </a:spcAft>
              <a:buSzPts val="1400"/>
              <a:buChar char="◼"/>
            </a:pPr>
            <a:r>
              <a:rPr lang="es" sz="1400" b="1">
                <a:solidFill>
                  <a:schemeClr val="dk1"/>
                </a:solidFill>
              </a:rPr>
              <a:t>2.12.1	Definición</a:t>
            </a:r>
            <a:endParaRPr sz="1400" b="1">
              <a:solidFill>
                <a:schemeClr val="dk1"/>
              </a:solidFill>
            </a:endParaRPr>
          </a:p>
          <a:p>
            <a:pPr marL="673100" lvl="2" indent="-215900" algn="just" rtl="0">
              <a:spcBef>
                <a:spcPts val="700"/>
              </a:spcBef>
              <a:spcAft>
                <a:spcPts val="0"/>
              </a:spcAft>
              <a:buSzPts val="1400"/>
              <a:buChar char="◼"/>
            </a:pPr>
            <a:r>
              <a:rPr lang="es" sz="1400">
                <a:solidFill>
                  <a:schemeClr val="dk1"/>
                </a:solidFill>
              </a:rPr>
              <a:t>El espacio de nombres System.Threading alberga clases que permiten crear y controlar las tareas, principalmente mediante la clase Thread. Los threads se deben usar cuando una aplicación debe gestionar varias tareas independientes, como gestionar una interfaz de usuario o realizar un tratamiento de datos. La aplicación tendrá mejor rendimiento si estas dos tareas se desarrollan en threads específicos [13].</a:t>
            </a:r>
            <a:endParaRPr sz="1400">
              <a:solidFill>
                <a:schemeClr val="dk1"/>
              </a:solidFill>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408" name="Google Shape;408;g1d9f04a12b2_0_1202" descr="Lifecycle and States of a Thread in C# - GeeksforGeeks"/>
          <p:cNvPicPr preferRelativeResize="0"/>
          <p:nvPr/>
        </p:nvPicPr>
        <p:blipFill>
          <a:blip r:embed="rId3">
            <a:alphaModFix/>
          </a:blip>
          <a:stretch>
            <a:fillRect/>
          </a:stretch>
        </p:blipFill>
        <p:spPr>
          <a:xfrm>
            <a:off x="3926700" y="2255892"/>
            <a:ext cx="2717775" cy="18880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4" name="Google Shape;404;g1d9f04a12b2_0_1202"/>
          <p:cNvSpPr txBox="1">
            <a:spLocks noGrp="1"/>
          </p:cNvSpPr>
          <p:nvPr>
            <p:ph type="body" idx="1"/>
          </p:nvPr>
        </p:nvSpPr>
        <p:spPr>
          <a:xfrm>
            <a:off x="591175" y="1339661"/>
            <a:ext cx="5619843" cy="473773"/>
          </a:xfrm>
          <a:prstGeom prst="rect">
            <a:avLst/>
          </a:prstGeom>
          <a:noFill/>
          <a:ln>
            <a:noFill/>
          </a:ln>
        </p:spPr>
        <p:txBody>
          <a:bodyPr spcFirstLastPara="1" wrap="square" lIns="68575" tIns="34275" rIns="68575" bIns="34275" anchor="ctr" anchorCtr="0">
            <a:normAutofit/>
          </a:bodyPr>
          <a:lstStyle/>
          <a:p>
            <a:pPr>
              <a:lnSpc>
                <a:spcPct val="115000"/>
              </a:lnSpc>
              <a:spcBef>
                <a:spcPts val="200"/>
              </a:spcBef>
            </a:pPr>
            <a:r>
              <a:rPr lang="es-ES"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Constructores clase </a:t>
            </a:r>
            <a:r>
              <a:rPr lang="es-ES" sz="1800" b="1" dirty="0" err="1">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Thread</a:t>
            </a:r>
            <a:endParaRPr lang="es-EC"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2" name="Tabla 1">
            <a:extLst>
              <a:ext uri="{FF2B5EF4-FFF2-40B4-BE49-F238E27FC236}">
                <a16:creationId xmlns:a16="http://schemas.microsoft.com/office/drawing/2014/main" id="{5D423455-5DFA-6B55-7300-C34AA09703F0}"/>
              </a:ext>
            </a:extLst>
          </p:cNvPr>
          <p:cNvGraphicFramePr>
            <a:graphicFrameLocks noGrp="1"/>
          </p:cNvGraphicFramePr>
          <p:nvPr>
            <p:extLst>
              <p:ext uri="{D42A27DB-BD31-4B8C-83A1-F6EECF244321}">
                <p14:modId xmlns:p14="http://schemas.microsoft.com/office/powerpoint/2010/main" val="1579197380"/>
              </p:ext>
            </p:extLst>
          </p:nvPr>
        </p:nvGraphicFramePr>
        <p:xfrm>
          <a:off x="591174" y="1929331"/>
          <a:ext cx="5619844" cy="2914093"/>
        </p:xfrm>
        <a:graphic>
          <a:graphicData uri="http://schemas.openxmlformats.org/drawingml/2006/table">
            <a:tbl>
              <a:tblPr firstRow="1" firstCol="1" bandRow="1">
                <a:tableStyleId>{5C22544A-7EE6-4342-B048-85BDC9FD1C3A}</a:tableStyleId>
              </a:tblPr>
              <a:tblGrid>
                <a:gridCol w="2809922">
                  <a:extLst>
                    <a:ext uri="{9D8B030D-6E8A-4147-A177-3AD203B41FA5}">
                      <a16:colId xmlns:a16="http://schemas.microsoft.com/office/drawing/2014/main" val="3835825194"/>
                    </a:ext>
                  </a:extLst>
                </a:gridCol>
                <a:gridCol w="2809922">
                  <a:extLst>
                    <a:ext uri="{9D8B030D-6E8A-4147-A177-3AD203B41FA5}">
                      <a16:colId xmlns:a16="http://schemas.microsoft.com/office/drawing/2014/main" val="2931365492"/>
                    </a:ext>
                  </a:extLst>
                </a:gridCol>
              </a:tblGrid>
              <a:tr h="899771">
                <a:tc>
                  <a:txBody>
                    <a:bodyPr/>
                    <a:lstStyle/>
                    <a:p>
                      <a:pPr>
                        <a:lnSpc>
                          <a:spcPct val="115000"/>
                        </a:lnSpc>
                        <a:spcAft>
                          <a:spcPts val="1000"/>
                        </a:spcAft>
                      </a:pPr>
                      <a:r>
                        <a:rPr lang="es-EC" sz="1000">
                          <a:effectLst/>
                        </a:rPr>
                        <a:t>Thread(ParameterizedThreadStart)</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tc>
                  <a:txBody>
                    <a:bodyPr/>
                    <a:lstStyle/>
                    <a:p>
                      <a:pPr>
                        <a:lnSpc>
                          <a:spcPct val="115000"/>
                        </a:lnSpc>
                        <a:spcAft>
                          <a:spcPts val="1000"/>
                        </a:spcAft>
                      </a:pPr>
                      <a:r>
                        <a:rPr lang="es-EC" sz="1000">
                          <a:effectLst/>
                        </a:rPr>
                        <a:t>Inicializa una nueva instancia de la clase Thread, especificando un delegado que permite pasar un objeto al subproceso cuando este último se inicia.</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extLst>
                  <a:ext uri="{0D108BD9-81ED-4DB2-BD59-A6C34878D82A}">
                    <a16:rowId xmlns:a16="http://schemas.microsoft.com/office/drawing/2014/main" val="3990358876"/>
                  </a:ext>
                </a:extLst>
              </a:tr>
              <a:tr h="1105664">
                <a:tc>
                  <a:txBody>
                    <a:bodyPr/>
                    <a:lstStyle/>
                    <a:p>
                      <a:pPr>
                        <a:lnSpc>
                          <a:spcPct val="115000"/>
                        </a:lnSpc>
                        <a:spcAft>
                          <a:spcPts val="1000"/>
                        </a:spcAft>
                      </a:pPr>
                      <a:r>
                        <a:rPr lang="es-EC" sz="1000">
                          <a:effectLst/>
                        </a:rPr>
                        <a:t>Thread(ParameterizedThreadStart, Int32)</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tc>
                  <a:txBody>
                    <a:bodyPr/>
                    <a:lstStyle/>
                    <a:p>
                      <a:pPr>
                        <a:lnSpc>
                          <a:spcPct val="115000"/>
                        </a:lnSpc>
                        <a:spcAft>
                          <a:spcPts val="1000"/>
                        </a:spcAft>
                      </a:pPr>
                      <a:r>
                        <a:rPr lang="es-EC" sz="1000">
                          <a:effectLst/>
                        </a:rPr>
                        <a:t>Inicializa una nueva instancia de la clase Thread y, para ello, especifica un delegado que permite pasar un objeto al subproceso cuando este último se inicia; además, especifica el tamaño de pila máximo para el subproceso.</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extLst>
                  <a:ext uri="{0D108BD9-81ED-4DB2-BD59-A6C34878D82A}">
                    <a16:rowId xmlns:a16="http://schemas.microsoft.com/office/drawing/2014/main" val="2144063992"/>
                  </a:ext>
                </a:extLst>
              </a:tr>
              <a:tr h="361281">
                <a:tc>
                  <a:txBody>
                    <a:bodyPr/>
                    <a:lstStyle/>
                    <a:p>
                      <a:pPr>
                        <a:lnSpc>
                          <a:spcPct val="115000"/>
                        </a:lnSpc>
                        <a:spcAft>
                          <a:spcPts val="1000"/>
                        </a:spcAft>
                      </a:pPr>
                      <a:r>
                        <a:rPr lang="es-EC" sz="1000">
                          <a:effectLst/>
                        </a:rPr>
                        <a:t>Thread(ThreadStart)</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tc>
                  <a:txBody>
                    <a:bodyPr/>
                    <a:lstStyle/>
                    <a:p>
                      <a:pPr>
                        <a:lnSpc>
                          <a:spcPct val="115000"/>
                        </a:lnSpc>
                        <a:spcAft>
                          <a:spcPts val="1000"/>
                        </a:spcAft>
                      </a:pPr>
                      <a:r>
                        <a:rPr lang="es-EC" sz="1000">
                          <a:effectLst/>
                        </a:rPr>
                        <a:t>Inicializa una nueva instancia de la clase Thread.</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extLst>
                  <a:ext uri="{0D108BD9-81ED-4DB2-BD59-A6C34878D82A}">
                    <a16:rowId xmlns:a16="http://schemas.microsoft.com/office/drawing/2014/main" val="467327645"/>
                  </a:ext>
                </a:extLst>
              </a:tr>
              <a:tr h="547377">
                <a:tc>
                  <a:txBody>
                    <a:bodyPr/>
                    <a:lstStyle/>
                    <a:p>
                      <a:pPr>
                        <a:lnSpc>
                          <a:spcPct val="115000"/>
                        </a:lnSpc>
                        <a:spcAft>
                          <a:spcPts val="1000"/>
                        </a:spcAft>
                      </a:pPr>
                      <a:r>
                        <a:rPr lang="es-EC" sz="1000">
                          <a:effectLst/>
                        </a:rPr>
                        <a:t>Thread(ThreadStart, Int32)</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tc>
                  <a:txBody>
                    <a:bodyPr/>
                    <a:lstStyle/>
                    <a:p>
                      <a:pPr>
                        <a:lnSpc>
                          <a:spcPct val="115000"/>
                        </a:lnSpc>
                        <a:spcAft>
                          <a:spcPts val="1000"/>
                        </a:spcAft>
                      </a:pPr>
                      <a:r>
                        <a:rPr lang="es-EC" sz="1000" dirty="0">
                          <a:effectLst/>
                        </a:rPr>
                        <a:t>Inicializa una nueva instancia de la clase </a:t>
                      </a:r>
                      <a:r>
                        <a:rPr lang="es-EC" sz="1000" dirty="0" err="1">
                          <a:effectLst/>
                        </a:rPr>
                        <a:t>Thread</a:t>
                      </a:r>
                      <a:r>
                        <a:rPr lang="es-EC" sz="1000" dirty="0">
                          <a:effectLst/>
                        </a:rPr>
                        <a:t>, especificando el tamaño de pila máximo para el subproceso.</a:t>
                      </a:r>
                      <a:endParaRPr lang="es-EC" sz="1000" dirty="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extLst>
                  <a:ext uri="{0D108BD9-81ED-4DB2-BD59-A6C34878D82A}">
                    <a16:rowId xmlns:a16="http://schemas.microsoft.com/office/drawing/2014/main" val="564512047"/>
                  </a:ext>
                </a:extLst>
              </a:tr>
            </a:tbl>
          </a:graphicData>
        </a:graphic>
      </p:graphicFrame>
    </p:spTree>
    <p:extLst>
      <p:ext uri="{BB962C8B-B14F-4D97-AF65-F5344CB8AC3E}">
        <p14:creationId xmlns:p14="http://schemas.microsoft.com/office/powerpoint/2010/main" val="4236864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4" name="Google Shape;404;g1d9f04a12b2_0_1202"/>
          <p:cNvSpPr txBox="1">
            <a:spLocks noGrp="1"/>
          </p:cNvSpPr>
          <p:nvPr>
            <p:ph type="body" idx="1"/>
          </p:nvPr>
        </p:nvSpPr>
        <p:spPr>
          <a:xfrm>
            <a:off x="591175" y="1339661"/>
            <a:ext cx="5619843" cy="473773"/>
          </a:xfrm>
          <a:prstGeom prst="rect">
            <a:avLst/>
          </a:prstGeom>
          <a:noFill/>
          <a:ln>
            <a:noFill/>
          </a:ln>
        </p:spPr>
        <p:txBody>
          <a:bodyPr spcFirstLastPara="1" wrap="square" lIns="68575" tIns="34275" rIns="68575" bIns="34275" anchor="ctr" anchorCtr="0">
            <a:normAutofit/>
          </a:bodyPr>
          <a:lstStyle/>
          <a:p>
            <a:pPr>
              <a:lnSpc>
                <a:spcPct val="115000"/>
              </a:lnSpc>
              <a:spcBef>
                <a:spcPts val="200"/>
              </a:spcBef>
            </a:pPr>
            <a:r>
              <a:rPr lang="es-ES"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Métodos de la clase </a:t>
            </a:r>
            <a:r>
              <a:rPr lang="es-ES" sz="1800" b="1" dirty="0" err="1">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Thread</a:t>
            </a:r>
            <a:endParaRPr lang="es-EC"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4" name="Tabla 3">
            <a:extLst>
              <a:ext uri="{FF2B5EF4-FFF2-40B4-BE49-F238E27FC236}">
                <a16:creationId xmlns:a16="http://schemas.microsoft.com/office/drawing/2014/main" id="{4562B6F2-4FDC-CF42-9F12-83063A49E60F}"/>
              </a:ext>
            </a:extLst>
          </p:cNvPr>
          <p:cNvGraphicFramePr>
            <a:graphicFrameLocks noGrp="1"/>
          </p:cNvGraphicFramePr>
          <p:nvPr>
            <p:extLst>
              <p:ext uri="{D42A27DB-BD31-4B8C-83A1-F6EECF244321}">
                <p14:modId xmlns:p14="http://schemas.microsoft.com/office/powerpoint/2010/main" val="3812951887"/>
              </p:ext>
            </p:extLst>
          </p:nvPr>
        </p:nvGraphicFramePr>
        <p:xfrm>
          <a:off x="818491" y="1863618"/>
          <a:ext cx="5081977" cy="3093880"/>
        </p:xfrm>
        <a:graphic>
          <a:graphicData uri="http://schemas.openxmlformats.org/drawingml/2006/table">
            <a:tbl>
              <a:tblPr firstRow="1" firstCol="1" bandRow="1">
                <a:tableStyleId>{5C22544A-7EE6-4342-B048-85BDC9FD1C3A}</a:tableStyleId>
              </a:tblPr>
              <a:tblGrid>
                <a:gridCol w="1267353">
                  <a:extLst>
                    <a:ext uri="{9D8B030D-6E8A-4147-A177-3AD203B41FA5}">
                      <a16:colId xmlns:a16="http://schemas.microsoft.com/office/drawing/2014/main" val="4248435401"/>
                    </a:ext>
                  </a:extLst>
                </a:gridCol>
                <a:gridCol w="3814624">
                  <a:extLst>
                    <a:ext uri="{9D8B030D-6E8A-4147-A177-3AD203B41FA5}">
                      <a16:colId xmlns:a16="http://schemas.microsoft.com/office/drawing/2014/main" val="58325516"/>
                    </a:ext>
                  </a:extLst>
                </a:gridCol>
              </a:tblGrid>
              <a:tr h="246381">
                <a:tc>
                  <a:txBody>
                    <a:bodyPr/>
                    <a:lstStyle/>
                    <a:p>
                      <a:pPr algn="l">
                        <a:lnSpc>
                          <a:spcPct val="115000"/>
                        </a:lnSpc>
                        <a:spcAft>
                          <a:spcPts val="1000"/>
                        </a:spcAft>
                      </a:pPr>
                      <a:r>
                        <a:rPr lang="es-EC" sz="800" spc="10">
                          <a:effectLst/>
                        </a:rPr>
                        <a:t>Propiedad</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53053" marR="53053" marT="53053" marB="53053" anchor="b"/>
                </a:tc>
                <a:tc>
                  <a:txBody>
                    <a:bodyPr/>
                    <a:lstStyle/>
                    <a:p>
                      <a:pPr algn="l">
                        <a:lnSpc>
                          <a:spcPct val="115000"/>
                        </a:lnSpc>
                        <a:spcAft>
                          <a:spcPts val="1000"/>
                        </a:spcAft>
                      </a:pPr>
                      <a:r>
                        <a:rPr lang="es-EC" sz="800" spc="10">
                          <a:effectLst/>
                        </a:rPr>
                        <a:t>Descripción</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53053" marR="53053" marT="53053" marB="53053" anchor="b"/>
                </a:tc>
                <a:extLst>
                  <a:ext uri="{0D108BD9-81ED-4DB2-BD59-A6C34878D82A}">
                    <a16:rowId xmlns:a16="http://schemas.microsoft.com/office/drawing/2014/main" val="3773369618"/>
                  </a:ext>
                </a:extLst>
              </a:tr>
              <a:tr h="474583">
                <a:tc>
                  <a:txBody>
                    <a:bodyPr/>
                    <a:lstStyle/>
                    <a:p>
                      <a:pPr algn="l">
                        <a:lnSpc>
                          <a:spcPct val="115000"/>
                        </a:lnSpc>
                        <a:spcAft>
                          <a:spcPts val="1000"/>
                        </a:spcAft>
                      </a:pPr>
                      <a:r>
                        <a:rPr lang="es-EC" sz="800" spc="10">
                          <a:effectLst/>
                        </a:rPr>
                        <a:t>ApartmentState</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nchor="b"/>
                </a:tc>
                <a:tc>
                  <a:txBody>
                    <a:bodyPr/>
                    <a:lstStyle/>
                    <a:p>
                      <a:pPr algn="l">
                        <a:lnSpc>
                          <a:spcPct val="115000"/>
                        </a:lnSpc>
                        <a:spcAft>
                          <a:spcPts val="1000"/>
                        </a:spcAft>
                      </a:pPr>
                      <a:r>
                        <a:rPr lang="es-EC" sz="800" spc="10">
                          <a:effectLst/>
                        </a:rPr>
                        <a:t>Obtiene o establece el estado del apartamento de este hilo.</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nchor="b"/>
                </a:tc>
                <a:extLst>
                  <a:ext uri="{0D108BD9-81ED-4DB2-BD59-A6C34878D82A}">
                    <a16:rowId xmlns:a16="http://schemas.microsoft.com/office/drawing/2014/main" val="4065049218"/>
                  </a:ext>
                </a:extLst>
              </a:tr>
              <a:tr h="474583">
                <a:tc>
                  <a:txBody>
                    <a:bodyPr/>
                    <a:lstStyle/>
                    <a:p>
                      <a:pPr algn="l">
                        <a:lnSpc>
                          <a:spcPct val="115000"/>
                        </a:lnSpc>
                        <a:spcAft>
                          <a:spcPts val="1000"/>
                        </a:spcAft>
                      </a:pPr>
                      <a:r>
                        <a:rPr lang="es-EC" sz="800" spc="10">
                          <a:effectLst/>
                        </a:rPr>
                        <a:t>CurrentContext</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nchor="b"/>
                </a:tc>
                <a:tc>
                  <a:txBody>
                    <a:bodyPr/>
                    <a:lstStyle/>
                    <a:p>
                      <a:pPr algn="l">
                        <a:lnSpc>
                          <a:spcPct val="115000"/>
                        </a:lnSpc>
                        <a:spcAft>
                          <a:spcPts val="1000"/>
                        </a:spcAft>
                      </a:pPr>
                      <a:r>
                        <a:rPr lang="es-ES" sz="800">
                          <a:effectLst/>
                        </a:rPr>
                        <a:t>Obtiene el contexto actual en el que se está ejecutando el subproceso.</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tc>
                <a:extLst>
                  <a:ext uri="{0D108BD9-81ED-4DB2-BD59-A6C34878D82A}">
                    <a16:rowId xmlns:a16="http://schemas.microsoft.com/office/drawing/2014/main" val="2212482098"/>
                  </a:ext>
                </a:extLst>
              </a:tr>
              <a:tr h="329008">
                <a:tc>
                  <a:txBody>
                    <a:bodyPr/>
                    <a:lstStyle/>
                    <a:p>
                      <a:pPr algn="l">
                        <a:lnSpc>
                          <a:spcPct val="115000"/>
                        </a:lnSpc>
                        <a:spcAft>
                          <a:spcPts val="1000"/>
                        </a:spcAft>
                      </a:pPr>
                      <a:r>
                        <a:rPr lang="es-EC" sz="800" spc="10">
                          <a:effectLst/>
                        </a:rPr>
                        <a:t>CurrentCulture</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nchor="b"/>
                </a:tc>
                <a:tc>
                  <a:txBody>
                    <a:bodyPr/>
                    <a:lstStyle/>
                    <a:p>
                      <a:pPr algn="l">
                        <a:lnSpc>
                          <a:spcPct val="115000"/>
                        </a:lnSpc>
                        <a:spcAft>
                          <a:spcPts val="1000"/>
                        </a:spcAft>
                      </a:pPr>
                      <a:r>
                        <a:rPr lang="es-ES" sz="800">
                          <a:effectLst/>
                        </a:rPr>
                        <a:t>Obtiene o establece la cultura del subproceso actual.</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tc>
                <a:extLst>
                  <a:ext uri="{0D108BD9-81ED-4DB2-BD59-A6C34878D82A}">
                    <a16:rowId xmlns:a16="http://schemas.microsoft.com/office/drawing/2014/main" val="90881654"/>
                  </a:ext>
                </a:extLst>
              </a:tr>
              <a:tr h="474583">
                <a:tc>
                  <a:txBody>
                    <a:bodyPr/>
                    <a:lstStyle/>
                    <a:p>
                      <a:pPr algn="l">
                        <a:lnSpc>
                          <a:spcPct val="115000"/>
                        </a:lnSpc>
                        <a:spcAft>
                          <a:spcPts val="1000"/>
                        </a:spcAft>
                      </a:pPr>
                      <a:r>
                        <a:rPr lang="es-EC" sz="800" spc="10">
                          <a:effectLst/>
                        </a:rPr>
                        <a:t>CurrentPrincipal</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nchor="b"/>
                </a:tc>
                <a:tc>
                  <a:txBody>
                    <a:bodyPr/>
                    <a:lstStyle/>
                    <a:p>
                      <a:pPr algn="l">
                        <a:lnSpc>
                          <a:spcPct val="115000"/>
                        </a:lnSpc>
                        <a:spcAft>
                          <a:spcPts val="1000"/>
                        </a:spcAft>
                      </a:pPr>
                      <a:r>
                        <a:rPr lang="es-ES" sz="800">
                          <a:effectLst/>
                        </a:rPr>
                        <a:t>Obtiene o establece la entidad de seguridad actual de la hebra (para seguridad basada en roles).</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tc>
                <a:extLst>
                  <a:ext uri="{0D108BD9-81ED-4DB2-BD59-A6C34878D82A}">
                    <a16:rowId xmlns:a16="http://schemas.microsoft.com/office/drawing/2014/main" val="514504868"/>
                  </a:ext>
                </a:extLst>
              </a:tr>
              <a:tr h="474583">
                <a:tc>
                  <a:txBody>
                    <a:bodyPr/>
                    <a:lstStyle/>
                    <a:p>
                      <a:pPr algn="l">
                        <a:lnSpc>
                          <a:spcPct val="115000"/>
                        </a:lnSpc>
                        <a:spcAft>
                          <a:spcPts val="1000"/>
                        </a:spcAft>
                      </a:pPr>
                      <a:r>
                        <a:rPr lang="es-EC" sz="800" u="sng" spc="10">
                          <a:effectLst/>
                          <a:hlinkClick r:id="rId3"/>
                        </a:rPr>
                        <a:t>CurrentThread</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nchor="b"/>
                </a:tc>
                <a:tc>
                  <a:txBody>
                    <a:bodyPr/>
                    <a:lstStyle/>
                    <a:p>
                      <a:pPr algn="l">
                        <a:lnSpc>
                          <a:spcPct val="115000"/>
                        </a:lnSpc>
                        <a:spcAft>
                          <a:spcPts val="1000"/>
                        </a:spcAft>
                      </a:pPr>
                      <a:r>
                        <a:rPr lang="es-ES" sz="800">
                          <a:effectLst/>
                        </a:rPr>
                        <a:t>Obtiene el subproceso que se está ejecutando actualmente.</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tc>
                <a:extLst>
                  <a:ext uri="{0D108BD9-81ED-4DB2-BD59-A6C34878D82A}">
                    <a16:rowId xmlns:a16="http://schemas.microsoft.com/office/drawing/2014/main" val="2864121149"/>
                  </a:ext>
                </a:extLst>
              </a:tr>
              <a:tr h="620159">
                <a:tc>
                  <a:txBody>
                    <a:bodyPr/>
                    <a:lstStyle/>
                    <a:p>
                      <a:pPr algn="l">
                        <a:lnSpc>
                          <a:spcPct val="115000"/>
                        </a:lnSpc>
                        <a:spcAft>
                          <a:spcPts val="1000"/>
                        </a:spcAft>
                      </a:pPr>
                      <a:r>
                        <a:rPr lang="es-EC" sz="800" spc="10">
                          <a:effectLst/>
                        </a:rPr>
                        <a:t>CurrentUICulture</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nchor="b"/>
                </a:tc>
                <a:tc>
                  <a:txBody>
                    <a:bodyPr/>
                    <a:lstStyle/>
                    <a:p>
                      <a:pPr algn="l">
                        <a:lnSpc>
                          <a:spcPct val="115000"/>
                        </a:lnSpc>
                        <a:spcAft>
                          <a:spcPts val="1000"/>
                        </a:spcAft>
                      </a:pPr>
                      <a:r>
                        <a:rPr lang="es-ES" sz="800" dirty="0">
                          <a:effectLst/>
                        </a:rPr>
                        <a:t>Obtiene o establece la cultura actual utilizada por el Gestor de Recursos para buscar recursos específicos de la cultura en tiempo de ejecución.</a:t>
                      </a:r>
                      <a:endParaRPr lang="es-EC" sz="800" dirty="0">
                        <a:effectLst/>
                        <a:latin typeface="Calibri" panose="020F0502020204030204" pitchFamily="34" charset="0"/>
                        <a:ea typeface="Calibri" panose="020F0502020204030204" pitchFamily="34" charset="0"/>
                        <a:cs typeface="Arial" panose="020B0604020202020204" pitchFamily="34" charset="0"/>
                      </a:endParaRPr>
                    </a:p>
                  </a:txBody>
                  <a:tcPr marL="66316" marR="66316" marT="92843" marB="92843"/>
                </a:tc>
                <a:extLst>
                  <a:ext uri="{0D108BD9-81ED-4DB2-BD59-A6C34878D82A}">
                    <a16:rowId xmlns:a16="http://schemas.microsoft.com/office/drawing/2014/main" val="1699832566"/>
                  </a:ext>
                </a:extLst>
              </a:tr>
            </a:tbl>
          </a:graphicData>
        </a:graphic>
      </p:graphicFrame>
    </p:spTree>
    <p:extLst>
      <p:ext uri="{BB962C8B-B14F-4D97-AF65-F5344CB8AC3E}">
        <p14:creationId xmlns:p14="http://schemas.microsoft.com/office/powerpoint/2010/main" val="3558259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2" name="Tabla 1">
            <a:extLst>
              <a:ext uri="{FF2B5EF4-FFF2-40B4-BE49-F238E27FC236}">
                <a16:creationId xmlns:a16="http://schemas.microsoft.com/office/drawing/2014/main" id="{91BFFEBC-A45F-E013-68F0-3D9ABED405EE}"/>
              </a:ext>
            </a:extLst>
          </p:cNvPr>
          <p:cNvGraphicFramePr>
            <a:graphicFrameLocks noGrp="1"/>
          </p:cNvGraphicFramePr>
          <p:nvPr>
            <p:extLst>
              <p:ext uri="{D42A27DB-BD31-4B8C-83A1-F6EECF244321}">
                <p14:modId xmlns:p14="http://schemas.microsoft.com/office/powerpoint/2010/main" val="4037085520"/>
              </p:ext>
            </p:extLst>
          </p:nvPr>
        </p:nvGraphicFramePr>
        <p:xfrm>
          <a:off x="241723" y="1311344"/>
          <a:ext cx="6383363" cy="3541162"/>
        </p:xfrm>
        <a:graphic>
          <a:graphicData uri="http://schemas.openxmlformats.org/drawingml/2006/table">
            <a:tbl>
              <a:tblPr firstRow="1" firstCol="1" bandRow="1">
                <a:tableStyleId>{5C22544A-7EE6-4342-B048-85BDC9FD1C3A}</a:tableStyleId>
              </a:tblPr>
              <a:tblGrid>
                <a:gridCol w="1591895">
                  <a:extLst>
                    <a:ext uri="{9D8B030D-6E8A-4147-A177-3AD203B41FA5}">
                      <a16:colId xmlns:a16="http://schemas.microsoft.com/office/drawing/2014/main" val="4266751927"/>
                    </a:ext>
                  </a:extLst>
                </a:gridCol>
                <a:gridCol w="4791468">
                  <a:extLst>
                    <a:ext uri="{9D8B030D-6E8A-4147-A177-3AD203B41FA5}">
                      <a16:colId xmlns:a16="http://schemas.microsoft.com/office/drawing/2014/main" val="3226939461"/>
                    </a:ext>
                  </a:extLst>
                </a:gridCol>
              </a:tblGrid>
              <a:tr h="512064">
                <a:tc>
                  <a:txBody>
                    <a:bodyPr/>
                    <a:lstStyle/>
                    <a:p>
                      <a:pPr algn="l">
                        <a:lnSpc>
                          <a:spcPct val="115000"/>
                        </a:lnSpc>
                        <a:spcAft>
                          <a:spcPts val="1000"/>
                        </a:spcAft>
                      </a:pPr>
                      <a:r>
                        <a:rPr lang="es-EC" sz="1050" spc="10">
                          <a:effectLst/>
                        </a:rPr>
                        <a:t>ExecutionContext</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nchor="b"/>
                </a:tc>
                <a:tc>
                  <a:txBody>
                    <a:bodyPr/>
                    <a:lstStyle/>
                    <a:p>
                      <a:pPr algn="l">
                        <a:lnSpc>
                          <a:spcPct val="115000"/>
                        </a:lnSpc>
                        <a:spcAft>
                          <a:spcPts val="1000"/>
                        </a:spcAft>
                      </a:pPr>
                      <a:r>
                        <a:rPr lang="es-ES" sz="1050">
                          <a:effectLst/>
                        </a:rPr>
                        <a:t>Obtiene un objeto ExecutionContext que contiene información sobre los distintos contextos del subproceso actual.</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tc>
                <a:extLst>
                  <a:ext uri="{0D108BD9-81ED-4DB2-BD59-A6C34878D82A}">
                    <a16:rowId xmlns:a16="http://schemas.microsoft.com/office/drawing/2014/main" val="1404755488"/>
                  </a:ext>
                </a:extLst>
              </a:tr>
              <a:tr h="399805">
                <a:tc>
                  <a:txBody>
                    <a:bodyPr/>
                    <a:lstStyle/>
                    <a:p>
                      <a:pPr algn="l">
                        <a:lnSpc>
                          <a:spcPct val="115000"/>
                        </a:lnSpc>
                        <a:spcAft>
                          <a:spcPts val="1000"/>
                        </a:spcAft>
                      </a:pPr>
                      <a:r>
                        <a:rPr lang="es-EC" sz="1050" u="sng" spc="10">
                          <a:effectLst/>
                          <a:hlinkClick r:id="rId3"/>
                        </a:rPr>
                        <a:t>IsAlive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nchor="b"/>
                </a:tc>
                <a:tc>
                  <a:txBody>
                    <a:bodyPr/>
                    <a:lstStyle/>
                    <a:p>
                      <a:pPr algn="l">
                        <a:lnSpc>
                          <a:spcPct val="115000"/>
                        </a:lnSpc>
                        <a:spcAft>
                          <a:spcPts val="1000"/>
                        </a:spcAft>
                      </a:pPr>
                      <a:r>
                        <a:rPr lang="es-ES" sz="1050" dirty="0">
                          <a:effectLst/>
                        </a:rPr>
                        <a:t>Obtiene un valor que indica el estado de ejecución del subproceso actual.</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tc>
                <a:extLst>
                  <a:ext uri="{0D108BD9-81ED-4DB2-BD59-A6C34878D82A}">
                    <a16:rowId xmlns:a16="http://schemas.microsoft.com/office/drawing/2014/main" val="4101953352"/>
                  </a:ext>
                </a:extLst>
              </a:tr>
              <a:tr h="399805">
                <a:tc>
                  <a:txBody>
                    <a:bodyPr/>
                    <a:lstStyle/>
                    <a:p>
                      <a:pPr algn="l">
                        <a:lnSpc>
                          <a:spcPct val="115000"/>
                        </a:lnSpc>
                        <a:spcAft>
                          <a:spcPts val="1000"/>
                        </a:spcAft>
                      </a:pPr>
                      <a:r>
                        <a:rPr lang="es-EC" sz="1050" u="sng" spc="10">
                          <a:effectLst/>
                          <a:hlinkClick r:id="rId4"/>
                        </a:rPr>
                        <a:t>IsBackground</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nchor="b"/>
                </a:tc>
                <a:tc>
                  <a:txBody>
                    <a:bodyPr/>
                    <a:lstStyle/>
                    <a:p>
                      <a:pPr algn="l">
                        <a:lnSpc>
                          <a:spcPct val="115000"/>
                        </a:lnSpc>
                        <a:spcAft>
                          <a:spcPts val="1000"/>
                        </a:spcAft>
                      </a:pPr>
                      <a:r>
                        <a:rPr lang="es-ES" sz="1050">
                          <a:effectLst/>
                        </a:rPr>
                        <a:t>Obtiene o establece un valor que indica si un subproceso es o no un subproceso en segundo plano.</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tc>
                <a:extLst>
                  <a:ext uri="{0D108BD9-81ED-4DB2-BD59-A6C34878D82A}">
                    <a16:rowId xmlns:a16="http://schemas.microsoft.com/office/drawing/2014/main" val="4037914544"/>
                  </a:ext>
                </a:extLst>
              </a:tr>
              <a:tr h="399805">
                <a:tc>
                  <a:txBody>
                    <a:bodyPr/>
                    <a:lstStyle/>
                    <a:p>
                      <a:pPr algn="l">
                        <a:lnSpc>
                          <a:spcPct val="115000"/>
                        </a:lnSpc>
                        <a:spcAft>
                          <a:spcPts val="1000"/>
                        </a:spcAft>
                      </a:pPr>
                      <a:r>
                        <a:rPr lang="es-EC" sz="1050" u="sng" spc="10">
                          <a:effectLst/>
                          <a:hlinkClick r:id="rId5"/>
                        </a:rPr>
                        <a:t>IsThreadPoolThread</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nchor="b"/>
                </a:tc>
                <a:tc>
                  <a:txBody>
                    <a:bodyPr/>
                    <a:lstStyle/>
                    <a:p>
                      <a:pPr algn="l">
                        <a:lnSpc>
                          <a:spcPct val="115000"/>
                        </a:lnSpc>
                        <a:spcAft>
                          <a:spcPts val="1000"/>
                        </a:spcAft>
                      </a:pPr>
                      <a:r>
                        <a:rPr lang="es-ES" sz="1050">
                          <a:effectLst/>
                        </a:rPr>
                        <a:t>Obtiene un valor que indica si un subproceso pertenece o no al pool de subprocesos gestionados.</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tc>
                <a:extLst>
                  <a:ext uri="{0D108BD9-81ED-4DB2-BD59-A6C34878D82A}">
                    <a16:rowId xmlns:a16="http://schemas.microsoft.com/office/drawing/2014/main" val="1404731927"/>
                  </a:ext>
                </a:extLst>
              </a:tr>
              <a:tr h="399805">
                <a:tc>
                  <a:txBody>
                    <a:bodyPr/>
                    <a:lstStyle/>
                    <a:p>
                      <a:pPr algn="l">
                        <a:lnSpc>
                          <a:spcPct val="115000"/>
                        </a:lnSpc>
                        <a:spcAft>
                          <a:spcPts val="1000"/>
                        </a:spcAft>
                      </a:pPr>
                      <a:r>
                        <a:rPr lang="es-EC" sz="1050" u="sng" spc="10">
                          <a:effectLst/>
                          <a:hlinkClick r:id="rId6"/>
                        </a:rPr>
                        <a:t>ManagedThreadId</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nchor="b"/>
                </a:tc>
                <a:tc>
                  <a:txBody>
                    <a:bodyPr/>
                    <a:lstStyle/>
                    <a:p>
                      <a:pPr algn="l">
                        <a:lnSpc>
                          <a:spcPct val="115000"/>
                        </a:lnSpc>
                        <a:spcAft>
                          <a:spcPts val="1000"/>
                        </a:spcAft>
                      </a:pPr>
                      <a:r>
                        <a:rPr lang="es-ES" sz="1050">
                          <a:effectLst/>
                        </a:rPr>
                        <a:t>Obtiene un identificador único para el subproceso gestionado actual.</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tc>
                <a:extLst>
                  <a:ext uri="{0D108BD9-81ED-4DB2-BD59-A6C34878D82A}">
                    <a16:rowId xmlns:a16="http://schemas.microsoft.com/office/drawing/2014/main" val="2928949927"/>
                  </a:ext>
                </a:extLst>
              </a:tr>
              <a:tr h="279554">
                <a:tc>
                  <a:txBody>
                    <a:bodyPr/>
                    <a:lstStyle/>
                    <a:p>
                      <a:pPr algn="l">
                        <a:lnSpc>
                          <a:spcPct val="115000"/>
                        </a:lnSpc>
                        <a:spcAft>
                          <a:spcPts val="1000"/>
                        </a:spcAft>
                      </a:pPr>
                      <a:r>
                        <a:rPr lang="es-EC" sz="1050" u="sng" spc="10">
                          <a:effectLst/>
                          <a:hlinkClick r:id="rId7"/>
                        </a:rPr>
                        <a:t>Name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nchor="b"/>
                </a:tc>
                <a:tc>
                  <a:txBody>
                    <a:bodyPr/>
                    <a:lstStyle/>
                    <a:p>
                      <a:pPr algn="l">
                        <a:lnSpc>
                          <a:spcPct val="115000"/>
                        </a:lnSpc>
                        <a:spcAft>
                          <a:spcPts val="1000"/>
                        </a:spcAft>
                      </a:pPr>
                      <a:r>
                        <a:rPr lang="es-ES" sz="1050">
                          <a:effectLst/>
                        </a:rPr>
                        <a:t>Obtiene o establece el nombre del subproceso.</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tc>
                <a:extLst>
                  <a:ext uri="{0D108BD9-81ED-4DB2-BD59-A6C34878D82A}">
                    <a16:rowId xmlns:a16="http://schemas.microsoft.com/office/drawing/2014/main" val="1127628308"/>
                  </a:ext>
                </a:extLst>
              </a:tr>
              <a:tr h="399805">
                <a:tc>
                  <a:txBody>
                    <a:bodyPr/>
                    <a:lstStyle/>
                    <a:p>
                      <a:pPr algn="l">
                        <a:lnSpc>
                          <a:spcPct val="115000"/>
                        </a:lnSpc>
                        <a:spcAft>
                          <a:spcPts val="1000"/>
                        </a:spcAft>
                      </a:pPr>
                      <a:r>
                        <a:rPr lang="es-EC" sz="1050" u="sng" spc="10">
                          <a:effectLst/>
                          <a:hlinkClick r:id="rId8"/>
                        </a:rPr>
                        <a:t>Priority</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nchor="b"/>
                </a:tc>
                <a:tc>
                  <a:txBody>
                    <a:bodyPr/>
                    <a:lstStyle/>
                    <a:p>
                      <a:pPr algn="l">
                        <a:lnSpc>
                          <a:spcPct val="115000"/>
                        </a:lnSpc>
                        <a:spcAft>
                          <a:spcPts val="1000"/>
                        </a:spcAft>
                      </a:pPr>
                      <a:r>
                        <a:rPr lang="es-ES" sz="1050">
                          <a:effectLst/>
                        </a:rPr>
                        <a:t>Obtiene o establece un valor que indica la prioridad de programación de un subproceso.</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tc>
                <a:extLst>
                  <a:ext uri="{0D108BD9-81ED-4DB2-BD59-A6C34878D82A}">
                    <a16:rowId xmlns:a16="http://schemas.microsoft.com/office/drawing/2014/main" val="236305408"/>
                  </a:ext>
                </a:extLst>
              </a:tr>
              <a:tr h="394315">
                <a:tc>
                  <a:txBody>
                    <a:bodyPr/>
                    <a:lstStyle/>
                    <a:p>
                      <a:pPr algn="l">
                        <a:lnSpc>
                          <a:spcPct val="115000"/>
                        </a:lnSpc>
                        <a:spcAft>
                          <a:spcPts val="1000"/>
                        </a:spcAft>
                      </a:pPr>
                      <a:r>
                        <a:rPr lang="es-EC" sz="1050" u="sng" spc="10">
                          <a:effectLst/>
                          <a:hlinkClick r:id="rId9"/>
                        </a:rPr>
                        <a:t>ThreadState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nchor="b"/>
                </a:tc>
                <a:tc>
                  <a:txBody>
                    <a:bodyPr/>
                    <a:lstStyle/>
                    <a:p>
                      <a:pPr algn="l">
                        <a:lnSpc>
                          <a:spcPct val="115000"/>
                        </a:lnSpc>
                        <a:spcAft>
                          <a:spcPts val="1000"/>
                        </a:spcAft>
                      </a:pPr>
                      <a:r>
                        <a:rPr lang="es-ES" sz="1050" dirty="0">
                          <a:effectLst/>
                        </a:rPr>
                        <a:t>Obtiene un valor que contiene los estados del subproceso actual.</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53058" marR="53058" marT="74282" marB="74282"/>
                </a:tc>
                <a:extLst>
                  <a:ext uri="{0D108BD9-81ED-4DB2-BD59-A6C34878D82A}">
                    <a16:rowId xmlns:a16="http://schemas.microsoft.com/office/drawing/2014/main" val="1797190904"/>
                  </a:ext>
                </a:extLst>
              </a:tr>
            </a:tbl>
          </a:graphicData>
        </a:graphic>
      </p:graphicFrame>
    </p:spTree>
    <p:extLst>
      <p:ext uri="{BB962C8B-B14F-4D97-AF65-F5344CB8AC3E}">
        <p14:creationId xmlns:p14="http://schemas.microsoft.com/office/powerpoint/2010/main" val="1842398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4" name="Tabla 3">
            <a:extLst>
              <a:ext uri="{FF2B5EF4-FFF2-40B4-BE49-F238E27FC236}">
                <a16:creationId xmlns:a16="http://schemas.microsoft.com/office/drawing/2014/main" id="{23013A4B-D03E-5D31-F425-BA163CDD53C2}"/>
              </a:ext>
            </a:extLst>
          </p:cNvPr>
          <p:cNvGraphicFramePr>
            <a:graphicFrameLocks noGrp="1"/>
          </p:cNvGraphicFramePr>
          <p:nvPr>
            <p:extLst>
              <p:ext uri="{D42A27DB-BD31-4B8C-83A1-F6EECF244321}">
                <p14:modId xmlns:p14="http://schemas.microsoft.com/office/powerpoint/2010/main" val="2998999946"/>
              </p:ext>
            </p:extLst>
          </p:nvPr>
        </p:nvGraphicFramePr>
        <p:xfrm>
          <a:off x="453147" y="1361496"/>
          <a:ext cx="6060308" cy="3871379"/>
        </p:xfrm>
        <a:graphic>
          <a:graphicData uri="http://schemas.openxmlformats.org/drawingml/2006/table">
            <a:tbl>
              <a:tblPr firstRow="1" firstCol="1" bandRow="1">
                <a:tableStyleId>{5C22544A-7EE6-4342-B048-85BDC9FD1C3A}</a:tableStyleId>
              </a:tblPr>
              <a:tblGrid>
                <a:gridCol w="2882159">
                  <a:extLst>
                    <a:ext uri="{9D8B030D-6E8A-4147-A177-3AD203B41FA5}">
                      <a16:colId xmlns:a16="http://schemas.microsoft.com/office/drawing/2014/main" val="1010288417"/>
                    </a:ext>
                  </a:extLst>
                </a:gridCol>
                <a:gridCol w="3178149">
                  <a:extLst>
                    <a:ext uri="{9D8B030D-6E8A-4147-A177-3AD203B41FA5}">
                      <a16:colId xmlns:a16="http://schemas.microsoft.com/office/drawing/2014/main" val="2931249847"/>
                    </a:ext>
                  </a:extLst>
                </a:gridCol>
              </a:tblGrid>
              <a:tr h="214253">
                <a:tc>
                  <a:txBody>
                    <a:bodyPr/>
                    <a:lstStyle/>
                    <a:p>
                      <a:pPr>
                        <a:lnSpc>
                          <a:spcPct val="115000"/>
                        </a:lnSpc>
                        <a:spcAft>
                          <a:spcPts val="1000"/>
                        </a:spcAft>
                      </a:pPr>
                      <a:r>
                        <a:rPr lang="es-ES" sz="1050" spc="10">
                          <a:effectLst/>
                        </a:rPr>
                        <a:t>Método</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38626" marR="38626" marT="38626" marB="38626" anchor="b"/>
                </a:tc>
                <a:tc>
                  <a:txBody>
                    <a:bodyPr/>
                    <a:lstStyle/>
                    <a:p>
                      <a:pPr>
                        <a:lnSpc>
                          <a:spcPct val="115000"/>
                        </a:lnSpc>
                        <a:spcAft>
                          <a:spcPts val="1000"/>
                        </a:spcAft>
                      </a:pPr>
                      <a:r>
                        <a:rPr lang="es-ES" sz="1050" spc="10">
                          <a:effectLst/>
                        </a:rPr>
                        <a:t>Descripción</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38626" marR="38626" marT="38626" marB="38626" anchor="b"/>
                </a:tc>
                <a:extLst>
                  <a:ext uri="{0D108BD9-81ED-4DB2-BD59-A6C34878D82A}">
                    <a16:rowId xmlns:a16="http://schemas.microsoft.com/office/drawing/2014/main" val="2462043106"/>
                  </a:ext>
                </a:extLst>
              </a:tr>
              <a:tr h="634627">
                <a:tc>
                  <a:txBody>
                    <a:bodyPr/>
                    <a:lstStyle/>
                    <a:p>
                      <a:pPr>
                        <a:lnSpc>
                          <a:spcPct val="115000"/>
                        </a:lnSpc>
                        <a:spcAft>
                          <a:spcPts val="1000"/>
                        </a:spcAft>
                      </a:pPr>
                      <a:r>
                        <a:rPr lang="es-ES" sz="1050" u="sng" spc="10">
                          <a:effectLst/>
                          <a:hlinkClick r:id="rId3"/>
                        </a:rPr>
                        <a:t>Abort()</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8283" marR="48283" marT="67596" marB="67596" anchor="b"/>
                </a:tc>
                <a:tc>
                  <a:txBody>
                    <a:bodyPr/>
                    <a:lstStyle/>
                    <a:p>
                      <a:pPr>
                        <a:lnSpc>
                          <a:spcPct val="115000"/>
                        </a:lnSpc>
                        <a:spcAft>
                          <a:spcPts val="1000"/>
                        </a:spcAft>
                      </a:pPr>
                      <a:r>
                        <a:rPr lang="es-ES" sz="1050">
                          <a:effectLst/>
                        </a:rPr>
                        <a:t>Lanza una ThreadAbortException en el hilo en el que se invoca, para iniciar el proceso de terminación del hilo. La invocación de este método suele terminar el subproceso.</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8283" marR="48283" marT="67596" marB="67596"/>
                </a:tc>
                <a:extLst>
                  <a:ext uri="{0D108BD9-81ED-4DB2-BD59-A6C34878D82A}">
                    <a16:rowId xmlns:a16="http://schemas.microsoft.com/office/drawing/2014/main" val="2990949567"/>
                  </a:ext>
                </a:extLst>
              </a:tr>
              <a:tr h="753811">
                <a:tc>
                  <a:txBody>
                    <a:bodyPr/>
                    <a:lstStyle/>
                    <a:p>
                      <a:pPr>
                        <a:lnSpc>
                          <a:spcPct val="115000"/>
                        </a:lnSpc>
                        <a:spcAft>
                          <a:spcPts val="1000"/>
                        </a:spcAft>
                      </a:pPr>
                      <a:r>
                        <a:rPr lang="es-ES" sz="1050" spc="10">
                          <a:effectLst/>
                        </a:rPr>
                        <a:t>AllocateDataSlot()</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8283" marR="48283" marT="67596" marB="67596" anchor="b"/>
                </a:tc>
                <a:tc>
                  <a:txBody>
                    <a:bodyPr/>
                    <a:lstStyle/>
                    <a:p>
                      <a:pPr>
                        <a:lnSpc>
                          <a:spcPct val="115000"/>
                        </a:lnSpc>
                        <a:spcAft>
                          <a:spcPts val="1000"/>
                        </a:spcAft>
                      </a:pPr>
                      <a:r>
                        <a:rPr lang="es-ES" sz="1050">
                          <a:effectLst/>
                        </a:rPr>
                        <a:t>Asigna una ranura de datos sin nombre en todos los subprocesos. Para un mejor rendimiento, utiliza en su lugar campos marcados con el atributo ThreadStaticAttribute.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8283" marR="48283" marT="67596" marB="67596"/>
                </a:tc>
                <a:extLst>
                  <a:ext uri="{0D108BD9-81ED-4DB2-BD59-A6C34878D82A}">
                    <a16:rowId xmlns:a16="http://schemas.microsoft.com/office/drawing/2014/main" val="3168284846"/>
                  </a:ext>
                </a:extLst>
              </a:tr>
              <a:tr h="753811">
                <a:tc>
                  <a:txBody>
                    <a:bodyPr/>
                    <a:lstStyle/>
                    <a:p>
                      <a:pPr>
                        <a:lnSpc>
                          <a:spcPct val="115000"/>
                        </a:lnSpc>
                        <a:spcAft>
                          <a:spcPts val="1000"/>
                        </a:spcAft>
                      </a:pPr>
                      <a:r>
                        <a:rPr lang="es-ES" sz="1050" spc="10">
                          <a:effectLst/>
                        </a:rPr>
                        <a:t>AllocateNamedDataSlot(String)</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8283" marR="48283" marT="67596" marB="67596" anchor="b"/>
                </a:tc>
                <a:tc>
                  <a:txBody>
                    <a:bodyPr/>
                    <a:lstStyle/>
                    <a:p>
                      <a:pPr>
                        <a:lnSpc>
                          <a:spcPct val="115000"/>
                        </a:lnSpc>
                        <a:spcAft>
                          <a:spcPts val="1000"/>
                        </a:spcAft>
                      </a:pPr>
                      <a:r>
                        <a:rPr lang="es-ES" sz="1050">
                          <a:effectLst/>
                        </a:rPr>
                        <a:t>Asigna un espacio de datos con nombre en todos los subprocesos. Para un mejor rendimiento, utiliza en su lugar campos marcados con el atributo ThreadStaticAttribute.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8283" marR="48283" marT="67596" marB="67596"/>
                </a:tc>
                <a:extLst>
                  <a:ext uri="{0D108BD9-81ED-4DB2-BD59-A6C34878D82A}">
                    <a16:rowId xmlns:a16="http://schemas.microsoft.com/office/drawing/2014/main" val="3973911978"/>
                  </a:ext>
                </a:extLst>
              </a:tr>
              <a:tr h="872994">
                <a:tc>
                  <a:txBody>
                    <a:bodyPr/>
                    <a:lstStyle/>
                    <a:p>
                      <a:pPr>
                        <a:lnSpc>
                          <a:spcPct val="115000"/>
                        </a:lnSpc>
                        <a:spcAft>
                          <a:spcPts val="1000"/>
                        </a:spcAft>
                      </a:pPr>
                      <a:r>
                        <a:rPr lang="es-ES" sz="1050" spc="10">
                          <a:effectLst/>
                        </a:rPr>
                        <a:t>BeginCriticalRegion()</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8283" marR="48283" marT="67596" marB="67596" anchor="b"/>
                </a:tc>
                <a:tc>
                  <a:txBody>
                    <a:bodyPr/>
                    <a:lstStyle/>
                    <a:p>
                      <a:pPr>
                        <a:lnSpc>
                          <a:spcPct val="115000"/>
                        </a:lnSpc>
                        <a:spcAft>
                          <a:spcPts val="1000"/>
                        </a:spcAft>
                      </a:pPr>
                      <a:r>
                        <a:rPr lang="es-ES" sz="1050" dirty="0">
                          <a:effectLst/>
                        </a:rPr>
                        <a:t>Notifica a un host que la ejecución está a punto de entrar en una región de código en la que los efectos de la interrupción de un subproceso o de una excepción no gestionada podrían poner en peligro otras tareas en el dominio de la aplicación.</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48283" marR="48283" marT="67596" marB="67596"/>
                </a:tc>
                <a:extLst>
                  <a:ext uri="{0D108BD9-81ED-4DB2-BD59-A6C34878D82A}">
                    <a16:rowId xmlns:a16="http://schemas.microsoft.com/office/drawing/2014/main" val="287364893"/>
                  </a:ext>
                </a:extLst>
              </a:tr>
            </a:tbl>
          </a:graphicData>
        </a:graphic>
      </p:graphicFrame>
    </p:spTree>
    <p:extLst>
      <p:ext uri="{BB962C8B-B14F-4D97-AF65-F5344CB8AC3E}">
        <p14:creationId xmlns:p14="http://schemas.microsoft.com/office/powerpoint/2010/main" val="270968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2" name="Tabla 1">
            <a:extLst>
              <a:ext uri="{FF2B5EF4-FFF2-40B4-BE49-F238E27FC236}">
                <a16:creationId xmlns:a16="http://schemas.microsoft.com/office/drawing/2014/main" id="{C66E56A7-D3CB-F971-0471-69B1703B5363}"/>
              </a:ext>
            </a:extLst>
          </p:cNvPr>
          <p:cNvGraphicFramePr>
            <a:graphicFrameLocks noGrp="1"/>
          </p:cNvGraphicFramePr>
          <p:nvPr>
            <p:extLst>
              <p:ext uri="{D42A27DB-BD31-4B8C-83A1-F6EECF244321}">
                <p14:modId xmlns:p14="http://schemas.microsoft.com/office/powerpoint/2010/main" val="3033865320"/>
              </p:ext>
            </p:extLst>
          </p:nvPr>
        </p:nvGraphicFramePr>
        <p:xfrm>
          <a:off x="611564" y="1442049"/>
          <a:ext cx="5461432" cy="3583420"/>
        </p:xfrm>
        <a:graphic>
          <a:graphicData uri="http://schemas.openxmlformats.org/drawingml/2006/table">
            <a:tbl>
              <a:tblPr firstRow="1" firstCol="1" bandRow="1">
                <a:tableStyleId>{5C22544A-7EE6-4342-B048-85BDC9FD1C3A}</a:tableStyleId>
              </a:tblPr>
              <a:tblGrid>
                <a:gridCol w="2597345">
                  <a:extLst>
                    <a:ext uri="{9D8B030D-6E8A-4147-A177-3AD203B41FA5}">
                      <a16:colId xmlns:a16="http://schemas.microsoft.com/office/drawing/2014/main" val="1575069313"/>
                    </a:ext>
                  </a:extLst>
                </a:gridCol>
                <a:gridCol w="2864087">
                  <a:extLst>
                    <a:ext uri="{9D8B030D-6E8A-4147-A177-3AD203B41FA5}">
                      <a16:colId xmlns:a16="http://schemas.microsoft.com/office/drawing/2014/main" val="2242573363"/>
                    </a:ext>
                  </a:extLst>
                </a:gridCol>
              </a:tblGrid>
              <a:tr h="824302">
                <a:tc>
                  <a:txBody>
                    <a:bodyPr/>
                    <a:lstStyle/>
                    <a:p>
                      <a:pPr>
                        <a:lnSpc>
                          <a:spcPct val="115000"/>
                        </a:lnSpc>
                        <a:spcAft>
                          <a:spcPts val="1000"/>
                        </a:spcAft>
                      </a:pPr>
                      <a:r>
                        <a:rPr lang="es-ES" sz="1050" spc="10">
                          <a:effectLst/>
                        </a:rPr>
                        <a:t>BeginThreadAffinity()</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nchor="b"/>
                </a:tc>
                <a:tc>
                  <a:txBody>
                    <a:bodyPr/>
                    <a:lstStyle/>
                    <a:p>
                      <a:pPr>
                        <a:lnSpc>
                          <a:spcPct val="115000"/>
                        </a:lnSpc>
                        <a:spcAft>
                          <a:spcPts val="1000"/>
                        </a:spcAft>
                      </a:pPr>
                      <a:r>
                        <a:rPr lang="es-ES" sz="1050">
                          <a:effectLst/>
                        </a:rPr>
                        <a:t>Notifica al host que el código administrado está a punto de ejecutar instrucciones que dependen de la identidad del Thread físico actual del sistema operativo.</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tc>
                <a:extLst>
                  <a:ext uri="{0D108BD9-81ED-4DB2-BD59-A6C34878D82A}">
                    <a16:rowId xmlns:a16="http://schemas.microsoft.com/office/drawing/2014/main" val="1006993644"/>
                  </a:ext>
                </a:extLst>
              </a:tr>
              <a:tr h="694170">
                <a:tc>
                  <a:txBody>
                    <a:bodyPr/>
                    <a:lstStyle/>
                    <a:p>
                      <a:pPr>
                        <a:lnSpc>
                          <a:spcPct val="115000"/>
                        </a:lnSpc>
                        <a:spcAft>
                          <a:spcPts val="1000"/>
                        </a:spcAft>
                      </a:pPr>
                      <a:r>
                        <a:rPr lang="es-ES" sz="1050" spc="10">
                          <a:effectLst/>
                        </a:rPr>
                        <a:t>DisableComObjectEagerCleanup()</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nchor="b"/>
                </a:tc>
                <a:tc>
                  <a:txBody>
                    <a:bodyPr/>
                    <a:lstStyle/>
                    <a:p>
                      <a:pPr>
                        <a:lnSpc>
                          <a:spcPct val="115000"/>
                        </a:lnSpc>
                        <a:spcAft>
                          <a:spcPts val="1000"/>
                        </a:spcAft>
                      </a:pPr>
                      <a:r>
                        <a:rPr lang="es-ES" sz="1050">
                          <a:effectLst/>
                        </a:rPr>
                        <a:t>Desactiva la limpieza automática de las envolturas invocables en tiempo de ejecución (RCW) para el subproceso actual.</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tc>
                <a:extLst>
                  <a:ext uri="{0D108BD9-81ED-4DB2-BD59-A6C34878D82A}">
                    <a16:rowId xmlns:a16="http://schemas.microsoft.com/office/drawing/2014/main" val="3346916052"/>
                  </a:ext>
                </a:extLst>
              </a:tr>
              <a:tr h="832060">
                <a:tc>
                  <a:txBody>
                    <a:bodyPr/>
                    <a:lstStyle/>
                    <a:p>
                      <a:pPr>
                        <a:lnSpc>
                          <a:spcPct val="115000"/>
                        </a:lnSpc>
                        <a:spcAft>
                          <a:spcPts val="1000"/>
                        </a:spcAft>
                      </a:pPr>
                      <a:r>
                        <a:rPr lang="es-ES" sz="1050" spc="10">
                          <a:effectLst/>
                        </a:rPr>
                        <a:t>EndCriticalRegion()</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nchor="b"/>
                </a:tc>
                <a:tc>
                  <a:txBody>
                    <a:bodyPr/>
                    <a:lstStyle/>
                    <a:p>
                      <a:pPr>
                        <a:lnSpc>
                          <a:spcPct val="115000"/>
                        </a:lnSpc>
                        <a:spcAft>
                          <a:spcPts val="1000"/>
                        </a:spcAft>
                      </a:pPr>
                      <a:r>
                        <a:rPr lang="es-ES" sz="1050" dirty="0">
                          <a:effectLst/>
                        </a:rPr>
                        <a:t>Notifica al host que la ejecución está a punto de entrar en una región de código en la que los efectos de una interrupción del subproceso o de una excepción no gestionada se limitan a la tarea actual.</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tc>
                <a:extLst>
                  <a:ext uri="{0D108BD9-81ED-4DB2-BD59-A6C34878D82A}">
                    <a16:rowId xmlns:a16="http://schemas.microsoft.com/office/drawing/2014/main" val="2556620993"/>
                  </a:ext>
                </a:extLst>
              </a:tr>
              <a:tr h="824302">
                <a:tc>
                  <a:txBody>
                    <a:bodyPr/>
                    <a:lstStyle/>
                    <a:p>
                      <a:pPr>
                        <a:lnSpc>
                          <a:spcPct val="115000"/>
                        </a:lnSpc>
                        <a:spcAft>
                          <a:spcPts val="1000"/>
                        </a:spcAft>
                      </a:pPr>
                      <a:r>
                        <a:rPr lang="es-ES" sz="1050" spc="10">
                          <a:effectLst/>
                        </a:rPr>
                        <a:t>EndThreadAffinity()</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nchor="b"/>
                </a:tc>
                <a:tc>
                  <a:txBody>
                    <a:bodyPr/>
                    <a:lstStyle/>
                    <a:p>
                      <a:pPr>
                        <a:lnSpc>
                          <a:spcPct val="115000"/>
                        </a:lnSpc>
                        <a:spcAft>
                          <a:spcPts val="1000"/>
                        </a:spcAft>
                      </a:pPr>
                      <a:r>
                        <a:rPr lang="es-ES" sz="1050" dirty="0">
                          <a:effectLst/>
                        </a:rPr>
                        <a:t>Notifica al host que el código gestionado ha terminado de ejecutar instrucciones que dependen de la identidad del subproceso físico actual del sistema operativo.</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tc>
                <a:extLst>
                  <a:ext uri="{0D108BD9-81ED-4DB2-BD59-A6C34878D82A}">
                    <a16:rowId xmlns:a16="http://schemas.microsoft.com/office/drawing/2014/main" val="3778231980"/>
                  </a:ext>
                </a:extLst>
              </a:tr>
            </a:tbl>
          </a:graphicData>
        </a:graphic>
      </p:graphicFrame>
    </p:spTree>
    <p:extLst>
      <p:ext uri="{BB962C8B-B14F-4D97-AF65-F5344CB8AC3E}">
        <p14:creationId xmlns:p14="http://schemas.microsoft.com/office/powerpoint/2010/main" val="3260295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3" name="Tabla 2">
            <a:extLst>
              <a:ext uri="{FF2B5EF4-FFF2-40B4-BE49-F238E27FC236}">
                <a16:creationId xmlns:a16="http://schemas.microsoft.com/office/drawing/2014/main" id="{042BC377-5111-18F2-BE0B-B591B3BB0674}"/>
              </a:ext>
            </a:extLst>
          </p:cNvPr>
          <p:cNvGraphicFramePr>
            <a:graphicFrameLocks noGrp="1"/>
          </p:cNvGraphicFramePr>
          <p:nvPr>
            <p:extLst>
              <p:ext uri="{D42A27DB-BD31-4B8C-83A1-F6EECF244321}">
                <p14:modId xmlns:p14="http://schemas.microsoft.com/office/powerpoint/2010/main" val="194714178"/>
              </p:ext>
            </p:extLst>
          </p:nvPr>
        </p:nvGraphicFramePr>
        <p:xfrm>
          <a:off x="435894" y="1493807"/>
          <a:ext cx="5930400" cy="4182999"/>
        </p:xfrm>
        <a:graphic>
          <a:graphicData uri="http://schemas.openxmlformats.org/drawingml/2006/table">
            <a:tbl>
              <a:tblPr firstRow="1" firstCol="1" bandRow="1">
                <a:tableStyleId>{5C22544A-7EE6-4342-B048-85BDC9FD1C3A}</a:tableStyleId>
              </a:tblPr>
              <a:tblGrid>
                <a:gridCol w="2820376">
                  <a:extLst>
                    <a:ext uri="{9D8B030D-6E8A-4147-A177-3AD203B41FA5}">
                      <a16:colId xmlns:a16="http://schemas.microsoft.com/office/drawing/2014/main" val="2631695409"/>
                    </a:ext>
                  </a:extLst>
                </a:gridCol>
                <a:gridCol w="3110024">
                  <a:extLst>
                    <a:ext uri="{9D8B030D-6E8A-4147-A177-3AD203B41FA5}">
                      <a16:colId xmlns:a16="http://schemas.microsoft.com/office/drawing/2014/main" val="226501735"/>
                    </a:ext>
                  </a:extLst>
                </a:gridCol>
              </a:tblGrid>
              <a:tr h="386617">
                <a:tc>
                  <a:txBody>
                    <a:bodyPr/>
                    <a:lstStyle/>
                    <a:p>
                      <a:pPr>
                        <a:lnSpc>
                          <a:spcPct val="115000"/>
                        </a:lnSpc>
                        <a:spcAft>
                          <a:spcPts val="1000"/>
                        </a:spcAft>
                      </a:pPr>
                      <a:r>
                        <a:rPr lang="es-ES" sz="1050" spc="10">
                          <a:effectLst/>
                        </a:rPr>
                        <a:t>Equals(Object)</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nchor="b"/>
                </a:tc>
                <a:tc>
                  <a:txBody>
                    <a:bodyPr/>
                    <a:lstStyle/>
                    <a:p>
                      <a:pPr>
                        <a:lnSpc>
                          <a:spcPct val="115000"/>
                        </a:lnSpc>
                        <a:spcAft>
                          <a:spcPts val="1000"/>
                        </a:spcAft>
                      </a:pPr>
                      <a:r>
                        <a:rPr lang="es-ES" sz="1050" dirty="0">
                          <a:effectLst/>
                        </a:rPr>
                        <a:t>Determina si el objeto especificado es igual al objeto actual.</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tc>
                <a:extLst>
                  <a:ext uri="{0D108BD9-81ED-4DB2-BD59-A6C34878D82A}">
                    <a16:rowId xmlns:a16="http://schemas.microsoft.com/office/drawing/2014/main" val="2814658947"/>
                  </a:ext>
                </a:extLst>
              </a:tr>
              <a:tr h="600342">
                <a:tc>
                  <a:txBody>
                    <a:bodyPr/>
                    <a:lstStyle/>
                    <a:p>
                      <a:pPr>
                        <a:lnSpc>
                          <a:spcPct val="115000"/>
                        </a:lnSpc>
                        <a:spcAft>
                          <a:spcPts val="1000"/>
                        </a:spcAft>
                      </a:pPr>
                      <a:r>
                        <a:rPr lang="es-ES" sz="1050" spc="10">
                          <a:effectLst/>
                        </a:rPr>
                        <a:t>Finalize()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nchor="b"/>
                </a:tc>
                <a:tc>
                  <a:txBody>
                    <a:bodyPr/>
                    <a:lstStyle/>
                    <a:p>
                      <a:pPr>
                        <a:lnSpc>
                          <a:spcPct val="115000"/>
                        </a:lnSpc>
                        <a:spcAft>
                          <a:spcPts val="1000"/>
                        </a:spcAft>
                      </a:pPr>
                      <a:r>
                        <a:rPr lang="es-ES" sz="1050">
                          <a:effectLst/>
                        </a:rPr>
                        <a:t>Garantiza la liberación de recursos y otras operaciones de limpieza cuando el recolector de basura recupera el objeto Thread.</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tc>
                <a:extLst>
                  <a:ext uri="{0D108BD9-81ED-4DB2-BD59-A6C34878D82A}">
                    <a16:rowId xmlns:a16="http://schemas.microsoft.com/office/drawing/2014/main" val="2234409615"/>
                  </a:ext>
                </a:extLst>
              </a:tr>
              <a:tr h="735467">
                <a:tc>
                  <a:txBody>
                    <a:bodyPr/>
                    <a:lstStyle/>
                    <a:p>
                      <a:pPr>
                        <a:lnSpc>
                          <a:spcPct val="115000"/>
                        </a:lnSpc>
                        <a:spcAft>
                          <a:spcPts val="1000"/>
                        </a:spcAft>
                      </a:pPr>
                      <a:r>
                        <a:rPr lang="es-ES" sz="1050" spc="10">
                          <a:effectLst/>
                        </a:rPr>
                        <a:t>FreeNamedDataSlot(String)</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nchor="b"/>
                </a:tc>
                <a:tc>
                  <a:txBody>
                    <a:bodyPr/>
                    <a:lstStyle/>
                    <a:p>
                      <a:pPr>
                        <a:lnSpc>
                          <a:spcPct val="115000"/>
                        </a:lnSpc>
                        <a:spcAft>
                          <a:spcPts val="1000"/>
                        </a:spcAft>
                      </a:pPr>
                      <a:r>
                        <a:rPr lang="es-ES" sz="1050">
                          <a:effectLst/>
                        </a:rPr>
                        <a:t>Elimina la asociación entre un nombre y una ranura, para todos los hilos del proceso. Para un mejor rendimiento, utilice en su lugar campos marcados con el atributo ThreadStaticAttribute.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tc>
                <a:extLst>
                  <a:ext uri="{0D108BD9-81ED-4DB2-BD59-A6C34878D82A}">
                    <a16:rowId xmlns:a16="http://schemas.microsoft.com/office/drawing/2014/main" val="599001960"/>
                  </a:ext>
                </a:extLst>
              </a:tr>
              <a:tr h="386617">
                <a:tc>
                  <a:txBody>
                    <a:bodyPr/>
                    <a:lstStyle/>
                    <a:p>
                      <a:pPr>
                        <a:lnSpc>
                          <a:spcPct val="115000"/>
                        </a:lnSpc>
                        <a:spcAft>
                          <a:spcPts val="1000"/>
                        </a:spcAft>
                      </a:pPr>
                      <a:r>
                        <a:rPr lang="es-ES" sz="1050" spc="10">
                          <a:effectLst/>
                        </a:rPr>
                        <a:t>GetApartmentState()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nchor="b"/>
                </a:tc>
                <a:tc>
                  <a:txBody>
                    <a:bodyPr/>
                    <a:lstStyle/>
                    <a:p>
                      <a:pPr>
                        <a:lnSpc>
                          <a:spcPct val="115000"/>
                        </a:lnSpc>
                        <a:spcAft>
                          <a:spcPts val="1000"/>
                        </a:spcAft>
                      </a:pPr>
                      <a:r>
                        <a:rPr lang="es-ES" sz="1050">
                          <a:effectLst/>
                        </a:rPr>
                        <a:t>Devuelve un valor ApartmentState que indica el estado del apartamento.</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tc>
                <a:extLst>
                  <a:ext uri="{0D108BD9-81ED-4DB2-BD59-A6C34878D82A}">
                    <a16:rowId xmlns:a16="http://schemas.microsoft.com/office/drawing/2014/main" val="847079176"/>
                  </a:ext>
                </a:extLst>
              </a:tr>
              <a:tr h="502900">
                <a:tc>
                  <a:txBody>
                    <a:bodyPr/>
                    <a:lstStyle/>
                    <a:p>
                      <a:pPr>
                        <a:lnSpc>
                          <a:spcPct val="115000"/>
                        </a:lnSpc>
                        <a:spcAft>
                          <a:spcPts val="1000"/>
                        </a:spcAft>
                      </a:pPr>
                      <a:r>
                        <a:rPr lang="es-ES" sz="1050" spc="10">
                          <a:effectLst/>
                        </a:rPr>
                        <a:t>GetCompressedStack()</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nchor="b"/>
                </a:tc>
                <a:tc>
                  <a:txBody>
                    <a:bodyPr/>
                    <a:lstStyle/>
                    <a:p>
                      <a:pPr>
                        <a:lnSpc>
                          <a:spcPct val="115000"/>
                        </a:lnSpc>
                        <a:spcAft>
                          <a:spcPts val="1000"/>
                        </a:spcAft>
                      </a:pPr>
                      <a:r>
                        <a:rPr lang="es-ES" sz="1050">
                          <a:effectLst/>
                        </a:rPr>
                        <a:t>Devuelve un objeto CompressedStack que puede utilizarse para capturar la pila del subproceso actual.</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tc>
                <a:extLst>
                  <a:ext uri="{0D108BD9-81ED-4DB2-BD59-A6C34878D82A}">
                    <a16:rowId xmlns:a16="http://schemas.microsoft.com/office/drawing/2014/main" val="487704258"/>
                  </a:ext>
                </a:extLst>
              </a:tr>
              <a:tr h="851751">
                <a:tc>
                  <a:txBody>
                    <a:bodyPr/>
                    <a:lstStyle/>
                    <a:p>
                      <a:pPr>
                        <a:lnSpc>
                          <a:spcPct val="115000"/>
                        </a:lnSpc>
                        <a:spcAft>
                          <a:spcPts val="1000"/>
                        </a:spcAft>
                      </a:pPr>
                      <a:r>
                        <a:rPr lang="es-ES" sz="1050" spc="10">
                          <a:effectLst/>
                        </a:rPr>
                        <a:t>GetData(LocalDataStoreSlot)</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nchor="b"/>
                </a:tc>
                <a:tc>
                  <a:txBody>
                    <a:bodyPr/>
                    <a:lstStyle/>
                    <a:p>
                      <a:pPr>
                        <a:lnSpc>
                          <a:spcPct val="115000"/>
                        </a:lnSpc>
                        <a:spcAft>
                          <a:spcPts val="1000"/>
                        </a:spcAft>
                      </a:pPr>
                      <a:r>
                        <a:rPr lang="es-ES" sz="1050" dirty="0">
                          <a:effectLst/>
                        </a:rPr>
                        <a:t>Recupera el valor de la ranura especificada en el subproceso actual, dentro del dominio actual del subproceso actual. Para un mejor rendimiento, utilice en su lugar campos marcados con el atributo </a:t>
                      </a:r>
                      <a:r>
                        <a:rPr lang="es-ES" sz="1050" dirty="0" err="1">
                          <a:effectLst/>
                        </a:rPr>
                        <a:t>ThreadStaticAttribute</a:t>
                      </a:r>
                      <a:r>
                        <a:rPr lang="es-ES" sz="1050" dirty="0">
                          <a:effectLst/>
                        </a:rPr>
                        <a:t>.</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45085" marR="45085" marT="63119" marB="63119"/>
                </a:tc>
                <a:extLst>
                  <a:ext uri="{0D108BD9-81ED-4DB2-BD59-A6C34878D82A}">
                    <a16:rowId xmlns:a16="http://schemas.microsoft.com/office/drawing/2014/main" val="1122392524"/>
                  </a:ext>
                </a:extLst>
              </a:tr>
            </a:tbl>
          </a:graphicData>
        </a:graphic>
      </p:graphicFrame>
    </p:spTree>
    <p:extLst>
      <p:ext uri="{BB962C8B-B14F-4D97-AF65-F5344CB8AC3E}">
        <p14:creationId xmlns:p14="http://schemas.microsoft.com/office/powerpoint/2010/main" val="2450547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2" name="Tabla 1">
            <a:extLst>
              <a:ext uri="{FF2B5EF4-FFF2-40B4-BE49-F238E27FC236}">
                <a16:creationId xmlns:a16="http://schemas.microsoft.com/office/drawing/2014/main" id="{9DB995BF-D06B-4AF5-DA76-6FC707C27DB3}"/>
              </a:ext>
            </a:extLst>
          </p:cNvPr>
          <p:cNvGraphicFramePr>
            <a:graphicFrameLocks noGrp="1"/>
          </p:cNvGraphicFramePr>
          <p:nvPr>
            <p:extLst>
              <p:ext uri="{D42A27DB-BD31-4B8C-83A1-F6EECF244321}">
                <p14:modId xmlns:p14="http://schemas.microsoft.com/office/powerpoint/2010/main" val="2462564073"/>
              </p:ext>
            </p:extLst>
          </p:nvPr>
        </p:nvGraphicFramePr>
        <p:xfrm>
          <a:off x="525402" y="1627433"/>
          <a:ext cx="5754628" cy="3215991"/>
        </p:xfrm>
        <a:graphic>
          <a:graphicData uri="http://schemas.openxmlformats.org/drawingml/2006/table">
            <a:tbl>
              <a:tblPr firstRow="1" firstCol="1" bandRow="1">
                <a:tableStyleId>{5C22544A-7EE6-4342-B048-85BDC9FD1C3A}</a:tableStyleId>
              </a:tblPr>
              <a:tblGrid>
                <a:gridCol w="2736784">
                  <a:extLst>
                    <a:ext uri="{9D8B030D-6E8A-4147-A177-3AD203B41FA5}">
                      <a16:colId xmlns:a16="http://schemas.microsoft.com/office/drawing/2014/main" val="1543322345"/>
                    </a:ext>
                  </a:extLst>
                </a:gridCol>
                <a:gridCol w="3017844">
                  <a:extLst>
                    <a:ext uri="{9D8B030D-6E8A-4147-A177-3AD203B41FA5}">
                      <a16:colId xmlns:a16="http://schemas.microsoft.com/office/drawing/2014/main" val="1208236089"/>
                    </a:ext>
                  </a:extLst>
                </a:gridCol>
              </a:tblGrid>
              <a:tr h="748925">
                <a:tc>
                  <a:txBody>
                    <a:bodyPr/>
                    <a:lstStyle/>
                    <a:p>
                      <a:pPr>
                        <a:lnSpc>
                          <a:spcPct val="115000"/>
                        </a:lnSpc>
                        <a:spcAft>
                          <a:spcPts val="1000"/>
                        </a:spcAft>
                      </a:pPr>
                      <a:r>
                        <a:rPr lang="es-ES" sz="900" spc="10">
                          <a:effectLst/>
                        </a:rPr>
                        <a:t>GetDomain()</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nchor="b"/>
                </a:tc>
                <a:tc>
                  <a:txBody>
                    <a:bodyPr/>
                    <a:lstStyle/>
                    <a:p>
                      <a:pPr>
                        <a:lnSpc>
                          <a:spcPct val="115000"/>
                        </a:lnSpc>
                        <a:spcAft>
                          <a:spcPts val="1000"/>
                        </a:spcAft>
                      </a:pPr>
                      <a:r>
                        <a:rPr lang="es-ES" sz="900">
                          <a:effectLst/>
                        </a:rPr>
                        <a:t>Devuelve el dominio actual en el que se está ejecutando el subproceso actual.</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tc>
                <a:extLst>
                  <a:ext uri="{0D108BD9-81ED-4DB2-BD59-A6C34878D82A}">
                    <a16:rowId xmlns:a16="http://schemas.microsoft.com/office/drawing/2014/main" val="3294639150"/>
                  </a:ext>
                </a:extLst>
              </a:tr>
              <a:tr h="572714">
                <a:tc>
                  <a:txBody>
                    <a:bodyPr/>
                    <a:lstStyle/>
                    <a:p>
                      <a:pPr>
                        <a:lnSpc>
                          <a:spcPct val="115000"/>
                        </a:lnSpc>
                        <a:spcAft>
                          <a:spcPts val="1000"/>
                        </a:spcAft>
                      </a:pPr>
                      <a:r>
                        <a:rPr lang="es-ES" sz="900" spc="10">
                          <a:effectLst/>
                        </a:rPr>
                        <a:t>GetDomainID()</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nchor="b"/>
                </a:tc>
                <a:tc>
                  <a:txBody>
                    <a:bodyPr/>
                    <a:lstStyle/>
                    <a:p>
                      <a:pPr>
                        <a:lnSpc>
                          <a:spcPct val="115000"/>
                        </a:lnSpc>
                        <a:spcAft>
                          <a:spcPts val="1000"/>
                        </a:spcAft>
                      </a:pPr>
                      <a:r>
                        <a:rPr lang="es-ES" sz="900">
                          <a:effectLst/>
                        </a:rPr>
                        <a:t>Devuelve un identificador de dominio de aplicación único.</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tc>
                <a:extLst>
                  <a:ext uri="{0D108BD9-81ED-4DB2-BD59-A6C34878D82A}">
                    <a16:rowId xmlns:a16="http://schemas.microsoft.com/office/drawing/2014/main" val="3695205371"/>
                  </a:ext>
                </a:extLst>
              </a:tr>
              <a:tr h="572714">
                <a:tc>
                  <a:txBody>
                    <a:bodyPr/>
                    <a:lstStyle/>
                    <a:p>
                      <a:pPr>
                        <a:lnSpc>
                          <a:spcPct val="115000"/>
                        </a:lnSpc>
                        <a:spcAft>
                          <a:spcPts val="1000"/>
                        </a:spcAft>
                      </a:pPr>
                      <a:r>
                        <a:rPr lang="es-ES" sz="900" spc="10">
                          <a:effectLst/>
                        </a:rPr>
                        <a:t>GetHashCode()</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nchor="b"/>
                </a:tc>
                <a:tc>
                  <a:txBody>
                    <a:bodyPr/>
                    <a:lstStyle/>
                    <a:p>
                      <a:pPr>
                        <a:lnSpc>
                          <a:spcPct val="115000"/>
                        </a:lnSpc>
                        <a:spcAft>
                          <a:spcPts val="1000"/>
                        </a:spcAft>
                      </a:pPr>
                      <a:r>
                        <a:rPr lang="es-ES" sz="900">
                          <a:effectLst/>
                        </a:rPr>
                        <a:t>Devuelve un código hash para el subproceso actual.</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tc>
                <a:extLst>
                  <a:ext uri="{0D108BD9-81ED-4DB2-BD59-A6C34878D82A}">
                    <a16:rowId xmlns:a16="http://schemas.microsoft.com/office/drawing/2014/main" val="2268261215"/>
                  </a:ext>
                </a:extLst>
              </a:tr>
              <a:tr h="925135">
                <a:tc>
                  <a:txBody>
                    <a:bodyPr/>
                    <a:lstStyle/>
                    <a:p>
                      <a:pPr>
                        <a:lnSpc>
                          <a:spcPct val="115000"/>
                        </a:lnSpc>
                        <a:spcAft>
                          <a:spcPts val="1000"/>
                        </a:spcAft>
                      </a:pPr>
                      <a:r>
                        <a:rPr lang="es-ES" sz="900" spc="10">
                          <a:effectLst/>
                        </a:rPr>
                        <a:t>GetNamedDataSlot(String)</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nchor="b"/>
                </a:tc>
                <a:tc>
                  <a:txBody>
                    <a:bodyPr/>
                    <a:lstStyle/>
                    <a:p>
                      <a:pPr>
                        <a:lnSpc>
                          <a:spcPct val="115000"/>
                        </a:lnSpc>
                        <a:spcAft>
                          <a:spcPts val="1000"/>
                        </a:spcAft>
                      </a:pPr>
                      <a:r>
                        <a:rPr lang="es-ES" sz="900">
                          <a:effectLst/>
                        </a:rPr>
                        <a:t>Busca una ranura de datos con nombre. Para un mejor rendimiento, utilice en su lugar campos marcados con el atributo ThreadStaticAttribute.</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tc>
                <a:extLst>
                  <a:ext uri="{0D108BD9-81ED-4DB2-BD59-A6C34878D82A}">
                    <a16:rowId xmlns:a16="http://schemas.microsoft.com/office/drawing/2014/main" val="2810626461"/>
                  </a:ext>
                </a:extLst>
              </a:tr>
              <a:tr h="396503">
                <a:tc>
                  <a:txBody>
                    <a:bodyPr/>
                    <a:lstStyle/>
                    <a:p>
                      <a:pPr>
                        <a:lnSpc>
                          <a:spcPct val="115000"/>
                        </a:lnSpc>
                        <a:spcAft>
                          <a:spcPts val="1000"/>
                        </a:spcAft>
                      </a:pPr>
                      <a:r>
                        <a:rPr lang="es-ES" sz="900" spc="10">
                          <a:effectLst/>
                        </a:rPr>
                        <a:t>GetType()</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nchor="b"/>
                </a:tc>
                <a:tc>
                  <a:txBody>
                    <a:bodyPr/>
                    <a:lstStyle/>
                    <a:p>
                      <a:pPr>
                        <a:lnSpc>
                          <a:spcPct val="115000"/>
                        </a:lnSpc>
                        <a:spcAft>
                          <a:spcPts val="1000"/>
                        </a:spcAft>
                      </a:pPr>
                      <a:r>
                        <a:rPr lang="es-ES" sz="900" dirty="0">
                          <a:effectLst/>
                        </a:rPr>
                        <a:t>Obtiene el tipo de la instancia actual.</a:t>
                      </a:r>
                      <a:endParaRPr lang="es-EC" sz="900" dirty="0">
                        <a:effectLst/>
                        <a:latin typeface="Calibri" panose="020F0502020204030204" pitchFamily="34" charset="0"/>
                        <a:ea typeface="Calibri" panose="020F0502020204030204" pitchFamily="34" charset="0"/>
                        <a:cs typeface="Arial" panose="020B0604020202020204" pitchFamily="34" charset="0"/>
                      </a:endParaRPr>
                    </a:p>
                  </a:txBody>
                  <a:tcPr marL="74055" marR="74055" marT="103677" marB="103677"/>
                </a:tc>
                <a:extLst>
                  <a:ext uri="{0D108BD9-81ED-4DB2-BD59-A6C34878D82A}">
                    <a16:rowId xmlns:a16="http://schemas.microsoft.com/office/drawing/2014/main" val="1236032240"/>
                  </a:ext>
                </a:extLst>
              </a:tr>
            </a:tbl>
          </a:graphicData>
        </a:graphic>
      </p:graphicFrame>
    </p:spTree>
    <p:extLst>
      <p:ext uri="{BB962C8B-B14F-4D97-AF65-F5344CB8AC3E}">
        <p14:creationId xmlns:p14="http://schemas.microsoft.com/office/powerpoint/2010/main" val="296881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3" name="Tabla 2">
            <a:extLst>
              <a:ext uri="{FF2B5EF4-FFF2-40B4-BE49-F238E27FC236}">
                <a16:creationId xmlns:a16="http://schemas.microsoft.com/office/drawing/2014/main" id="{9498B5A1-03EE-C465-5566-4ED5B2777851}"/>
              </a:ext>
            </a:extLst>
          </p:cNvPr>
          <p:cNvGraphicFramePr>
            <a:graphicFrameLocks noGrp="1"/>
          </p:cNvGraphicFramePr>
          <p:nvPr>
            <p:extLst>
              <p:ext uri="{D42A27DB-BD31-4B8C-83A1-F6EECF244321}">
                <p14:modId xmlns:p14="http://schemas.microsoft.com/office/powerpoint/2010/main" val="1337165200"/>
              </p:ext>
            </p:extLst>
          </p:nvPr>
        </p:nvGraphicFramePr>
        <p:xfrm>
          <a:off x="435894" y="1386947"/>
          <a:ext cx="5809631" cy="3456478"/>
        </p:xfrm>
        <a:graphic>
          <a:graphicData uri="http://schemas.openxmlformats.org/drawingml/2006/table">
            <a:tbl>
              <a:tblPr firstRow="1" firstCol="1" bandRow="1">
                <a:tableStyleId>{5C22544A-7EE6-4342-B048-85BDC9FD1C3A}</a:tableStyleId>
              </a:tblPr>
              <a:tblGrid>
                <a:gridCol w="2762942">
                  <a:extLst>
                    <a:ext uri="{9D8B030D-6E8A-4147-A177-3AD203B41FA5}">
                      <a16:colId xmlns:a16="http://schemas.microsoft.com/office/drawing/2014/main" val="3435911503"/>
                    </a:ext>
                  </a:extLst>
                </a:gridCol>
                <a:gridCol w="3046689">
                  <a:extLst>
                    <a:ext uri="{9D8B030D-6E8A-4147-A177-3AD203B41FA5}">
                      <a16:colId xmlns:a16="http://schemas.microsoft.com/office/drawing/2014/main" val="622304518"/>
                    </a:ext>
                  </a:extLst>
                </a:gridCol>
              </a:tblGrid>
              <a:tr h="508899">
                <a:tc>
                  <a:txBody>
                    <a:bodyPr/>
                    <a:lstStyle/>
                    <a:p>
                      <a:pPr>
                        <a:lnSpc>
                          <a:spcPct val="115000"/>
                        </a:lnSpc>
                        <a:spcAft>
                          <a:spcPts val="1000"/>
                        </a:spcAft>
                      </a:pPr>
                      <a:r>
                        <a:rPr lang="es-ES" sz="1050" spc="10">
                          <a:effectLst/>
                        </a:rPr>
                        <a:t>Interrupt()</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4295" marR="64295" marT="90014" marB="90014" anchor="b"/>
                </a:tc>
                <a:tc>
                  <a:txBody>
                    <a:bodyPr/>
                    <a:lstStyle/>
                    <a:p>
                      <a:pPr>
                        <a:lnSpc>
                          <a:spcPct val="115000"/>
                        </a:lnSpc>
                        <a:spcAft>
                          <a:spcPts val="1000"/>
                        </a:spcAft>
                      </a:pPr>
                      <a:r>
                        <a:rPr lang="es-ES" sz="1050">
                          <a:effectLst/>
                        </a:rPr>
                        <a:t>Interrumpe un subproceso que se encuentra en el estado WaitSleepJoin.</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4295" marR="64295" marT="90014" marB="90014"/>
                </a:tc>
                <a:extLst>
                  <a:ext uri="{0D108BD9-81ED-4DB2-BD59-A6C34878D82A}">
                    <a16:rowId xmlns:a16="http://schemas.microsoft.com/office/drawing/2014/main" val="3812326025"/>
                  </a:ext>
                </a:extLst>
              </a:tr>
              <a:tr h="923978">
                <a:tc>
                  <a:txBody>
                    <a:bodyPr/>
                    <a:lstStyle/>
                    <a:p>
                      <a:pPr>
                        <a:lnSpc>
                          <a:spcPct val="115000"/>
                        </a:lnSpc>
                        <a:spcAft>
                          <a:spcPts val="1000"/>
                        </a:spcAft>
                      </a:pPr>
                      <a:r>
                        <a:rPr lang="es-ES" sz="1050" u="sng" spc="10">
                          <a:effectLst/>
                          <a:hlinkClick r:id="rId3"/>
                        </a:rPr>
                        <a:t>Join()</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4295" marR="64295" marT="90014" marB="90014" anchor="b"/>
                </a:tc>
                <a:tc>
                  <a:txBody>
                    <a:bodyPr/>
                    <a:lstStyle/>
                    <a:p>
                      <a:pPr>
                        <a:lnSpc>
                          <a:spcPct val="115000"/>
                        </a:lnSpc>
                        <a:spcAft>
                          <a:spcPts val="1000"/>
                        </a:spcAft>
                      </a:pPr>
                      <a:r>
                        <a:rPr lang="es-ES" sz="1050">
                          <a:effectLst/>
                        </a:rPr>
                        <a:t>Bloquea el subproceso que realiza la llamada hasta que finaliza el subproceso representado por esta instancia, sin dejar de realizar el bombeo COM y SendMessage estándar.</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4295" marR="64295" marT="90014" marB="90014"/>
                </a:tc>
                <a:extLst>
                  <a:ext uri="{0D108BD9-81ED-4DB2-BD59-A6C34878D82A}">
                    <a16:rowId xmlns:a16="http://schemas.microsoft.com/office/drawing/2014/main" val="738043756"/>
                  </a:ext>
                </a:extLst>
              </a:tr>
              <a:tr h="355836">
                <a:tc>
                  <a:txBody>
                    <a:bodyPr/>
                    <a:lstStyle/>
                    <a:p>
                      <a:pPr>
                        <a:lnSpc>
                          <a:spcPct val="115000"/>
                        </a:lnSpc>
                        <a:spcAft>
                          <a:spcPts val="1000"/>
                        </a:spcAft>
                      </a:pPr>
                      <a:r>
                        <a:rPr lang="es-ES" sz="1050" spc="10">
                          <a:effectLst/>
                        </a:rPr>
                        <a:t>MemberwiseClone()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4295" marR="64295" marT="90014" marB="90014" anchor="b"/>
                </a:tc>
                <a:tc>
                  <a:txBody>
                    <a:bodyPr/>
                    <a:lstStyle/>
                    <a:p>
                      <a:pPr>
                        <a:lnSpc>
                          <a:spcPct val="115000"/>
                        </a:lnSpc>
                        <a:spcAft>
                          <a:spcPts val="1000"/>
                        </a:spcAft>
                      </a:pPr>
                      <a:r>
                        <a:rPr lang="es-ES" sz="1050">
                          <a:effectLst/>
                        </a:rPr>
                        <a:t>Crea una copia superficial del objeto actual.</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4295" marR="64295" marT="90014" marB="90014"/>
                </a:tc>
                <a:extLst>
                  <a:ext uri="{0D108BD9-81ED-4DB2-BD59-A6C34878D82A}">
                    <a16:rowId xmlns:a16="http://schemas.microsoft.com/office/drawing/2014/main" val="3350417968"/>
                  </a:ext>
                </a:extLst>
              </a:tr>
              <a:tr h="1427278">
                <a:tc>
                  <a:txBody>
                    <a:bodyPr/>
                    <a:lstStyle/>
                    <a:p>
                      <a:pPr>
                        <a:lnSpc>
                          <a:spcPct val="115000"/>
                        </a:lnSpc>
                        <a:spcAft>
                          <a:spcPts val="1000"/>
                        </a:spcAft>
                      </a:pPr>
                      <a:r>
                        <a:rPr lang="es-ES" sz="1050" spc="10">
                          <a:effectLst/>
                        </a:rPr>
                        <a:t>MemoryBarrier()</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4295" marR="64295" marT="90014" marB="90014" anchor="b"/>
                </a:tc>
                <a:tc>
                  <a:txBody>
                    <a:bodyPr/>
                    <a:lstStyle/>
                    <a:p>
                      <a:pPr>
                        <a:lnSpc>
                          <a:spcPct val="115000"/>
                        </a:lnSpc>
                        <a:spcAft>
                          <a:spcPts val="1000"/>
                        </a:spcAft>
                      </a:pPr>
                      <a:r>
                        <a:rPr lang="es-ES" sz="1050" dirty="0">
                          <a:effectLst/>
                        </a:rPr>
                        <a:t>Sincroniza el acceso a la memoria de la siguiente manera: El procesador que ejecuta el subproceso actual no puede reordenar las instrucciones de forma que los accesos a memoria anteriores a la llamada a </a:t>
                      </a:r>
                      <a:r>
                        <a:rPr lang="es-ES" sz="1050" dirty="0" err="1">
                          <a:effectLst/>
                        </a:rPr>
                        <a:t>MemoryBarrier</a:t>
                      </a:r>
                      <a:r>
                        <a:rPr lang="es-ES" sz="1050" dirty="0">
                          <a:effectLst/>
                        </a:rPr>
                        <a:t>() se ejecuten después de los accesos a memoria posteriores a la llamada a </a:t>
                      </a:r>
                      <a:r>
                        <a:rPr lang="es-ES" sz="1050" dirty="0" err="1">
                          <a:effectLst/>
                        </a:rPr>
                        <a:t>MemoryBarrier</a:t>
                      </a:r>
                      <a:r>
                        <a:rPr lang="es-ES" sz="1050" dirty="0">
                          <a:effectLst/>
                        </a:rPr>
                        <a:t>().</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64295" marR="64295" marT="90014" marB="90014"/>
                </a:tc>
                <a:extLst>
                  <a:ext uri="{0D108BD9-81ED-4DB2-BD59-A6C34878D82A}">
                    <a16:rowId xmlns:a16="http://schemas.microsoft.com/office/drawing/2014/main" val="2561602400"/>
                  </a:ext>
                </a:extLst>
              </a:tr>
            </a:tbl>
          </a:graphicData>
        </a:graphic>
      </p:graphicFrame>
    </p:spTree>
    <p:extLst>
      <p:ext uri="{BB962C8B-B14F-4D97-AF65-F5344CB8AC3E}">
        <p14:creationId xmlns:p14="http://schemas.microsoft.com/office/powerpoint/2010/main" val="680859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2" name="Tabla 1">
            <a:extLst>
              <a:ext uri="{FF2B5EF4-FFF2-40B4-BE49-F238E27FC236}">
                <a16:creationId xmlns:a16="http://schemas.microsoft.com/office/drawing/2014/main" id="{FC999185-663A-605B-0FAE-C25A5621B4B5}"/>
              </a:ext>
            </a:extLst>
          </p:cNvPr>
          <p:cNvGraphicFramePr>
            <a:graphicFrameLocks noGrp="1"/>
          </p:cNvGraphicFramePr>
          <p:nvPr>
            <p:extLst>
              <p:ext uri="{D42A27DB-BD31-4B8C-83A1-F6EECF244321}">
                <p14:modId xmlns:p14="http://schemas.microsoft.com/office/powerpoint/2010/main" val="2183246196"/>
              </p:ext>
            </p:extLst>
          </p:nvPr>
        </p:nvGraphicFramePr>
        <p:xfrm>
          <a:off x="980249" y="1440926"/>
          <a:ext cx="4644174" cy="3175958"/>
        </p:xfrm>
        <a:graphic>
          <a:graphicData uri="http://schemas.openxmlformats.org/drawingml/2006/table">
            <a:tbl>
              <a:tblPr firstRow="1" firstCol="1" bandRow="1">
                <a:tableStyleId>{5C22544A-7EE6-4342-B048-85BDC9FD1C3A}</a:tableStyleId>
              </a:tblPr>
              <a:tblGrid>
                <a:gridCol w="2208674">
                  <a:extLst>
                    <a:ext uri="{9D8B030D-6E8A-4147-A177-3AD203B41FA5}">
                      <a16:colId xmlns:a16="http://schemas.microsoft.com/office/drawing/2014/main" val="2246326386"/>
                    </a:ext>
                  </a:extLst>
                </a:gridCol>
                <a:gridCol w="2435500">
                  <a:extLst>
                    <a:ext uri="{9D8B030D-6E8A-4147-A177-3AD203B41FA5}">
                      <a16:colId xmlns:a16="http://schemas.microsoft.com/office/drawing/2014/main" val="908771182"/>
                    </a:ext>
                  </a:extLst>
                </a:gridCol>
              </a:tblGrid>
              <a:tr h="486221">
                <a:tc>
                  <a:txBody>
                    <a:bodyPr/>
                    <a:lstStyle/>
                    <a:p>
                      <a:pPr>
                        <a:lnSpc>
                          <a:spcPct val="115000"/>
                        </a:lnSpc>
                        <a:spcAft>
                          <a:spcPts val="1000"/>
                        </a:spcAft>
                      </a:pPr>
                      <a:r>
                        <a:rPr lang="es-ES" sz="800" u="sng" spc="10">
                          <a:effectLst/>
                          <a:hlinkClick r:id="rId3"/>
                        </a:rPr>
                        <a:t>ResetAbort()</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nchor="b"/>
                </a:tc>
                <a:tc>
                  <a:txBody>
                    <a:bodyPr/>
                    <a:lstStyle/>
                    <a:p>
                      <a:pPr>
                        <a:lnSpc>
                          <a:spcPct val="115000"/>
                        </a:lnSpc>
                        <a:spcAft>
                          <a:spcPts val="1000"/>
                        </a:spcAft>
                      </a:pPr>
                      <a:r>
                        <a:rPr lang="es-ES" sz="800">
                          <a:effectLst/>
                        </a:rPr>
                        <a:t>Cancela un Abort(Object) solicitado para el subproceso actual.</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tc>
                <a:extLst>
                  <a:ext uri="{0D108BD9-81ED-4DB2-BD59-A6C34878D82A}">
                    <a16:rowId xmlns:a16="http://schemas.microsoft.com/office/drawing/2014/main" val="923875137"/>
                  </a:ext>
                </a:extLst>
              </a:tr>
              <a:tr h="486221">
                <a:tc>
                  <a:txBody>
                    <a:bodyPr/>
                    <a:lstStyle/>
                    <a:p>
                      <a:pPr>
                        <a:lnSpc>
                          <a:spcPct val="115000"/>
                        </a:lnSpc>
                        <a:spcAft>
                          <a:spcPts val="1000"/>
                        </a:spcAft>
                      </a:pPr>
                      <a:r>
                        <a:rPr lang="es-ES" sz="800" spc="10">
                          <a:effectLst/>
                        </a:rPr>
                        <a:t>Resume()</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nchor="b"/>
                </a:tc>
                <a:tc>
                  <a:txBody>
                    <a:bodyPr/>
                    <a:lstStyle/>
                    <a:p>
                      <a:pPr>
                        <a:lnSpc>
                          <a:spcPct val="115000"/>
                        </a:lnSpc>
                        <a:spcAft>
                          <a:spcPts val="1000"/>
                        </a:spcAft>
                      </a:pPr>
                      <a:r>
                        <a:rPr lang="es-ES" sz="800">
                          <a:effectLst/>
                        </a:rPr>
                        <a:t>Reanuda un hilo que ha sido suspendido.</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tc>
                <a:extLst>
                  <a:ext uri="{0D108BD9-81ED-4DB2-BD59-A6C34878D82A}">
                    <a16:rowId xmlns:a16="http://schemas.microsoft.com/office/drawing/2014/main" val="3007296071"/>
                  </a:ext>
                </a:extLst>
              </a:tr>
              <a:tr h="486221">
                <a:tc>
                  <a:txBody>
                    <a:bodyPr/>
                    <a:lstStyle/>
                    <a:p>
                      <a:pPr>
                        <a:lnSpc>
                          <a:spcPct val="115000"/>
                        </a:lnSpc>
                        <a:spcAft>
                          <a:spcPts val="1000"/>
                        </a:spcAft>
                      </a:pPr>
                      <a:r>
                        <a:rPr lang="es-ES" sz="800" spc="10">
                          <a:effectLst/>
                        </a:rPr>
                        <a:t>SetApartmentState(ApartmentState)</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nchor="b"/>
                </a:tc>
                <a:tc>
                  <a:txBody>
                    <a:bodyPr/>
                    <a:lstStyle/>
                    <a:p>
                      <a:pPr>
                        <a:lnSpc>
                          <a:spcPct val="115000"/>
                        </a:lnSpc>
                        <a:spcAft>
                          <a:spcPts val="1000"/>
                        </a:spcAft>
                      </a:pPr>
                      <a:r>
                        <a:rPr lang="es-ES" sz="800">
                          <a:effectLst/>
                        </a:rPr>
                        <a:t>Establece el estado de apartamento de un hilo antes de que se inicie.</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tc>
                <a:extLst>
                  <a:ext uri="{0D108BD9-81ED-4DB2-BD59-A6C34878D82A}">
                    <a16:rowId xmlns:a16="http://schemas.microsoft.com/office/drawing/2014/main" val="2141935416"/>
                  </a:ext>
                </a:extLst>
              </a:tr>
              <a:tr h="486221">
                <a:tc>
                  <a:txBody>
                    <a:bodyPr/>
                    <a:lstStyle/>
                    <a:p>
                      <a:pPr>
                        <a:lnSpc>
                          <a:spcPct val="115000"/>
                        </a:lnSpc>
                        <a:spcAft>
                          <a:spcPts val="1000"/>
                        </a:spcAft>
                      </a:pPr>
                      <a:r>
                        <a:rPr lang="es-ES" sz="800" spc="10">
                          <a:effectLst/>
                        </a:rPr>
                        <a:t>SetCompressedStack(CompressedStack)</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nchor="b"/>
                </a:tc>
                <a:tc>
                  <a:txBody>
                    <a:bodyPr/>
                    <a:lstStyle/>
                    <a:p>
                      <a:pPr>
                        <a:lnSpc>
                          <a:spcPct val="115000"/>
                        </a:lnSpc>
                        <a:spcAft>
                          <a:spcPts val="1000"/>
                        </a:spcAft>
                      </a:pPr>
                      <a:r>
                        <a:rPr lang="es-ES" sz="800">
                          <a:effectLst/>
                        </a:rPr>
                        <a:t>Aplica un CompressedStack capturado al hilo actual.</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tc>
                <a:extLst>
                  <a:ext uri="{0D108BD9-81ED-4DB2-BD59-A6C34878D82A}">
                    <a16:rowId xmlns:a16="http://schemas.microsoft.com/office/drawing/2014/main" val="1232463520"/>
                  </a:ext>
                </a:extLst>
              </a:tr>
              <a:tr h="1231074">
                <a:tc>
                  <a:txBody>
                    <a:bodyPr/>
                    <a:lstStyle/>
                    <a:p>
                      <a:pPr>
                        <a:lnSpc>
                          <a:spcPct val="115000"/>
                        </a:lnSpc>
                        <a:spcAft>
                          <a:spcPts val="1000"/>
                        </a:spcAft>
                      </a:pPr>
                      <a:r>
                        <a:rPr lang="es-ES" sz="800" spc="10">
                          <a:effectLst/>
                        </a:rPr>
                        <a:t>SetData(LocalDataStoreSlot, Object)</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nchor="b"/>
                </a:tc>
                <a:tc>
                  <a:txBody>
                    <a:bodyPr/>
                    <a:lstStyle/>
                    <a:p>
                      <a:pPr>
                        <a:lnSpc>
                          <a:spcPct val="115000"/>
                        </a:lnSpc>
                        <a:spcAft>
                          <a:spcPts val="1000"/>
                        </a:spcAft>
                      </a:pPr>
                      <a:r>
                        <a:rPr lang="es-ES" sz="800" dirty="0">
                          <a:effectLst/>
                        </a:rPr>
                        <a:t>Establece los datos en la ranura especificada en el hilo que se está ejecutando actualmente, para el dominio actual de ese hilo. Para un mejor rendimiento, utilice en su lugar campos marcados con el atributo </a:t>
                      </a:r>
                      <a:r>
                        <a:rPr lang="es-ES" sz="800" dirty="0" err="1">
                          <a:effectLst/>
                        </a:rPr>
                        <a:t>ThreadStaticAttribute</a:t>
                      </a:r>
                      <a:r>
                        <a:rPr lang="es-ES" sz="800" dirty="0">
                          <a:effectLst/>
                        </a:rPr>
                        <a:t>.</a:t>
                      </a:r>
                      <a:endParaRPr lang="es-EC" sz="800" dirty="0">
                        <a:effectLst/>
                        <a:latin typeface="Calibri" panose="020F0502020204030204" pitchFamily="34" charset="0"/>
                        <a:ea typeface="Calibri" panose="020F0502020204030204" pitchFamily="34" charset="0"/>
                        <a:cs typeface="Arial" panose="020B0604020202020204" pitchFamily="34" charset="0"/>
                      </a:endParaRPr>
                    </a:p>
                  </a:txBody>
                  <a:tcPr marL="66508" marR="66508" marT="93111" marB="93111"/>
                </a:tc>
                <a:extLst>
                  <a:ext uri="{0D108BD9-81ED-4DB2-BD59-A6C34878D82A}">
                    <a16:rowId xmlns:a16="http://schemas.microsoft.com/office/drawing/2014/main" val="1469847182"/>
                  </a:ext>
                </a:extLst>
              </a:tr>
            </a:tbl>
          </a:graphicData>
        </a:graphic>
      </p:graphicFrame>
    </p:spTree>
    <p:extLst>
      <p:ext uri="{BB962C8B-B14F-4D97-AF65-F5344CB8AC3E}">
        <p14:creationId xmlns:p14="http://schemas.microsoft.com/office/powerpoint/2010/main" val="2315583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1d9f04a12b2_0_56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3" name="Google Shape;213;g1d9f04a12b2_0_56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dirty="0"/>
              <a:t>2	MARCO TEÓRICO</a:t>
            </a:r>
            <a:endParaRPr dirty="0"/>
          </a:p>
        </p:txBody>
      </p:sp>
      <p:sp>
        <p:nvSpPr>
          <p:cNvPr id="214" name="Google Shape;214;g1d9f04a12b2_0_563"/>
          <p:cNvSpPr txBox="1">
            <a:spLocks noGrp="1"/>
          </p:cNvSpPr>
          <p:nvPr>
            <p:ph type="body" idx="1"/>
          </p:nvPr>
        </p:nvSpPr>
        <p:spPr>
          <a:xfrm>
            <a:off x="435895" y="1635372"/>
            <a:ext cx="6310500" cy="2758800"/>
          </a:xfrm>
          <a:prstGeom prst="rect">
            <a:avLst/>
          </a:prstGeom>
          <a:noFill/>
          <a:ln>
            <a:noFill/>
          </a:ln>
        </p:spPr>
        <p:txBody>
          <a:bodyPr spcFirstLastPara="1" wrap="square" lIns="68575" tIns="34275" rIns="68575" bIns="34275" anchor="ctr" anchorCtr="0">
            <a:normAutofit/>
          </a:bodyPr>
          <a:lstStyle/>
          <a:p>
            <a:pPr marL="457200" lvl="1" indent="0">
              <a:buNone/>
            </a:pPr>
            <a:r>
              <a:rPr lang="es-ES" sz="1800" b="1" dirty="0">
                <a:solidFill>
                  <a:srgbClr val="1F497D"/>
                </a:solidFill>
                <a:effectLst/>
                <a:latin typeface="Calibri" panose="020F0502020204030204" pitchFamily="34" charset="0"/>
                <a:ea typeface="Times New Roman" panose="02020603050405020304" pitchFamily="18" charset="0"/>
                <a:cs typeface="Times New Roman" panose="02020603050405020304" pitchFamily="18" charset="0"/>
              </a:rPr>
              <a:t>DOTNET (.NET)</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a:p>
            <a:pPr marL="241300" lvl="1" indent="0" algn="just" rtl="0">
              <a:spcBef>
                <a:spcPts val="700"/>
              </a:spcBef>
              <a:spcAft>
                <a:spcPts val="0"/>
              </a:spcAft>
              <a:buSzPts val="1200"/>
              <a:buNone/>
            </a:pPr>
            <a:r>
              <a:rPr lang="es" sz="1400" b="1" dirty="0">
                <a:solidFill>
                  <a:schemeClr val="dk1"/>
                </a:solidFill>
              </a:rPr>
              <a:t>	Definición</a:t>
            </a:r>
            <a:endParaRPr dirty="0"/>
          </a:p>
          <a:p>
            <a:pPr marL="673100" lvl="2" indent="-203200" algn="just" rtl="0">
              <a:spcBef>
                <a:spcPts val="700"/>
              </a:spcBef>
              <a:spcAft>
                <a:spcPts val="0"/>
              </a:spcAft>
              <a:buSzPts val="1200"/>
              <a:buChar char="◼"/>
            </a:pPr>
            <a:r>
              <a:rPr lang="es-ES" sz="1800" dirty="0">
                <a:effectLst/>
                <a:latin typeface="Calibri" panose="020F0502020204030204" pitchFamily="34" charset="0"/>
                <a:ea typeface="Calibri" panose="020F0502020204030204" pitchFamily="34" charset="0"/>
                <a:cs typeface="Arial" panose="020B0604020202020204" pitchFamily="34" charset="0"/>
              </a:rPr>
              <a:t>.NET es una plataforma para desarrolladores gratuita, multiplataforma y de código abierto diseñada para compilar muchos tipos de aplicaciones diferentes. .NET se basa en un entorno de ejecución de alto rendimiento que muchas aplicaciones a gran escala usan en producción </a:t>
            </a:r>
            <a:endParaRPr dirty="0">
              <a:solidFill>
                <a:schemeClr val="dk1"/>
              </a:solidFill>
              <a:latin typeface="Calibri"/>
              <a:ea typeface="Calibri"/>
              <a:cs typeface="Calibri"/>
              <a:sym typeface="Calibri"/>
            </a:endParaRPr>
          </a:p>
        </p:txBody>
      </p:sp>
      <p:sp>
        <p:nvSpPr>
          <p:cNvPr id="215" name="Google Shape;215;g1d9f04a12b2_0_563"/>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a:t>
            </a:r>
            <a:endParaRPr sz="1100"/>
          </a:p>
        </p:txBody>
      </p:sp>
      <p:sp>
        <p:nvSpPr>
          <p:cNvPr id="216" name="Google Shape;216;g1d9f04a12b2_0_563"/>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a:t>
            </a:r>
            <a:endParaRPr sz="1100">
              <a:solidFill>
                <a:schemeClr val="lt1"/>
              </a:solidFill>
            </a:endParaRPr>
          </a:p>
        </p:txBody>
      </p:sp>
      <p:sp>
        <p:nvSpPr>
          <p:cNvPr id="217" name="Google Shape;217;g1d9f04a12b2_0_56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2.1	¿QUÉ ES UNA APLICACIÓN?</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3" name="Tabla 2">
            <a:extLst>
              <a:ext uri="{FF2B5EF4-FFF2-40B4-BE49-F238E27FC236}">
                <a16:creationId xmlns:a16="http://schemas.microsoft.com/office/drawing/2014/main" id="{DCB47AB9-3909-532D-5C65-D9B2D0077872}"/>
              </a:ext>
            </a:extLst>
          </p:cNvPr>
          <p:cNvGraphicFramePr>
            <a:graphicFrameLocks noGrp="1"/>
          </p:cNvGraphicFramePr>
          <p:nvPr>
            <p:extLst>
              <p:ext uri="{D42A27DB-BD31-4B8C-83A1-F6EECF244321}">
                <p14:modId xmlns:p14="http://schemas.microsoft.com/office/powerpoint/2010/main" val="1846120730"/>
              </p:ext>
            </p:extLst>
          </p:nvPr>
        </p:nvGraphicFramePr>
        <p:xfrm>
          <a:off x="1175143" y="1627434"/>
          <a:ext cx="4447331" cy="2796150"/>
        </p:xfrm>
        <a:graphic>
          <a:graphicData uri="http://schemas.openxmlformats.org/drawingml/2006/table">
            <a:tbl>
              <a:tblPr firstRow="1" firstCol="1" bandRow="1">
                <a:tableStyleId>{5C22544A-7EE6-4342-B048-85BDC9FD1C3A}</a:tableStyleId>
              </a:tblPr>
              <a:tblGrid>
                <a:gridCol w="2115060">
                  <a:extLst>
                    <a:ext uri="{9D8B030D-6E8A-4147-A177-3AD203B41FA5}">
                      <a16:colId xmlns:a16="http://schemas.microsoft.com/office/drawing/2014/main" val="2209503746"/>
                    </a:ext>
                  </a:extLst>
                </a:gridCol>
                <a:gridCol w="2332271">
                  <a:extLst>
                    <a:ext uri="{9D8B030D-6E8A-4147-A177-3AD203B41FA5}">
                      <a16:colId xmlns:a16="http://schemas.microsoft.com/office/drawing/2014/main" val="686726114"/>
                    </a:ext>
                  </a:extLst>
                </a:gridCol>
              </a:tblGrid>
              <a:tr h="528320">
                <a:tc>
                  <a:txBody>
                    <a:bodyPr/>
                    <a:lstStyle/>
                    <a:p>
                      <a:pPr>
                        <a:lnSpc>
                          <a:spcPct val="115000"/>
                        </a:lnSpc>
                        <a:spcAft>
                          <a:spcPts val="1000"/>
                        </a:spcAft>
                      </a:pPr>
                      <a:r>
                        <a:rPr lang="es-ES" sz="900" u="sng" spc="10">
                          <a:effectLst/>
                          <a:hlinkClick r:id="rId3"/>
                        </a:rPr>
                        <a:t>Sleep()</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nchor="b"/>
                </a:tc>
                <a:tc>
                  <a:txBody>
                    <a:bodyPr/>
                    <a:lstStyle/>
                    <a:p>
                      <a:pPr>
                        <a:lnSpc>
                          <a:spcPct val="115000"/>
                        </a:lnSpc>
                        <a:spcAft>
                          <a:spcPts val="1000"/>
                        </a:spcAft>
                      </a:pPr>
                      <a:r>
                        <a:rPr lang="es-ES" sz="900" dirty="0">
                          <a:effectLst/>
                        </a:rPr>
                        <a:t>Suspende el subproceso actual durante el tiempo especificado.</a:t>
                      </a:r>
                      <a:endParaRPr lang="es-EC" sz="900" dirty="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tc>
                <a:extLst>
                  <a:ext uri="{0D108BD9-81ED-4DB2-BD59-A6C34878D82A}">
                    <a16:rowId xmlns:a16="http://schemas.microsoft.com/office/drawing/2014/main" val="3263999142"/>
                  </a:ext>
                </a:extLst>
              </a:tr>
              <a:tr h="528320">
                <a:tc>
                  <a:txBody>
                    <a:bodyPr/>
                    <a:lstStyle/>
                    <a:p>
                      <a:pPr>
                        <a:lnSpc>
                          <a:spcPct val="115000"/>
                        </a:lnSpc>
                        <a:spcAft>
                          <a:spcPts val="1000"/>
                        </a:spcAft>
                      </a:pPr>
                      <a:r>
                        <a:rPr lang="es-ES" sz="900" spc="10">
                          <a:effectLst/>
                        </a:rPr>
                        <a:t>SpinWait(Int32)</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nchor="b"/>
                </a:tc>
                <a:tc>
                  <a:txBody>
                    <a:bodyPr/>
                    <a:lstStyle/>
                    <a:p>
                      <a:pPr>
                        <a:lnSpc>
                          <a:spcPct val="115000"/>
                        </a:lnSpc>
                        <a:spcAft>
                          <a:spcPts val="1000"/>
                        </a:spcAft>
                      </a:pPr>
                      <a:r>
                        <a:rPr lang="es-ES" sz="900">
                          <a:effectLst/>
                        </a:rPr>
                        <a:t>Hace que un subproceso espere el número de veces definido por el parámetro iteraciones.</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tc>
                <a:extLst>
                  <a:ext uri="{0D108BD9-81ED-4DB2-BD59-A6C34878D82A}">
                    <a16:rowId xmlns:a16="http://schemas.microsoft.com/office/drawing/2014/main" val="2082912275"/>
                  </a:ext>
                </a:extLst>
              </a:tr>
              <a:tr h="528320">
                <a:tc>
                  <a:txBody>
                    <a:bodyPr/>
                    <a:lstStyle/>
                    <a:p>
                      <a:pPr>
                        <a:lnSpc>
                          <a:spcPct val="115000"/>
                        </a:lnSpc>
                        <a:spcAft>
                          <a:spcPts val="1000"/>
                        </a:spcAft>
                      </a:pPr>
                      <a:r>
                        <a:rPr lang="es-ES" sz="900" u="sng" spc="10">
                          <a:effectLst/>
                          <a:hlinkClick r:id="rId4"/>
                        </a:rPr>
                        <a:t>Start()</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nchor="b"/>
                </a:tc>
                <a:tc>
                  <a:txBody>
                    <a:bodyPr/>
                    <a:lstStyle/>
                    <a:p>
                      <a:pPr>
                        <a:lnSpc>
                          <a:spcPct val="115000"/>
                        </a:lnSpc>
                        <a:spcAft>
                          <a:spcPts val="1000"/>
                        </a:spcAft>
                      </a:pPr>
                      <a:r>
                        <a:rPr lang="es-ES" sz="900">
                          <a:effectLst/>
                        </a:rPr>
                        <a:t>Hace que un subproceso se programe para su ejecución.</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tc>
                <a:extLst>
                  <a:ext uri="{0D108BD9-81ED-4DB2-BD59-A6C34878D82A}">
                    <a16:rowId xmlns:a16="http://schemas.microsoft.com/office/drawing/2014/main" val="584771031"/>
                  </a:ext>
                </a:extLst>
              </a:tr>
              <a:tr h="528320">
                <a:tc>
                  <a:txBody>
                    <a:bodyPr/>
                    <a:lstStyle/>
                    <a:p>
                      <a:pPr>
                        <a:lnSpc>
                          <a:spcPct val="115000"/>
                        </a:lnSpc>
                        <a:spcAft>
                          <a:spcPts val="1000"/>
                        </a:spcAft>
                      </a:pPr>
                      <a:r>
                        <a:rPr lang="es-ES" sz="900" spc="10">
                          <a:effectLst/>
                        </a:rPr>
                        <a:t>Suspend()</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nchor="b"/>
                </a:tc>
                <a:tc>
                  <a:txBody>
                    <a:bodyPr/>
                    <a:lstStyle/>
                    <a:p>
                      <a:pPr>
                        <a:lnSpc>
                          <a:spcPct val="115000"/>
                        </a:lnSpc>
                        <a:spcAft>
                          <a:spcPts val="1000"/>
                        </a:spcAft>
                      </a:pPr>
                      <a:r>
                        <a:rPr lang="es-ES" sz="900">
                          <a:effectLst/>
                        </a:rPr>
                        <a:t>Suspende el subproceso o, si ya está suspendido, no tiene ningún efecto.</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tc>
                <a:extLst>
                  <a:ext uri="{0D108BD9-81ED-4DB2-BD59-A6C34878D82A}">
                    <a16:rowId xmlns:a16="http://schemas.microsoft.com/office/drawing/2014/main" val="3692121119"/>
                  </a:ext>
                </a:extLst>
              </a:tr>
              <a:tr h="528320">
                <a:tc>
                  <a:txBody>
                    <a:bodyPr/>
                    <a:lstStyle/>
                    <a:p>
                      <a:pPr>
                        <a:lnSpc>
                          <a:spcPct val="115000"/>
                        </a:lnSpc>
                        <a:spcAft>
                          <a:spcPts val="1000"/>
                        </a:spcAft>
                      </a:pPr>
                      <a:r>
                        <a:rPr lang="es-ES" sz="900" spc="10">
                          <a:effectLst/>
                        </a:rPr>
                        <a:t>ToString()</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nchor="b"/>
                </a:tc>
                <a:tc>
                  <a:txBody>
                    <a:bodyPr/>
                    <a:lstStyle/>
                    <a:p>
                      <a:pPr>
                        <a:lnSpc>
                          <a:spcPct val="115000"/>
                        </a:lnSpc>
                        <a:spcAft>
                          <a:spcPts val="1000"/>
                        </a:spcAft>
                      </a:pPr>
                      <a:r>
                        <a:rPr lang="es-ES" sz="900" dirty="0">
                          <a:effectLst/>
                        </a:rPr>
                        <a:t>Devuelve una cadena que representa el objeto actual.</a:t>
                      </a:r>
                      <a:endParaRPr lang="es-EC" sz="900" dirty="0">
                        <a:effectLst/>
                        <a:latin typeface="Calibri" panose="020F0502020204030204" pitchFamily="34" charset="0"/>
                        <a:ea typeface="Calibri" panose="020F0502020204030204" pitchFamily="34" charset="0"/>
                        <a:cs typeface="Arial" panose="020B0604020202020204" pitchFamily="34" charset="0"/>
                      </a:endParaRPr>
                    </a:p>
                  </a:txBody>
                  <a:tcPr marL="78510" marR="78510" marT="109914" marB="109914"/>
                </a:tc>
                <a:extLst>
                  <a:ext uri="{0D108BD9-81ED-4DB2-BD59-A6C34878D82A}">
                    <a16:rowId xmlns:a16="http://schemas.microsoft.com/office/drawing/2014/main" val="1160033109"/>
                  </a:ext>
                </a:extLst>
              </a:tr>
            </a:tbl>
          </a:graphicData>
        </a:graphic>
      </p:graphicFrame>
    </p:spTree>
    <p:extLst>
      <p:ext uri="{BB962C8B-B14F-4D97-AF65-F5344CB8AC3E}">
        <p14:creationId xmlns:p14="http://schemas.microsoft.com/office/powerpoint/2010/main" val="335454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d9f04a12b2_0_120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
              <a:t>2.12	CLASE THREAD</a:t>
            </a:r>
            <a:endParaRPr/>
          </a:p>
        </p:txBody>
      </p:sp>
      <p:sp>
        <p:nvSpPr>
          <p:cNvPr id="405" name="Google Shape;405;g1d9f04a12b2_0_120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g1d9f04a12b2_0_120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24</a:t>
            </a:r>
            <a:endParaRPr sz="1100">
              <a:solidFill>
                <a:schemeClr val="lt1"/>
              </a:solidFill>
            </a:endParaRPr>
          </a:p>
        </p:txBody>
      </p:sp>
      <p:sp>
        <p:nvSpPr>
          <p:cNvPr id="407" name="Google Shape;407;g1d9f04a12b2_0_120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2.12	CLASE THREAD</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2" name="Tabla 1">
            <a:extLst>
              <a:ext uri="{FF2B5EF4-FFF2-40B4-BE49-F238E27FC236}">
                <a16:creationId xmlns:a16="http://schemas.microsoft.com/office/drawing/2014/main" id="{D6960C9A-2404-53CF-3163-410DD0BF9F08}"/>
              </a:ext>
            </a:extLst>
          </p:cNvPr>
          <p:cNvGraphicFramePr>
            <a:graphicFrameLocks noGrp="1"/>
          </p:cNvGraphicFramePr>
          <p:nvPr>
            <p:extLst>
              <p:ext uri="{D42A27DB-BD31-4B8C-83A1-F6EECF244321}">
                <p14:modId xmlns:p14="http://schemas.microsoft.com/office/powerpoint/2010/main" val="4283365030"/>
              </p:ext>
            </p:extLst>
          </p:nvPr>
        </p:nvGraphicFramePr>
        <p:xfrm>
          <a:off x="1270735" y="1327433"/>
          <a:ext cx="4720300" cy="3767443"/>
        </p:xfrm>
        <a:graphic>
          <a:graphicData uri="http://schemas.openxmlformats.org/drawingml/2006/table">
            <a:tbl>
              <a:tblPr firstRow="1" firstCol="1" bandRow="1">
                <a:tableStyleId>{5C22544A-7EE6-4342-B048-85BDC9FD1C3A}</a:tableStyleId>
              </a:tblPr>
              <a:tblGrid>
                <a:gridCol w="2244878">
                  <a:extLst>
                    <a:ext uri="{9D8B030D-6E8A-4147-A177-3AD203B41FA5}">
                      <a16:colId xmlns:a16="http://schemas.microsoft.com/office/drawing/2014/main" val="3437893126"/>
                    </a:ext>
                  </a:extLst>
                </a:gridCol>
                <a:gridCol w="2475422">
                  <a:extLst>
                    <a:ext uri="{9D8B030D-6E8A-4147-A177-3AD203B41FA5}">
                      <a16:colId xmlns:a16="http://schemas.microsoft.com/office/drawing/2014/main" val="3336234441"/>
                    </a:ext>
                  </a:extLst>
                </a:gridCol>
              </a:tblGrid>
              <a:tr h="447124">
                <a:tc>
                  <a:txBody>
                    <a:bodyPr/>
                    <a:lstStyle/>
                    <a:p>
                      <a:pPr>
                        <a:lnSpc>
                          <a:spcPct val="115000"/>
                        </a:lnSpc>
                        <a:spcAft>
                          <a:spcPts val="1000"/>
                        </a:spcAft>
                      </a:pPr>
                      <a:r>
                        <a:rPr lang="es-ES" sz="1050" spc="10">
                          <a:effectLst/>
                        </a:rPr>
                        <a:t>TrySetApartmentState(ApartmentState)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nchor="b"/>
                </a:tc>
                <a:tc>
                  <a:txBody>
                    <a:bodyPr/>
                    <a:lstStyle/>
                    <a:p>
                      <a:pPr>
                        <a:lnSpc>
                          <a:spcPct val="115000"/>
                        </a:lnSpc>
                        <a:spcAft>
                          <a:spcPts val="1000"/>
                        </a:spcAft>
                      </a:pPr>
                      <a:r>
                        <a:rPr lang="es-ES" sz="1050">
                          <a:effectLst/>
                        </a:rPr>
                        <a:t>Establece el estado del apartamento de un hilo antes de que se inicie.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tc>
                <a:extLst>
                  <a:ext uri="{0D108BD9-81ED-4DB2-BD59-A6C34878D82A}">
                    <a16:rowId xmlns:a16="http://schemas.microsoft.com/office/drawing/2014/main" val="2242354824"/>
                  </a:ext>
                </a:extLst>
              </a:tr>
              <a:tr h="850570">
                <a:tc>
                  <a:txBody>
                    <a:bodyPr/>
                    <a:lstStyle/>
                    <a:p>
                      <a:pPr>
                        <a:lnSpc>
                          <a:spcPct val="115000"/>
                        </a:lnSpc>
                        <a:spcAft>
                          <a:spcPts val="1000"/>
                        </a:spcAft>
                      </a:pPr>
                      <a:r>
                        <a:rPr lang="es-ES" sz="1050" spc="10">
                          <a:effectLst/>
                        </a:rPr>
                        <a:t>VolatileRead()</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nchor="b"/>
                </a:tc>
                <a:tc>
                  <a:txBody>
                    <a:bodyPr/>
                    <a:lstStyle/>
                    <a:p>
                      <a:pPr>
                        <a:lnSpc>
                          <a:spcPct val="115000"/>
                        </a:lnSpc>
                        <a:spcAft>
                          <a:spcPts val="1000"/>
                        </a:spcAft>
                      </a:pPr>
                      <a:r>
                        <a:rPr lang="es-ES" sz="1050">
                          <a:effectLst/>
                        </a:rPr>
                        <a:t>Lee el valor de un campo. El valor es el último escrito por cualquier procesador de un ordenador, independientemente del número de procesadores o del estado de la caché del procesador.</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tc>
                <a:extLst>
                  <a:ext uri="{0D108BD9-81ED-4DB2-BD59-A6C34878D82A}">
                    <a16:rowId xmlns:a16="http://schemas.microsoft.com/office/drawing/2014/main" val="264077388"/>
                  </a:ext>
                </a:extLst>
              </a:tr>
              <a:tr h="716088">
                <a:tc>
                  <a:txBody>
                    <a:bodyPr/>
                    <a:lstStyle/>
                    <a:p>
                      <a:pPr>
                        <a:lnSpc>
                          <a:spcPct val="115000"/>
                        </a:lnSpc>
                        <a:spcAft>
                          <a:spcPts val="1000"/>
                        </a:spcAft>
                      </a:pPr>
                      <a:r>
                        <a:rPr lang="es-ES" sz="1050" spc="10">
                          <a:effectLst/>
                        </a:rPr>
                        <a:t>VolatileWrite()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nchor="b"/>
                </a:tc>
                <a:tc>
                  <a:txBody>
                    <a:bodyPr/>
                    <a:lstStyle/>
                    <a:p>
                      <a:pPr>
                        <a:lnSpc>
                          <a:spcPct val="115000"/>
                        </a:lnSpc>
                        <a:spcAft>
                          <a:spcPts val="1000"/>
                        </a:spcAft>
                      </a:pPr>
                      <a:r>
                        <a:rPr lang="es-ES" sz="1050" dirty="0">
                          <a:effectLst/>
                        </a:rPr>
                        <a:t>Escribe un valor en un campo inmediatamente, de forma que el valor sea visible para todos los procesadores del ordenador.</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tc>
                <a:extLst>
                  <a:ext uri="{0D108BD9-81ED-4DB2-BD59-A6C34878D82A}">
                    <a16:rowId xmlns:a16="http://schemas.microsoft.com/office/drawing/2014/main" val="2965374419"/>
                  </a:ext>
                </a:extLst>
              </a:tr>
              <a:tr h="975667">
                <a:tc>
                  <a:txBody>
                    <a:bodyPr/>
                    <a:lstStyle/>
                    <a:p>
                      <a:pPr>
                        <a:lnSpc>
                          <a:spcPct val="115000"/>
                        </a:lnSpc>
                        <a:spcAft>
                          <a:spcPts val="1000"/>
                        </a:spcAft>
                      </a:pPr>
                      <a:r>
                        <a:rPr lang="es-ES" sz="1050" spc="10">
                          <a:effectLst/>
                        </a:rPr>
                        <a:t>Yield()</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nchor="b"/>
                </a:tc>
                <a:tc>
                  <a:txBody>
                    <a:bodyPr/>
                    <a:lstStyle/>
                    <a:p>
                      <a:pPr>
                        <a:lnSpc>
                          <a:spcPct val="115000"/>
                        </a:lnSpc>
                        <a:spcAft>
                          <a:spcPts val="1000"/>
                        </a:spcAft>
                      </a:pPr>
                      <a:r>
                        <a:rPr lang="es-ES" sz="1050" dirty="0">
                          <a:effectLst/>
                        </a:rPr>
                        <a:t>Hace que el subproceso que realiza la llamada ceda la ejecución a otro subproceso que esté listo para ejecutarse en el procesador actual. El sistema operativo selecciona el subproceso al que ceder la ejecución.</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61277" marR="61277" marT="85787" marB="85787"/>
                </a:tc>
                <a:extLst>
                  <a:ext uri="{0D108BD9-81ED-4DB2-BD59-A6C34878D82A}">
                    <a16:rowId xmlns:a16="http://schemas.microsoft.com/office/drawing/2014/main" val="1492344029"/>
                  </a:ext>
                </a:extLst>
              </a:tr>
            </a:tbl>
          </a:graphicData>
        </a:graphic>
      </p:graphicFrame>
    </p:spTree>
    <p:extLst>
      <p:ext uri="{BB962C8B-B14F-4D97-AF65-F5344CB8AC3E}">
        <p14:creationId xmlns:p14="http://schemas.microsoft.com/office/powerpoint/2010/main" val="2448666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d9f04a12b2_0_66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5" name="Google Shape;425;g1d9f04a12b2_0_667"/>
          <p:cNvSpPr txBox="1">
            <a:spLocks noGrp="1"/>
          </p:cNvSpPr>
          <p:nvPr>
            <p:ph type="body" idx="1"/>
          </p:nvPr>
        </p:nvSpPr>
        <p:spPr>
          <a:xfrm>
            <a:off x="435896" y="1535502"/>
            <a:ext cx="6360979" cy="3103623"/>
          </a:xfrm>
          <a:prstGeom prst="rect">
            <a:avLst/>
          </a:prstGeom>
          <a:noFill/>
          <a:ln>
            <a:noFill/>
          </a:ln>
        </p:spPr>
        <p:txBody>
          <a:bodyPr spcFirstLastPara="1" wrap="square" lIns="68575" tIns="34275" rIns="68575" bIns="34275" anchor="ctr" anchorCtr="0">
            <a:normAutofit fontScale="77500" lnSpcReduction="20000"/>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Un hilo es un proceso ligero dentro de un proceso. En C#, se permite a un usuario asignar un nombre al hilo y también encontrar el nombre del hilo de trabajo actual utilizando la propiedad </a:t>
            </a:r>
            <a:r>
              <a:rPr lang="es-ES" sz="1800" dirty="0" err="1">
                <a:effectLst/>
                <a:latin typeface="Calibri" panose="020F0502020204030204" pitchFamily="34" charset="0"/>
                <a:ea typeface="Calibri" panose="020F0502020204030204" pitchFamily="34" charset="0"/>
                <a:cs typeface="Arial" panose="020B0604020202020204" pitchFamily="34" charset="0"/>
              </a:rPr>
              <a:t>Thread.Name</a:t>
            </a:r>
            <a:r>
              <a:rPr lang="es-ES" sz="1800" dirty="0">
                <a:effectLst/>
                <a:latin typeface="Calibri" panose="020F0502020204030204" pitchFamily="34" charset="0"/>
                <a:ea typeface="Calibri" panose="020F0502020204030204" pitchFamily="34" charset="0"/>
                <a:cs typeface="Arial" panose="020B0604020202020204" pitchFamily="34" charset="0"/>
              </a:rPr>
              <a:t> de la clase </a:t>
            </a:r>
            <a:r>
              <a:rPr lang="es-ES" sz="1800" dirty="0" err="1">
                <a:effectLst/>
                <a:latin typeface="Calibri" panose="020F0502020204030204" pitchFamily="34" charset="0"/>
                <a:ea typeface="Calibri" panose="020F0502020204030204" pitchFamily="34" charset="0"/>
                <a:cs typeface="Arial" panose="020B0604020202020204" pitchFamily="34" charset="0"/>
              </a:rPr>
              <a:t>Thread</a:t>
            </a:r>
            <a:r>
              <a:rPr lang="es-ES" sz="1800" dirty="0">
                <a:effectLst/>
                <a:latin typeface="Calibri" panose="020F0502020204030204" pitchFamily="34" charset="0"/>
                <a:ea typeface="Calibri" panose="020F0502020204030204" pitchFamily="34" charset="0"/>
                <a:cs typeface="Arial" panose="020B0604020202020204" pitchFamily="34" charset="0"/>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Aquí, la cadena contiene el nombre del hilo o </a:t>
            </a:r>
            <a:r>
              <a:rPr lang="es-ES" sz="1800" dirty="0" err="1">
                <a:effectLst/>
                <a:latin typeface="Calibri" panose="020F0502020204030204" pitchFamily="34" charset="0"/>
                <a:ea typeface="Calibri" panose="020F0502020204030204" pitchFamily="34" charset="0"/>
                <a:cs typeface="Arial" panose="020B0604020202020204" pitchFamily="34" charset="0"/>
              </a:rPr>
              <a:t>null</a:t>
            </a:r>
            <a:r>
              <a:rPr lang="es-ES" sz="1800" dirty="0">
                <a:effectLst/>
                <a:latin typeface="Calibri" panose="020F0502020204030204" pitchFamily="34" charset="0"/>
                <a:ea typeface="Calibri" panose="020F0502020204030204" pitchFamily="34" charset="0"/>
                <a:cs typeface="Arial" panose="020B0604020202020204" pitchFamily="34" charset="0"/>
              </a:rPr>
              <a:t> si no se ha asignado o establecido ningún nombre.</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Puntos Importantes:</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Arial" panose="020B0604020202020204" pitchFamily="34" charset="0"/>
              </a:rPr>
              <a:t>El valor por defecto de la propiedad Name es </a:t>
            </a:r>
            <a:r>
              <a:rPr lang="es-ES" sz="1800" dirty="0" err="1">
                <a:effectLst/>
                <a:latin typeface="Calibri" panose="020F0502020204030204" pitchFamily="34" charset="0"/>
                <a:ea typeface="Calibri" panose="020F0502020204030204" pitchFamily="34" charset="0"/>
                <a:cs typeface="Arial" panose="020B0604020202020204" pitchFamily="34" charset="0"/>
              </a:rPr>
              <a:t>null</a:t>
            </a:r>
            <a:r>
              <a:rPr lang="es-ES" sz="1800" dirty="0">
                <a:effectLst/>
                <a:latin typeface="Calibri" panose="020F0502020204030204" pitchFamily="34" charset="0"/>
                <a:ea typeface="Calibri" panose="020F0502020204030204" pitchFamily="34" charset="0"/>
                <a:cs typeface="Arial" panose="020B0604020202020204" pitchFamily="34" charset="0"/>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Arial" panose="020B0604020202020204" pitchFamily="34" charset="0"/>
              </a:rPr>
              <a:t>La cadena dada a la propiedad Name puede incluir cualquier carácter Unicode.</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Arial" panose="020B0604020202020204" pitchFamily="34" charset="0"/>
              </a:rPr>
              <a:t>La propiedad </a:t>
            </a:r>
            <a:r>
              <a:rPr lang="es-ES" sz="1800" dirty="0" err="1">
                <a:effectLst/>
                <a:latin typeface="Calibri" panose="020F0502020204030204" pitchFamily="34" charset="0"/>
                <a:ea typeface="Calibri" panose="020F0502020204030204" pitchFamily="34" charset="0"/>
                <a:cs typeface="Arial" panose="020B0604020202020204" pitchFamily="34" charset="0"/>
              </a:rPr>
              <a:t>name</a:t>
            </a:r>
            <a:r>
              <a:rPr lang="es-ES" sz="1800" dirty="0">
                <a:effectLst/>
                <a:latin typeface="Calibri" panose="020F0502020204030204" pitchFamily="34" charset="0"/>
                <a:ea typeface="Calibri" panose="020F0502020204030204" pitchFamily="34" charset="0"/>
                <a:cs typeface="Arial" panose="020B0604020202020204" pitchFamily="34" charset="0"/>
              </a:rPr>
              <a:t> de la clase </a:t>
            </a:r>
            <a:r>
              <a:rPr lang="es-ES" sz="1800" dirty="0" err="1">
                <a:effectLst/>
                <a:latin typeface="Calibri" panose="020F0502020204030204" pitchFamily="34" charset="0"/>
                <a:ea typeface="Calibri" panose="020F0502020204030204" pitchFamily="34" charset="0"/>
                <a:cs typeface="Arial" panose="020B0604020202020204" pitchFamily="34" charset="0"/>
              </a:rPr>
              <a:t>Thread</a:t>
            </a:r>
            <a:r>
              <a:rPr lang="es-ES" sz="1800" dirty="0">
                <a:effectLst/>
                <a:latin typeface="Calibri" panose="020F0502020204030204" pitchFamily="34" charset="0"/>
                <a:ea typeface="Calibri" panose="020F0502020204030204" pitchFamily="34" charset="0"/>
                <a:cs typeface="Arial" panose="020B0604020202020204" pitchFamily="34" charset="0"/>
              </a:rPr>
              <a:t> es </a:t>
            </a:r>
            <a:r>
              <a:rPr lang="es-ES" sz="1800" dirty="0" err="1">
                <a:effectLst/>
                <a:latin typeface="Calibri" panose="020F0502020204030204" pitchFamily="34" charset="0"/>
                <a:ea typeface="Calibri" panose="020F0502020204030204" pitchFamily="34" charset="0"/>
                <a:cs typeface="Arial" panose="020B0604020202020204" pitchFamily="34" charset="0"/>
              </a:rPr>
              <a:t>write</a:t>
            </a:r>
            <a:r>
              <a:rPr lang="es-ES" sz="1800" dirty="0">
                <a:effectLst/>
                <a:latin typeface="Calibri" panose="020F0502020204030204" pitchFamily="34" charset="0"/>
                <a:ea typeface="Calibri" panose="020F0502020204030204" pitchFamily="34" charset="0"/>
                <a:cs typeface="Arial" panose="020B0604020202020204" pitchFamily="34" charset="0"/>
              </a:rPr>
              <a:t>-once.</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Arial" panose="020B0604020202020204" pitchFamily="34" charset="0"/>
              </a:rPr>
              <a:t>Si se solicita una operación set, pero la propiedad Name ya está establecida, se producirá una </a:t>
            </a:r>
            <a:r>
              <a:rPr lang="es-ES" sz="1800" dirty="0" err="1">
                <a:effectLst/>
                <a:latin typeface="Calibri" panose="020F0502020204030204" pitchFamily="34" charset="0"/>
                <a:ea typeface="Calibri" panose="020F0502020204030204" pitchFamily="34" charset="0"/>
                <a:cs typeface="Arial" panose="020B0604020202020204" pitchFamily="34" charset="0"/>
              </a:rPr>
              <a:t>InvalidOperationException</a:t>
            </a:r>
            <a:r>
              <a:rPr lang="es-ES" sz="1800" dirty="0">
                <a:effectLst/>
                <a:latin typeface="Calibri" panose="020F0502020204030204" pitchFamily="34" charset="0"/>
                <a:ea typeface="Calibri" panose="020F0502020204030204" pitchFamily="34" charset="0"/>
                <a:cs typeface="Arial" panose="020B0604020202020204" pitchFamily="34" charset="0"/>
              </a:rPr>
              <a:t>.</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26" name="Google Shape;426;g1d9f04a12b2_0_667"/>
          <p:cNvSpPr txBox="1">
            <a:spLocks noGrp="1"/>
          </p:cNvSpPr>
          <p:nvPr>
            <p:ph type="title"/>
          </p:nvPr>
        </p:nvSpPr>
        <p:spPr>
          <a:xfrm>
            <a:off x="435894" y="526617"/>
            <a:ext cx="5309298" cy="760200"/>
          </a:xfrm>
          <a:prstGeom prst="rect">
            <a:avLst/>
          </a:prstGeom>
          <a:noFill/>
          <a:ln>
            <a:noFill/>
          </a:ln>
        </p:spPr>
        <p:txBody>
          <a:bodyPr spcFirstLastPara="1" wrap="square" lIns="68575" tIns="34275" rIns="68575" bIns="34275" anchor="b" anchorCtr="0">
            <a:normAutofit/>
          </a:bodyPr>
          <a:lstStyle/>
          <a:p>
            <a:pPr>
              <a:buSzPts val="2100"/>
            </a:pPr>
            <a:r>
              <a:rPr lang="es-ES" sz="1800" b="1" dirty="0">
                <a:solidFill>
                  <a:schemeClr val="bg1"/>
                </a:solidFill>
                <a:effectLst/>
                <a:latin typeface="Cambria" panose="02040503050406030204" pitchFamily="18" charset="0"/>
                <a:ea typeface="MS Gothic" panose="020B0609070205080204" pitchFamily="49" charset="-128"/>
                <a:cs typeface="Times New Roman" panose="02020603050405020304" pitchFamily="18" charset="0"/>
              </a:rPr>
              <a:t>NOMBRAR UN HILO Y OBTENER EL NOMBRE DEL HILO ACTUAL EN C#</a:t>
            </a:r>
            <a:endParaRPr dirty="0">
              <a:solidFill>
                <a:schemeClr val="bg1"/>
              </a:solidFill>
            </a:endParaRPr>
          </a:p>
        </p:txBody>
      </p:sp>
      <p:sp>
        <p:nvSpPr>
          <p:cNvPr id="427" name="Google Shape;427;g1d9f04a12b2_0_66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15</a:t>
            </a:r>
            <a:endParaRPr sz="1100">
              <a:solidFill>
                <a:schemeClr val="lt1"/>
              </a:solidFill>
            </a:endParaRPr>
          </a:p>
        </p:txBody>
      </p:sp>
      <p:sp>
        <p:nvSpPr>
          <p:cNvPr id="428" name="Google Shape;428;g1d9f04a12b2_0_66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26</a:t>
            </a:r>
            <a:endParaRPr sz="1100">
              <a:solidFill>
                <a:schemeClr val="lt1"/>
              </a:solidFill>
            </a:endParaRPr>
          </a:p>
        </p:txBody>
      </p:sp>
      <p:sp>
        <p:nvSpPr>
          <p:cNvPr id="430" name="Google Shape;430;g1d9f04a12b2_0_66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3	INSTALACIÓN DE VISUAL STUDIO</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d9f04a12b2_0_677"/>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Prioridad de los hilos en </a:t>
            </a:r>
            <a:r>
              <a:rPr lang="es-ES" sz="1800" i="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Multithreading</a:t>
            </a:r>
            <a:endParaRPr dirty="0">
              <a:solidFill>
                <a:schemeClr val="bg1"/>
              </a:solidFill>
            </a:endParaRPr>
          </a:p>
        </p:txBody>
      </p:sp>
      <p:sp>
        <p:nvSpPr>
          <p:cNvPr id="436" name="Google Shape;436;g1d9f04a12b2_0_677"/>
          <p:cNvSpPr txBox="1">
            <a:spLocks noGrp="1"/>
          </p:cNvSpPr>
          <p:nvPr>
            <p:ph type="body" idx="1"/>
          </p:nvPr>
        </p:nvSpPr>
        <p:spPr>
          <a:xfrm>
            <a:off x="435894" y="2553808"/>
            <a:ext cx="6165000" cy="1322700"/>
          </a:xfrm>
          <a:prstGeom prst="rect">
            <a:avLst/>
          </a:prstGeom>
          <a:noFill/>
          <a:ln>
            <a:noFill/>
          </a:ln>
        </p:spPr>
        <p:txBody>
          <a:bodyPr spcFirstLastPara="1" wrap="square" lIns="68575" tIns="34275" rIns="68575" bIns="34275" anchor="ctr" anchorCtr="0">
            <a:noAutofit/>
          </a:bodyPr>
          <a:lstStyle/>
          <a:p>
            <a:pPr algn="just">
              <a:spcAft>
                <a:spcPts val="1000"/>
              </a:spcAft>
            </a:pPr>
            <a:r>
              <a:rPr lang="es-ES" sz="1600" dirty="0">
                <a:effectLst/>
                <a:latin typeface="Calibri" panose="020F0502020204030204" pitchFamily="34" charset="0"/>
                <a:ea typeface="Calibri" panose="020F0502020204030204" pitchFamily="34" charset="0"/>
                <a:cs typeface="Arial" panose="020B0604020202020204" pitchFamily="34" charset="0"/>
              </a:rPr>
              <a:t>En un entorno </a:t>
            </a:r>
            <a:r>
              <a:rPr lang="es-ES" sz="1600" dirty="0" err="1">
                <a:effectLst/>
                <a:latin typeface="Calibri" panose="020F0502020204030204" pitchFamily="34" charset="0"/>
                <a:ea typeface="Calibri" panose="020F0502020204030204" pitchFamily="34" charset="0"/>
                <a:cs typeface="Arial" panose="020B0604020202020204" pitchFamily="34" charset="0"/>
              </a:rPr>
              <a:t>Multithreading</a:t>
            </a:r>
            <a:r>
              <a:rPr lang="es-ES" sz="1600" dirty="0">
                <a:effectLst/>
                <a:latin typeface="Calibri" panose="020F0502020204030204" pitchFamily="34" charset="0"/>
                <a:ea typeface="Calibri" panose="020F0502020204030204" pitchFamily="34" charset="0"/>
                <a:cs typeface="Arial" panose="020B0604020202020204" pitchFamily="34" charset="0"/>
              </a:rPr>
              <a:t>, cada hilo tiene su propia prioridad. La prioridad de un hilo muestra la frecuencia con la que un hilo obtiene acceso a los recursos de la CPU. Cuando se crea un hilo en C#, siempre tiene una prioridad asignada.</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algn="just">
              <a:spcAft>
                <a:spcPts val="1000"/>
              </a:spcAft>
            </a:pPr>
            <a:r>
              <a:rPr lang="es-ES" sz="1600" dirty="0">
                <a:effectLst/>
                <a:latin typeface="Calibri" panose="020F0502020204030204" pitchFamily="34" charset="0"/>
                <a:ea typeface="Calibri" panose="020F0502020204030204" pitchFamily="34" charset="0"/>
                <a:cs typeface="Arial" panose="020B0604020202020204" pitchFamily="34" charset="0"/>
              </a:rPr>
              <a:t>Puntos Importantes:</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Symbol" panose="05050102010706020507" pitchFamily="18" charset="2"/>
              <a:buChar char=""/>
            </a:pPr>
            <a:r>
              <a:rPr lang="es-ES" sz="1600" dirty="0">
                <a:effectLst/>
                <a:latin typeface="Calibri" panose="020F0502020204030204" pitchFamily="34" charset="0"/>
                <a:ea typeface="Calibri" panose="020F0502020204030204" pitchFamily="34" charset="0"/>
                <a:cs typeface="Arial" panose="020B0604020202020204" pitchFamily="34" charset="0"/>
              </a:rPr>
              <a:t>Un programador puede asignar explícitamente prioridad a un hilo.</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Symbol" panose="05050102010706020507" pitchFamily="18" charset="2"/>
              <a:buChar char=""/>
            </a:pPr>
            <a:r>
              <a:rPr lang="es-ES" sz="1600" dirty="0">
                <a:effectLst/>
                <a:latin typeface="Calibri" panose="020F0502020204030204" pitchFamily="34" charset="0"/>
                <a:ea typeface="Calibri" panose="020F0502020204030204" pitchFamily="34" charset="0"/>
                <a:cs typeface="Arial" panose="020B0604020202020204" pitchFamily="34" charset="0"/>
              </a:rPr>
              <a:t>La prioridad por defecto de un hilo es Normal.</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spcAft>
                <a:spcPts val="1000"/>
              </a:spcAft>
              <a:buFont typeface="Symbol" panose="05050102010706020507" pitchFamily="18" charset="2"/>
              <a:buChar char=""/>
            </a:pPr>
            <a:r>
              <a:rPr lang="es-ES" sz="1600" dirty="0">
                <a:effectLst/>
                <a:latin typeface="Calibri" panose="020F0502020204030204" pitchFamily="34" charset="0"/>
                <a:ea typeface="Calibri" panose="020F0502020204030204" pitchFamily="34" charset="0"/>
                <a:cs typeface="Arial" panose="020B0604020202020204" pitchFamily="34" charset="0"/>
              </a:rPr>
              <a:t>El sistema operativo no asigna la prioridad de los hilos.</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algn="just">
              <a:spcAft>
                <a:spcPts val="1000"/>
              </a:spcAft>
            </a:pPr>
            <a:r>
              <a:rPr lang="es-ES" sz="1600" dirty="0">
                <a:effectLst/>
                <a:latin typeface="Calibri" panose="020F0502020204030204" pitchFamily="34" charset="0"/>
                <a:ea typeface="Calibri" panose="020F0502020204030204" pitchFamily="34" charset="0"/>
                <a:cs typeface="Arial" panose="020B0604020202020204" pitchFamily="34" charset="0"/>
              </a:rPr>
              <a:t>Si un hilo ha alcanzado un estado final, como </a:t>
            </a:r>
            <a:r>
              <a:rPr lang="es-ES" sz="1600" dirty="0" err="1">
                <a:effectLst/>
                <a:latin typeface="Calibri" panose="020F0502020204030204" pitchFamily="34" charset="0"/>
                <a:ea typeface="Calibri" panose="020F0502020204030204" pitchFamily="34" charset="0"/>
                <a:cs typeface="Arial" panose="020B0604020202020204" pitchFamily="34" charset="0"/>
              </a:rPr>
              <a:t>Aborted</a:t>
            </a:r>
            <a:r>
              <a:rPr lang="es-ES" sz="1600" dirty="0">
                <a:effectLst/>
                <a:latin typeface="Calibri" panose="020F0502020204030204" pitchFamily="34" charset="0"/>
                <a:ea typeface="Calibri" panose="020F0502020204030204" pitchFamily="34" charset="0"/>
                <a:cs typeface="Arial" panose="020B0604020202020204" pitchFamily="34" charset="0"/>
              </a:rPr>
              <a:t>, se producirá una </a:t>
            </a:r>
            <a:r>
              <a:rPr lang="es-ES" sz="1600" dirty="0" err="1">
                <a:effectLst/>
                <a:latin typeface="Calibri" panose="020F0502020204030204" pitchFamily="34" charset="0"/>
                <a:ea typeface="Calibri" panose="020F0502020204030204" pitchFamily="34" charset="0"/>
                <a:cs typeface="Arial" panose="020B0604020202020204" pitchFamily="34" charset="0"/>
              </a:rPr>
              <a:t>ThreadStateException</a:t>
            </a:r>
            <a:r>
              <a:rPr lang="es-ES" sz="1600" dirty="0">
                <a:effectLst/>
                <a:latin typeface="Calibri" panose="020F0502020204030204" pitchFamily="34" charset="0"/>
                <a:ea typeface="Calibri" panose="020F0502020204030204" pitchFamily="34" charset="0"/>
                <a:cs typeface="Arial" panose="020B0604020202020204" pitchFamily="34" charset="0"/>
              </a:rPr>
              <a:t>.</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algn="just">
              <a:spcAft>
                <a:spcPts val="1000"/>
              </a:spcAft>
            </a:pPr>
            <a:r>
              <a:rPr lang="es-ES" sz="1600" dirty="0">
                <a:effectLst/>
                <a:latin typeface="Calibri" panose="020F0502020204030204" pitchFamily="34" charset="0"/>
                <a:ea typeface="Calibri" panose="020F0502020204030204" pitchFamily="34" charset="0"/>
                <a:cs typeface="Arial" panose="020B0604020202020204" pitchFamily="34" charset="0"/>
              </a:rPr>
              <a:t>Si el valor especificado para una operación set no es un valor </a:t>
            </a:r>
            <a:r>
              <a:rPr lang="es-ES" sz="1600" dirty="0" err="1">
                <a:effectLst/>
                <a:latin typeface="Calibri" panose="020F0502020204030204" pitchFamily="34" charset="0"/>
                <a:ea typeface="Calibri" panose="020F0502020204030204" pitchFamily="34" charset="0"/>
                <a:cs typeface="Arial" panose="020B0604020202020204" pitchFamily="34" charset="0"/>
              </a:rPr>
              <a:t>ThreadPriority</a:t>
            </a:r>
            <a:r>
              <a:rPr lang="es-ES" sz="1600" dirty="0">
                <a:effectLst/>
                <a:latin typeface="Calibri" panose="020F0502020204030204" pitchFamily="34" charset="0"/>
                <a:ea typeface="Calibri" panose="020F0502020204030204" pitchFamily="34" charset="0"/>
                <a:cs typeface="Arial" panose="020B0604020202020204" pitchFamily="34" charset="0"/>
              </a:rPr>
              <a:t> válido, se producirá una </a:t>
            </a:r>
            <a:r>
              <a:rPr lang="es-ES" sz="1600" dirty="0" err="1">
                <a:effectLst/>
                <a:latin typeface="Calibri" panose="020F0502020204030204" pitchFamily="34" charset="0"/>
                <a:ea typeface="Calibri" panose="020F0502020204030204" pitchFamily="34" charset="0"/>
                <a:cs typeface="Arial" panose="020B0604020202020204" pitchFamily="34" charset="0"/>
              </a:rPr>
              <a:t>ArgumentException</a:t>
            </a:r>
            <a:r>
              <a:rPr lang="es-ES" sz="1600" dirty="0">
                <a:effectLst/>
                <a:latin typeface="Calibri" panose="020F0502020204030204" pitchFamily="34" charset="0"/>
                <a:ea typeface="Calibri" panose="020F0502020204030204" pitchFamily="34" charset="0"/>
                <a:cs typeface="Arial" panose="020B0604020202020204" pitchFamily="34" charset="0"/>
              </a:rPr>
              <a:t>.</a:t>
            </a:r>
            <a:endParaRPr lang="es-EC"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37" name="Google Shape;437;g1d9f04a12b2_0_67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8" name="Google Shape;438;g1d9f04a12b2_0_67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27</a:t>
            </a:r>
            <a:endParaRPr sz="1100">
              <a:solidFill>
                <a:schemeClr val="lt1"/>
              </a:solidFill>
            </a:endParaRPr>
          </a:p>
        </p:txBody>
      </p:sp>
      <p:sp>
        <p:nvSpPr>
          <p:cNvPr id="440" name="Google Shape;440;g1d9f04a12b2_0_67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3	INSTALACIÓN DE VISUAL STUDIO</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d9f04a12b2_0_677"/>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i="1" dirty="0">
                <a:solidFill>
                  <a:schemeClr val="bg1"/>
                </a:solidFill>
                <a:effectLst/>
                <a:latin typeface="Calibri" panose="020F0502020204030204" pitchFamily="34" charset="0"/>
                <a:ea typeface="Calibri" panose="020F0502020204030204" pitchFamily="34" charset="0"/>
                <a:cs typeface="Arial" panose="020B0604020202020204" pitchFamily="34" charset="0"/>
              </a:rPr>
              <a:t>Prioridad de los hilos en </a:t>
            </a:r>
            <a:r>
              <a:rPr lang="es-ES" sz="1800" i="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Multithreading</a:t>
            </a:r>
            <a:endParaRPr dirty="0">
              <a:solidFill>
                <a:schemeClr val="bg1"/>
              </a:solidFill>
            </a:endParaRPr>
          </a:p>
        </p:txBody>
      </p:sp>
      <p:sp>
        <p:nvSpPr>
          <p:cNvPr id="436" name="Google Shape;436;g1d9f04a12b2_0_677"/>
          <p:cNvSpPr txBox="1">
            <a:spLocks noGrp="1"/>
          </p:cNvSpPr>
          <p:nvPr>
            <p:ph type="body" idx="1"/>
          </p:nvPr>
        </p:nvSpPr>
        <p:spPr>
          <a:xfrm>
            <a:off x="435894" y="2553808"/>
            <a:ext cx="6165000" cy="1322700"/>
          </a:xfrm>
          <a:prstGeom prst="rect">
            <a:avLst/>
          </a:prstGeom>
          <a:noFill/>
          <a:ln>
            <a:noFill/>
          </a:ln>
        </p:spPr>
        <p:txBody>
          <a:bodyPr spcFirstLastPara="1" wrap="square" lIns="68575" tIns="34275" rIns="68575" bIns="34275" anchor="ctr" anchorCtr="0">
            <a:noAutofit/>
          </a:bodyPr>
          <a:lstStyle/>
          <a:p>
            <a:pPr algn="just">
              <a:spcAft>
                <a:spcPts val="1000"/>
              </a:spcAft>
            </a:pPr>
            <a:r>
              <a:rPr lang="es-ES" sz="1600" dirty="0">
                <a:effectLst/>
                <a:latin typeface="Calibri" panose="020F0502020204030204" pitchFamily="34" charset="0"/>
                <a:ea typeface="Calibri" panose="020F0502020204030204" pitchFamily="34" charset="0"/>
                <a:cs typeface="Arial" panose="020B0604020202020204" pitchFamily="34" charset="0"/>
              </a:rPr>
              <a:t>No está garantizado que el proceso cuya prioridad es alta se ejecute primero y el proceso cuya prioridad es baja se ejecute después. Debido al cambio de contexto, la hebra de mayor prioridad puede ejecutarse después de la de menor prioridad.</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algn="just">
              <a:spcAft>
                <a:spcPts val="1000"/>
              </a:spcAft>
            </a:pPr>
            <a:r>
              <a:rPr lang="es-ES" sz="1600" dirty="0">
                <a:effectLst/>
                <a:latin typeface="Calibri" panose="020F0502020204030204" pitchFamily="34" charset="0"/>
                <a:ea typeface="Calibri" panose="020F0502020204030204" pitchFamily="34" charset="0"/>
                <a:cs typeface="Arial" panose="020B0604020202020204" pitchFamily="34" charset="0"/>
              </a:rPr>
              <a:t>Cuando se asigna una prioridad a un hilo hay que tener cuidado, si no se hace con cuidado se puede llegar a la inanición del hilo.</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algn="just">
              <a:spcAft>
                <a:spcPts val="1000"/>
              </a:spcAft>
            </a:pPr>
            <a:r>
              <a:rPr lang="es-ES" sz="1600" dirty="0">
                <a:effectLst/>
                <a:latin typeface="Calibri" panose="020F0502020204030204" pitchFamily="34" charset="0"/>
                <a:ea typeface="Calibri" panose="020F0502020204030204" pitchFamily="34" charset="0"/>
                <a:cs typeface="Arial" panose="020B0604020202020204" pitchFamily="34" charset="0"/>
              </a:rPr>
              <a:t>La prioridad de un hilo siempre dependerá de la prioridad del proceso o del contenedor padre, por lo que establecer la prioridad más alta no se corresponderá con una ejecución en tiempo real.</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spcAft>
                <a:spcPts val="1000"/>
              </a:spcAft>
              <a:buFont typeface="Symbol" panose="05050102010706020507" pitchFamily="18" charset="2"/>
              <a:buChar char=""/>
            </a:pPr>
            <a:r>
              <a:rPr lang="es-ES" sz="1600" dirty="0">
                <a:effectLst/>
                <a:latin typeface="Calibri" panose="020F0502020204030204" pitchFamily="34" charset="0"/>
                <a:ea typeface="Calibri" panose="020F0502020204030204" pitchFamily="34" charset="0"/>
                <a:cs typeface="Arial" panose="020B0604020202020204" pitchFamily="34" charset="0"/>
              </a:rPr>
              <a:t>¿Cómo establecer y obtener la prioridad de un hilo?</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algn="just">
              <a:spcAft>
                <a:spcPts val="1000"/>
              </a:spcAft>
            </a:pPr>
            <a:r>
              <a:rPr lang="es-ES" sz="1600" dirty="0">
                <a:effectLst/>
                <a:latin typeface="Calibri" panose="020F0502020204030204" pitchFamily="34" charset="0"/>
                <a:ea typeface="Calibri" panose="020F0502020204030204" pitchFamily="34" charset="0"/>
                <a:cs typeface="Arial" panose="020B0604020202020204" pitchFamily="34" charset="0"/>
              </a:rPr>
              <a:t>La propiedad </a:t>
            </a:r>
            <a:r>
              <a:rPr lang="es-ES" sz="1600" dirty="0" err="1">
                <a:effectLst/>
                <a:latin typeface="Calibri" panose="020F0502020204030204" pitchFamily="34" charset="0"/>
                <a:ea typeface="Calibri" panose="020F0502020204030204" pitchFamily="34" charset="0"/>
                <a:cs typeface="Arial" panose="020B0604020202020204" pitchFamily="34" charset="0"/>
              </a:rPr>
              <a:t>Thread.Priority</a:t>
            </a:r>
            <a:r>
              <a:rPr lang="es-ES" sz="1600" dirty="0">
                <a:effectLst/>
                <a:latin typeface="Calibri" panose="020F0502020204030204" pitchFamily="34" charset="0"/>
                <a:ea typeface="Calibri" panose="020F0502020204030204" pitchFamily="34" charset="0"/>
                <a:cs typeface="Arial" panose="020B0604020202020204" pitchFamily="34" charset="0"/>
              </a:rPr>
              <a:t> se utiliza para obtener o establecer un valor que indica la prioridad de programación de un hilo.</a:t>
            </a:r>
            <a:endParaRPr lang="es-EC"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37" name="Google Shape;437;g1d9f04a12b2_0_67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8" name="Google Shape;438;g1d9f04a12b2_0_67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27</a:t>
            </a:r>
            <a:endParaRPr sz="1100">
              <a:solidFill>
                <a:schemeClr val="lt1"/>
              </a:solidFill>
            </a:endParaRPr>
          </a:p>
        </p:txBody>
      </p:sp>
      <p:sp>
        <p:nvSpPr>
          <p:cNvPr id="440" name="Google Shape;440;g1d9f04a12b2_0_67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3	INSTALACIÓN DE VISUAL STUDIO</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extLst>
      <p:ext uri="{BB962C8B-B14F-4D97-AF65-F5344CB8AC3E}">
        <p14:creationId xmlns:p14="http://schemas.microsoft.com/office/powerpoint/2010/main" val="52428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g1d9f04a12b2_0_686"/>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Gill Sans"/>
              <a:ea typeface="Gill Sans"/>
              <a:cs typeface="Gill Sans"/>
              <a:sym typeface="Gill Sans"/>
            </a:endParaRPr>
          </a:p>
        </p:txBody>
      </p:sp>
      <p:sp>
        <p:nvSpPr>
          <p:cNvPr id="446" name="Google Shape;446;g1d9f04a12b2_0_686"/>
          <p:cNvSpPr/>
          <p:nvPr/>
        </p:nvSpPr>
        <p:spPr>
          <a:xfrm>
            <a:off x="435892" y="342901"/>
            <a:ext cx="5523000" cy="687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7" name="Google Shape;447;g1d9f04a12b2_0_686"/>
          <p:cNvSpPr/>
          <p:nvPr/>
        </p:nvSpPr>
        <p:spPr>
          <a:xfrm>
            <a:off x="6179830" y="340232"/>
            <a:ext cx="2469000" cy="738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8" name="Google Shape;448;g1d9f04a12b2_0_686"/>
          <p:cNvSpPr/>
          <p:nvPr/>
        </p:nvSpPr>
        <p:spPr>
          <a:xfrm>
            <a:off x="435892" y="510803"/>
            <a:ext cx="5523000" cy="4269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Gill Sans"/>
              <a:ea typeface="Gill Sans"/>
              <a:cs typeface="Gill Sans"/>
              <a:sym typeface="Gill Sans"/>
            </a:endParaRPr>
          </a:p>
        </p:txBody>
      </p:sp>
      <p:sp>
        <p:nvSpPr>
          <p:cNvPr id="449" name="Google Shape;449;g1d9f04a12b2_0_686"/>
          <p:cNvSpPr txBox="1">
            <a:spLocks noGrp="1"/>
          </p:cNvSpPr>
          <p:nvPr>
            <p:ph type="title"/>
          </p:nvPr>
        </p:nvSpPr>
        <p:spPr>
          <a:xfrm>
            <a:off x="747286" y="864704"/>
            <a:ext cx="4937700" cy="34044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rgbClr val="FFFFFF"/>
              </a:buClr>
              <a:buSzPts val="4100"/>
              <a:buFont typeface="Gill Sans"/>
              <a:buNone/>
            </a:pPr>
            <a:r>
              <a:rPr lang="es-ES" sz="4800" dirty="0">
                <a:effectLst/>
                <a:latin typeface="Calibri" panose="020F0502020204030204" pitchFamily="34" charset="0"/>
                <a:ea typeface="Calibri" panose="020F0502020204030204" pitchFamily="34" charset="0"/>
                <a:cs typeface="Arial" panose="020B0604020202020204" pitchFamily="34" charset="0"/>
              </a:rPr>
              <a:t>VISUAL STUDIO 2022</a:t>
            </a:r>
            <a:endParaRPr sz="8800" dirty="0">
              <a:solidFill>
                <a:srgbClr val="FFFFFF"/>
              </a:solidFill>
            </a:endParaRPr>
          </a:p>
        </p:txBody>
      </p:sp>
      <p:sp>
        <p:nvSpPr>
          <p:cNvPr id="450" name="Google Shape;450;g1d9f04a12b2_0_686"/>
          <p:cNvSpPr txBox="1">
            <a:spLocks noGrp="1"/>
          </p:cNvSpPr>
          <p:nvPr>
            <p:ph type="body" idx="1"/>
          </p:nvPr>
        </p:nvSpPr>
        <p:spPr>
          <a:xfrm>
            <a:off x="6158011" y="864703"/>
            <a:ext cx="2985962" cy="3915999"/>
          </a:xfrm>
          <a:prstGeom prst="rect">
            <a:avLst/>
          </a:prstGeom>
          <a:noFill/>
          <a:ln>
            <a:noFill/>
          </a:ln>
        </p:spPr>
        <p:txBody>
          <a:bodyPr spcFirstLastPara="1" wrap="square" lIns="68575" tIns="34275" rIns="68575" bIns="34275" anchor="ctr" anchorCtr="0">
            <a:normAutofit/>
          </a:bodyPr>
          <a:lstStyle/>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Visual Studio es el mejor IDE para compilar aplicaciones multiplataforma enriquecidas y atractivas para Windows, Mac, Linux, iOS y Android. Compile aplicaciones de clientes enriquecidas con una amplia variedad de tecnologías, como WinForms, WPF, </a:t>
            </a:r>
            <a:r>
              <a:rPr lang="es-ES" sz="1200" dirty="0" err="1">
                <a:effectLst/>
                <a:latin typeface="Calibri" panose="020F0502020204030204" pitchFamily="34" charset="0"/>
                <a:ea typeface="Calibri" panose="020F0502020204030204" pitchFamily="34" charset="0"/>
                <a:cs typeface="Arial" panose="020B0604020202020204" pitchFamily="34" charset="0"/>
              </a:rPr>
              <a:t>WinUI</a:t>
            </a:r>
            <a:r>
              <a:rPr lang="es-ES" sz="1200" dirty="0">
                <a:effectLst/>
                <a:latin typeface="Calibri" panose="020F0502020204030204" pitchFamily="34" charset="0"/>
                <a:ea typeface="Calibri" panose="020F0502020204030204" pitchFamily="34" charset="0"/>
                <a:cs typeface="Arial" panose="020B0604020202020204" pitchFamily="34" charset="0"/>
              </a:rPr>
              <a:t>, MAUI o </a:t>
            </a:r>
            <a:r>
              <a:rPr lang="es-ES" sz="1200" dirty="0" err="1">
                <a:effectLst/>
                <a:latin typeface="Calibri" panose="020F0502020204030204" pitchFamily="34" charset="0"/>
                <a:ea typeface="Calibri" panose="020F0502020204030204" pitchFamily="34" charset="0"/>
                <a:cs typeface="Arial" panose="020B0604020202020204" pitchFamily="34" charset="0"/>
              </a:rPr>
              <a:t>Xamarin</a:t>
            </a:r>
            <a:r>
              <a:rPr lang="es-ES" sz="1200" dirty="0">
                <a:effectLst/>
                <a:latin typeface="Calibri" panose="020F0502020204030204" pitchFamily="34" charset="0"/>
                <a:ea typeface="Calibri" panose="020F0502020204030204" pitchFamily="34" charset="0"/>
                <a:cs typeface="Arial" panose="020B0604020202020204" pitchFamily="34" charset="0"/>
              </a:rPr>
              <a:t>. Todos ellos tienen diseñadores en Visual Studio que permiten manipular y obtener una vista previa de la aplicación con herramientas enriquecidas para que sea más fácil crear diseños complejos [8].</a:t>
            </a:r>
            <a:endParaRPr lang="es-EC"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51" name="Google Shape;451;g1d9f04a12b2_0_686"/>
          <p:cNvSpPr txBox="1"/>
          <p:nvPr/>
        </p:nvSpPr>
        <p:spPr>
          <a:xfrm>
            <a:off x="8783373" y="4843425"/>
            <a:ext cx="3606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dk1"/>
                </a:solidFill>
                <a:latin typeface="Gill Sans"/>
                <a:ea typeface="Gill Sans"/>
                <a:cs typeface="Gill Sans"/>
                <a:sym typeface="Gill Sans"/>
              </a:rPr>
              <a:t>28</a:t>
            </a:r>
            <a:endParaRPr sz="1100"/>
          </a:p>
        </p:txBody>
      </p:sp>
      <p:pic>
        <p:nvPicPr>
          <p:cNvPr id="2" name="Imagen 1" descr="Visual Studio 2022 Community System Requirements - Burak Boğa">
            <a:extLst>
              <a:ext uri="{FF2B5EF4-FFF2-40B4-BE49-F238E27FC236}">
                <a16:creationId xmlns:a16="http://schemas.microsoft.com/office/drawing/2014/main" id="{A718E17A-80FE-C66B-58B1-0CE30434081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7026" y="2748744"/>
            <a:ext cx="3017520" cy="1499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1d9f04a12b2_0_69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685800" indent="-685800" algn="just">
              <a:lnSpc>
                <a:spcPct val="115000"/>
              </a:lnSpc>
              <a:spcBef>
                <a:spcPts val="200"/>
              </a:spcBef>
              <a:spcAft>
                <a:spcPts val="0"/>
              </a:spcAft>
              <a:tabLst>
                <a:tab pos="540385" algn="l"/>
              </a:tabLst>
            </a:pPr>
            <a:r>
              <a:rPr lang="es-ES" sz="1800" b="1" dirty="0">
                <a:solidFill>
                  <a:schemeClr val="bg1"/>
                </a:solidFill>
                <a:effectLst/>
                <a:latin typeface="Calibri" panose="020F0502020204030204" pitchFamily="34" charset="0"/>
                <a:ea typeface="MS Gothic" panose="020B0609070205080204" pitchFamily="49" charset="-128"/>
                <a:cs typeface="Times New Roman" panose="02020603050405020304" pitchFamily="18" charset="0"/>
              </a:rPr>
              <a:t>CARACTERISITCAS DE VISUAL STUDIO 2022</a:t>
            </a:r>
            <a:endParaRPr lang="es-EC" sz="1800" b="1" dirty="0">
              <a:solidFill>
                <a:schemeClr val="bg1"/>
              </a:solidFill>
              <a:effectLst/>
              <a:latin typeface="Cambria" panose="02040503050406030204" pitchFamily="18" charset="0"/>
              <a:ea typeface="MS Gothic" panose="020B0609070205080204" pitchFamily="49" charset="-128"/>
              <a:cs typeface="Times New Roman" panose="02020603050405020304" pitchFamily="18" charset="0"/>
            </a:endParaRPr>
          </a:p>
        </p:txBody>
      </p:sp>
      <p:sp>
        <p:nvSpPr>
          <p:cNvPr id="458" name="Google Shape;458;g1d9f04a12b2_0_69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9" name="Google Shape;459;g1d9f04a12b2_0_69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29</a:t>
            </a:r>
            <a:endParaRPr sz="1100">
              <a:solidFill>
                <a:schemeClr val="lt1"/>
              </a:solidFill>
            </a:endParaRPr>
          </a:p>
        </p:txBody>
      </p:sp>
      <p:sp>
        <p:nvSpPr>
          <p:cNvPr id="463" name="Google Shape;463;g1d9f04a12b2_0_69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3" name="Marcador de texto 2">
            <a:extLst>
              <a:ext uri="{FF2B5EF4-FFF2-40B4-BE49-F238E27FC236}">
                <a16:creationId xmlns:a16="http://schemas.microsoft.com/office/drawing/2014/main" id="{492AD0DD-E78B-A380-6CC3-3B654E578275}"/>
              </a:ext>
            </a:extLst>
          </p:cNvPr>
          <p:cNvSpPr>
            <a:spLocks noGrp="1"/>
          </p:cNvSpPr>
          <p:nvPr>
            <p:ph type="body" idx="1"/>
          </p:nvPr>
        </p:nvSpPr>
        <p:spPr>
          <a:xfrm>
            <a:off x="258793" y="1286817"/>
            <a:ext cx="6383548" cy="3670683"/>
          </a:xfrm>
        </p:spPr>
        <p:txBody>
          <a:bodyPr>
            <a:normAutofit fontScale="55000" lnSpcReduction="20000"/>
          </a:bodyPr>
          <a:lstStyle/>
          <a:p>
            <a:pPr algn="just">
              <a:lnSpc>
                <a:spcPct val="115000"/>
              </a:lnSpc>
              <a:spcAft>
                <a:spcPts val="1000"/>
              </a:spcAft>
            </a:pPr>
            <a:r>
              <a:rPr lang="es-ES" sz="2200" b="1" dirty="0">
                <a:effectLst/>
                <a:latin typeface="Calibri" panose="020F0502020204030204" pitchFamily="34" charset="0"/>
                <a:ea typeface="Calibri" panose="020F0502020204030204" pitchFamily="34" charset="0"/>
                <a:cs typeface="Arial" panose="020B0604020202020204" pitchFamily="34" charset="0"/>
              </a:rPr>
              <a:t>tiene una estructura de 64 bits:</a:t>
            </a:r>
            <a:r>
              <a:rPr lang="es-ES" sz="2200" dirty="0">
                <a:effectLst/>
                <a:latin typeface="Calibri" panose="020F0502020204030204" pitchFamily="34" charset="0"/>
                <a:ea typeface="Calibri" panose="020F0502020204030204" pitchFamily="34" charset="0"/>
                <a:cs typeface="Arial" panose="020B0604020202020204" pitchFamily="34" charset="0"/>
              </a:rPr>
              <a:t> Visual Studio 2022 en Windows es ahora una aplicación de 64 bits. Esto significa que puede abrir, editar, ejecutar y depurar incluso las soluciones más grandes y complejas sin quedarse sin memoria [9].</a:t>
            </a:r>
            <a:endParaRPr lang="es-EC" sz="2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2200" b="1" dirty="0">
                <a:effectLst/>
                <a:latin typeface="Calibri" panose="020F0502020204030204" pitchFamily="34" charset="0"/>
                <a:ea typeface="Calibri" panose="020F0502020204030204" pitchFamily="34" charset="0"/>
                <a:cs typeface="Arial" panose="020B0604020202020204" pitchFamily="34" charset="0"/>
              </a:rPr>
              <a:t>Buscar en archivos es más rápido: </a:t>
            </a:r>
            <a:r>
              <a:rPr lang="es-ES" sz="2200" dirty="0">
                <a:effectLst/>
                <a:latin typeface="Calibri" panose="020F0502020204030204" pitchFamily="34" charset="0"/>
                <a:ea typeface="Calibri" panose="020F0502020204030204" pitchFamily="34" charset="0"/>
                <a:cs typeface="Arial" panose="020B0604020202020204" pitchFamily="34" charset="0"/>
              </a:rPr>
              <a:t>En Visual Studio 2022, nos hemos centrado en mejorar el rendimiento de varias características clave. Por ejemplo, Buscar en archivos ahora es hasta tres veces más rápido cuando se buscan soluciones de gran tamaño, como Orchard Core  [9].</a:t>
            </a:r>
            <a:endParaRPr lang="es-EC" sz="2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2200" b="1" dirty="0">
                <a:effectLst/>
                <a:latin typeface="Calibri" panose="020F0502020204030204" pitchFamily="34" charset="0"/>
                <a:ea typeface="Calibri" panose="020F0502020204030204" pitchFamily="34" charset="0"/>
                <a:cs typeface="Arial" panose="020B0604020202020204" pitchFamily="34" charset="0"/>
              </a:rPr>
              <a:t>Las herramientas de Git son más rápidas: </a:t>
            </a:r>
            <a:r>
              <a:rPr lang="es-ES" sz="2200" dirty="0">
                <a:effectLst/>
                <a:latin typeface="Calibri" panose="020F0502020204030204" pitchFamily="34" charset="0"/>
                <a:ea typeface="Calibri" panose="020F0502020204030204" pitchFamily="34" charset="0"/>
                <a:cs typeface="Arial" panose="020B0604020202020204" pitchFamily="34" charset="0"/>
              </a:rPr>
              <a:t>Novedad de la versión 17.2: Hemos integrado una característica de Git relativamente nueva denominada grafo de confirmación, que ayuda a mejorar tanto el rendimiento de las operaciones de Git como el rendimiento de Visual Studio [9].</a:t>
            </a:r>
            <a:endParaRPr lang="es-EC" sz="2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2200" b="1" dirty="0">
                <a:effectLst/>
                <a:latin typeface="Calibri" panose="020F0502020204030204" pitchFamily="34" charset="0"/>
                <a:ea typeface="Calibri" panose="020F0502020204030204" pitchFamily="34" charset="0"/>
                <a:cs typeface="Arial" panose="020B0604020202020204" pitchFamily="34" charset="0"/>
              </a:rPr>
              <a:t>Creación de aplicaciones modernas: </a:t>
            </a:r>
            <a:r>
              <a:rPr lang="es-ES" sz="2200" dirty="0">
                <a:effectLst/>
                <a:latin typeface="Calibri" panose="020F0502020204030204" pitchFamily="34" charset="0"/>
                <a:ea typeface="Calibri" panose="020F0502020204030204" pitchFamily="34" charset="0"/>
                <a:cs typeface="Arial" panose="020B0604020202020204" pitchFamily="34" charset="0"/>
              </a:rPr>
              <a:t>Visual Studio 2022 facilita y agiliza la creación de aplicaciones modernas basadas en la nube con Azure. Además, nuestra nueva versión también tiene compatibilidad total con .NET y su marco unificado para aplicaciones web, cliente y móviles para desarrolladores de Windows y Mac. Además, Visual Studio 2022 incluye una sólida compatibilidad con la carga de trabajo de C++ con nuevas características de productividad, herramientas de C++20 e </a:t>
            </a:r>
            <a:r>
              <a:rPr lang="es-ES" sz="2200" dirty="0" err="1">
                <a:effectLst/>
                <a:latin typeface="Calibri" panose="020F0502020204030204" pitchFamily="34" charset="0"/>
                <a:ea typeface="Calibri" panose="020F0502020204030204" pitchFamily="34" charset="0"/>
                <a:cs typeface="Arial" panose="020B0604020202020204" pitchFamily="34" charset="0"/>
              </a:rPr>
              <a:t>IntelliSense</a:t>
            </a:r>
            <a:r>
              <a:rPr lang="es-ES" sz="2200" dirty="0">
                <a:effectLst/>
                <a:latin typeface="Calibri" panose="020F0502020204030204" pitchFamily="34" charset="0"/>
                <a:ea typeface="Calibri" panose="020F0502020204030204" pitchFamily="34" charset="0"/>
                <a:cs typeface="Arial" panose="020B0604020202020204" pitchFamily="34" charset="0"/>
              </a:rPr>
              <a:t>  [9].</a:t>
            </a:r>
            <a:endParaRPr lang="es-EC" sz="2200" dirty="0">
              <a:effectLst/>
              <a:latin typeface="Calibri" panose="020F0502020204030204" pitchFamily="34" charset="0"/>
              <a:ea typeface="Calibri" panose="020F0502020204030204" pitchFamily="34" charset="0"/>
              <a:cs typeface="Arial" panose="020B0604020202020204" pitchFamily="34" charset="0"/>
            </a:endParaRPr>
          </a:p>
          <a:p>
            <a:endParaRPr lang="es-EC"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1d9f04a12b2_0_707"/>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VENTAJAS Y DESVENTAJAS DE VISUAL STUDIO 2022</a:t>
            </a:r>
            <a:endParaRPr dirty="0"/>
          </a:p>
        </p:txBody>
      </p:sp>
      <p:sp>
        <p:nvSpPr>
          <p:cNvPr id="469" name="Google Shape;469;g1d9f04a12b2_0_707"/>
          <p:cNvSpPr txBox="1">
            <a:spLocks noGrp="1"/>
          </p:cNvSpPr>
          <p:nvPr>
            <p:ph type="body" idx="1"/>
          </p:nvPr>
        </p:nvSpPr>
        <p:spPr>
          <a:xfrm>
            <a:off x="435894" y="2895658"/>
            <a:ext cx="6031800" cy="639000"/>
          </a:xfrm>
          <a:prstGeom prst="rect">
            <a:avLst/>
          </a:prstGeom>
          <a:noFill/>
          <a:ln>
            <a:noFill/>
          </a:ln>
        </p:spPr>
        <p:txBody>
          <a:bodyPr spcFirstLastPara="1" wrap="square" lIns="68575" tIns="34275" rIns="68575" bIns="34275" anchor="ctr" anchorCtr="0">
            <a:noAutofit/>
          </a:bodyPr>
          <a:lstStyle/>
          <a:p>
            <a:pPr>
              <a:lnSpc>
                <a:spcPct val="115000"/>
              </a:lnSpc>
              <a:spcBef>
                <a:spcPts val="200"/>
              </a:spcBef>
            </a:pPr>
            <a:r>
              <a:rPr lang="es-ES"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Ventajas</a:t>
            </a:r>
            <a:endParaRPr lang="es-EC"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dirty="0">
                <a:effectLst/>
                <a:latin typeface="Calibri" panose="020F0502020204030204" pitchFamily="34" charset="0"/>
                <a:ea typeface="Calibri" panose="020F0502020204030204" pitchFamily="34" charset="0"/>
                <a:cs typeface="Arial" panose="020B0604020202020204" pitchFamily="34" charset="0"/>
              </a:rPr>
              <a:t>Posee una curva de aprendizaje muy rápida [10].</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dirty="0">
                <a:effectLst/>
                <a:latin typeface="Calibri" panose="020F0502020204030204" pitchFamily="34" charset="0"/>
                <a:ea typeface="Calibri" panose="020F0502020204030204" pitchFamily="34" charset="0"/>
                <a:cs typeface="Arial" panose="020B0604020202020204" pitchFamily="34" charset="0"/>
              </a:rPr>
              <a:t>Integra el diseño e implementación de formularios de Windows [10].</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dirty="0">
                <a:effectLst/>
                <a:latin typeface="Calibri" panose="020F0502020204030204" pitchFamily="34" charset="0"/>
                <a:ea typeface="Calibri" panose="020F0502020204030204" pitchFamily="34" charset="0"/>
                <a:cs typeface="Arial" panose="020B0604020202020204" pitchFamily="34" charset="0"/>
              </a:rPr>
              <a:t>Permite usa con facilidad la plataforma de los sistemas Windows, dado que tiene acceso prácticamente total a la API de Windows, incluidos librerías actuales [10].</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Symbol" panose="05050102010706020507" pitchFamily="18" charset="2"/>
              <a:buChar char=""/>
            </a:pPr>
            <a:r>
              <a:rPr lang="es-ES" dirty="0">
                <a:effectLst/>
                <a:latin typeface="Calibri" panose="020F0502020204030204" pitchFamily="34" charset="0"/>
                <a:ea typeface="Calibri" panose="020F0502020204030204" pitchFamily="34" charset="0"/>
                <a:cs typeface="Arial" panose="020B0604020202020204" pitchFamily="34" charset="0"/>
              </a:rPr>
              <a:t>Es un de los lenguajes de uso más extendido, por lo que se resulta fácil en contra información documentación y fuentes para los proyectos. [10].</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Bef>
                <a:spcPts val="200"/>
              </a:spcBef>
            </a:pPr>
            <a:r>
              <a:rPr lang="es-ES"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Desventajas</a:t>
            </a:r>
            <a:endParaRPr lang="es-EC"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dirty="0">
                <a:effectLst/>
                <a:latin typeface="Calibri" panose="020F0502020204030204" pitchFamily="34" charset="0"/>
                <a:ea typeface="Calibri" panose="020F0502020204030204" pitchFamily="34" charset="0"/>
                <a:cs typeface="Arial" panose="020B0604020202020204" pitchFamily="34" charset="0"/>
              </a:rPr>
              <a:t>Problema de versionado asociado con varias librerías </a:t>
            </a:r>
            <a:r>
              <a:rPr lang="es-ES" dirty="0" err="1">
                <a:effectLst/>
                <a:latin typeface="Calibri" panose="020F0502020204030204" pitchFamily="34" charset="0"/>
                <a:ea typeface="Calibri" panose="020F0502020204030204" pitchFamily="34" charset="0"/>
                <a:cs typeface="Arial" panose="020B0604020202020204" pitchFamily="34" charset="0"/>
              </a:rPr>
              <a:t>runtine</a:t>
            </a:r>
            <a:r>
              <a:rPr lang="es-ES" dirty="0">
                <a:effectLst/>
                <a:latin typeface="Calibri" panose="020F0502020204030204" pitchFamily="34" charset="0"/>
                <a:ea typeface="Calibri" panose="020F0502020204030204" pitchFamily="34" charset="0"/>
                <a:cs typeface="Arial" panose="020B0604020202020204" pitchFamily="34" charset="0"/>
              </a:rPr>
              <a:t> </a:t>
            </a:r>
            <a:r>
              <a:rPr lang="es-ES" dirty="0" err="1">
                <a:effectLst/>
                <a:latin typeface="Calibri" panose="020F0502020204030204" pitchFamily="34" charset="0"/>
                <a:ea typeface="Calibri" panose="020F0502020204030204" pitchFamily="34" charset="0"/>
                <a:cs typeface="Arial" panose="020B0604020202020204" pitchFamily="34" charset="0"/>
              </a:rPr>
              <a:t>DLL’s</a:t>
            </a:r>
            <a:r>
              <a:rPr lang="es-ES" dirty="0">
                <a:effectLst/>
                <a:latin typeface="Calibri" panose="020F0502020204030204" pitchFamily="34" charset="0"/>
                <a:ea typeface="Calibri" panose="020F0502020204030204" pitchFamily="34" charset="0"/>
                <a:cs typeface="Arial" panose="020B0604020202020204" pitchFamily="34" charset="0"/>
              </a:rPr>
              <a:t>, conocido como DLL </a:t>
            </a:r>
            <a:r>
              <a:rPr lang="es-ES" dirty="0" err="1">
                <a:effectLst/>
                <a:latin typeface="Calibri" panose="020F0502020204030204" pitchFamily="34" charset="0"/>
                <a:ea typeface="Calibri" panose="020F0502020204030204" pitchFamily="34" charset="0"/>
                <a:cs typeface="Arial" panose="020B0604020202020204" pitchFamily="34" charset="0"/>
              </a:rPr>
              <a:t>Hell</a:t>
            </a:r>
            <a:r>
              <a:rPr lang="es-ES" dirty="0">
                <a:effectLst/>
                <a:latin typeface="Calibri" panose="020F0502020204030204" pitchFamily="34" charset="0"/>
                <a:ea typeface="Calibri" panose="020F0502020204030204" pitchFamily="34" charset="0"/>
                <a:cs typeface="Arial" panose="020B0604020202020204" pitchFamily="34" charset="0"/>
              </a:rPr>
              <a:t>.</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Symbol" panose="05050102010706020507" pitchFamily="18" charset="2"/>
              <a:buChar char=""/>
            </a:pPr>
            <a:r>
              <a:rPr lang="es-ES" dirty="0">
                <a:effectLst/>
                <a:latin typeface="Calibri" panose="020F0502020204030204" pitchFamily="34" charset="0"/>
                <a:ea typeface="Calibri" panose="020F0502020204030204" pitchFamily="34" charset="0"/>
                <a:cs typeface="Arial" panose="020B0604020202020204" pitchFamily="34" charset="0"/>
              </a:rPr>
              <a:t>Pobre soporte para programación orientada a objetos [10]. </a:t>
            </a: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470" name="Google Shape;470;g1d9f04a12b2_0_70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1" name="Google Shape;471;g1d9f04a12b2_0_70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30</a:t>
            </a:r>
            <a:endParaRPr sz="1100">
              <a:solidFill>
                <a:schemeClr val="lt1"/>
              </a:solidFill>
            </a:endParaRPr>
          </a:p>
        </p:txBody>
      </p:sp>
      <p:sp>
        <p:nvSpPr>
          <p:cNvPr id="473" name="Google Shape;473;g1d9f04a12b2_0_70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d9f04a12b2_0_71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BENEFICIOS</a:t>
            </a:r>
            <a:endParaRPr dirty="0"/>
          </a:p>
        </p:txBody>
      </p:sp>
      <p:sp>
        <p:nvSpPr>
          <p:cNvPr id="479" name="Google Shape;479;g1d9f04a12b2_0_716"/>
          <p:cNvSpPr txBox="1">
            <a:spLocks noGrp="1"/>
          </p:cNvSpPr>
          <p:nvPr>
            <p:ph type="body" idx="1"/>
          </p:nvPr>
        </p:nvSpPr>
        <p:spPr>
          <a:xfrm>
            <a:off x="435900" y="1393900"/>
            <a:ext cx="6058500" cy="13896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C" b="1" dirty="0">
                <a:effectLst/>
                <a:latin typeface="Calibri" panose="020F0502020204030204" pitchFamily="34" charset="0"/>
                <a:ea typeface="Calibri" panose="020F0502020204030204" pitchFamily="34" charset="0"/>
                <a:cs typeface="Arial" panose="020B0604020202020204" pitchFamily="34" charset="0"/>
              </a:rPr>
              <a:t>Codifique con confianza:</a:t>
            </a:r>
            <a:r>
              <a:rPr lang="es-EC" dirty="0">
                <a:effectLst/>
                <a:latin typeface="Calibri" panose="020F0502020204030204" pitchFamily="34" charset="0"/>
                <a:ea typeface="Calibri" panose="020F0502020204030204" pitchFamily="34" charset="0"/>
                <a:cs typeface="Arial" panose="020B0604020202020204" pitchFamily="34" charset="0"/>
              </a:rPr>
              <a:t> Codifique de forma rápida y precisa mediante las sugerencias de código de </a:t>
            </a:r>
            <a:r>
              <a:rPr lang="es-EC" dirty="0" err="1">
                <a:effectLst/>
                <a:latin typeface="Calibri" panose="020F0502020204030204" pitchFamily="34" charset="0"/>
                <a:ea typeface="Calibri" panose="020F0502020204030204" pitchFamily="34" charset="0"/>
                <a:cs typeface="Arial" panose="020B0604020202020204" pitchFamily="34" charset="0"/>
              </a:rPr>
              <a:t>IntelliSense</a:t>
            </a:r>
            <a:r>
              <a:rPr lang="es-EC" dirty="0">
                <a:effectLst/>
                <a:latin typeface="Calibri" panose="020F0502020204030204" pitchFamily="34" charset="0"/>
                <a:ea typeface="Calibri" panose="020F0502020204030204" pitchFamily="34" charset="0"/>
                <a:cs typeface="Arial" panose="020B0604020202020204" pitchFamily="34" charset="0"/>
              </a:rPr>
              <a:t>. Complete líneas de código completas con sugerencias de </a:t>
            </a:r>
            <a:r>
              <a:rPr lang="es-EC" dirty="0" err="1">
                <a:effectLst/>
                <a:latin typeface="Calibri" panose="020F0502020204030204" pitchFamily="34" charset="0"/>
                <a:ea typeface="Calibri" panose="020F0502020204030204" pitchFamily="34" charset="0"/>
                <a:cs typeface="Arial" panose="020B0604020202020204" pitchFamily="34" charset="0"/>
              </a:rPr>
              <a:t>IntelliCode</a:t>
            </a:r>
            <a:r>
              <a:rPr lang="es-EC" dirty="0">
                <a:effectLst/>
                <a:latin typeface="Calibri" panose="020F0502020204030204" pitchFamily="34" charset="0"/>
                <a:ea typeface="Calibri" panose="020F0502020204030204" pitchFamily="34" charset="0"/>
                <a:cs typeface="Arial" panose="020B0604020202020204" pitchFamily="34" charset="0"/>
              </a:rPr>
              <a:t> habilitado para el aprendizaje automático. Realice mejoras rápidamente en el código mediante las bombillas que sugieren acciones, como cambiar el nombre de una función o agregar un parámetro [8].</a:t>
            </a:r>
          </a:p>
        </p:txBody>
      </p:sp>
      <p:sp>
        <p:nvSpPr>
          <p:cNvPr id="480" name="Google Shape;480;g1d9f04a12b2_0_7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750">
              <a:solidFill>
                <a:schemeClr val="lt1"/>
              </a:solidFill>
              <a:latin typeface="Gill Sans"/>
              <a:ea typeface="Gill Sans"/>
              <a:cs typeface="Gill Sans"/>
              <a:sym typeface="Gill Sans"/>
            </a:endParaRPr>
          </a:p>
        </p:txBody>
      </p:sp>
      <p:sp>
        <p:nvSpPr>
          <p:cNvPr id="481" name="Google Shape;481;g1d9f04a12b2_0_7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31</a:t>
            </a:r>
            <a:endParaRPr sz="1100">
              <a:solidFill>
                <a:schemeClr val="lt1"/>
              </a:solidFill>
            </a:endParaRPr>
          </a:p>
        </p:txBody>
      </p:sp>
      <p:sp>
        <p:nvSpPr>
          <p:cNvPr id="483" name="Google Shape;483;g1d9f04a12b2_0_7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develop screenshot">
            <a:extLst>
              <a:ext uri="{FF2B5EF4-FFF2-40B4-BE49-F238E27FC236}">
                <a16:creationId xmlns:a16="http://schemas.microsoft.com/office/drawing/2014/main" id="{21D6F155-9F5C-D544-7E17-A9FE3722FB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4800" y="2871041"/>
            <a:ext cx="2987854" cy="2272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d9f04a12b2_0_71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BENEFICIOS</a:t>
            </a:r>
            <a:endParaRPr dirty="0"/>
          </a:p>
        </p:txBody>
      </p:sp>
      <p:sp>
        <p:nvSpPr>
          <p:cNvPr id="479" name="Google Shape;479;g1d9f04a12b2_0_716"/>
          <p:cNvSpPr txBox="1">
            <a:spLocks noGrp="1"/>
          </p:cNvSpPr>
          <p:nvPr>
            <p:ph type="body" idx="1"/>
          </p:nvPr>
        </p:nvSpPr>
        <p:spPr>
          <a:xfrm>
            <a:off x="435900" y="1393900"/>
            <a:ext cx="6058500" cy="13896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C" b="1" dirty="0">
                <a:effectLst/>
                <a:latin typeface="Calibri" panose="020F0502020204030204" pitchFamily="34" charset="0"/>
                <a:ea typeface="Calibri" panose="020F0502020204030204" pitchFamily="34" charset="0"/>
                <a:cs typeface="Arial" panose="020B0604020202020204" pitchFamily="34" charset="0"/>
              </a:rPr>
              <a:t>Detenga los problemas antes de que ocurran: </a:t>
            </a:r>
            <a:r>
              <a:rPr lang="es-EC" dirty="0">
                <a:effectLst/>
                <a:latin typeface="Calibri" panose="020F0502020204030204" pitchFamily="34" charset="0"/>
                <a:ea typeface="Calibri" panose="020F0502020204030204" pitchFamily="34" charset="0"/>
                <a:cs typeface="Arial" panose="020B0604020202020204" pitchFamily="34" charset="0"/>
              </a:rPr>
              <a:t>La depuración integrada es una parte fundamental de cada producto de Visual Studio. Puede recorrer el código y mirar los valores almacenados en las variables, establecer inspecciones en las variables para ver cuándo cambian los valores, examinar la ruta de ejecución del código y casi cualquier otra cosa que necesite verificar bajo el capó [8].</a:t>
            </a:r>
          </a:p>
        </p:txBody>
      </p:sp>
      <p:sp>
        <p:nvSpPr>
          <p:cNvPr id="480" name="Google Shape;480;g1d9f04a12b2_0_7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750">
              <a:solidFill>
                <a:schemeClr val="lt1"/>
              </a:solidFill>
              <a:latin typeface="Gill Sans"/>
              <a:ea typeface="Gill Sans"/>
              <a:cs typeface="Gill Sans"/>
              <a:sym typeface="Gill Sans"/>
            </a:endParaRPr>
          </a:p>
        </p:txBody>
      </p:sp>
      <p:sp>
        <p:nvSpPr>
          <p:cNvPr id="481" name="Google Shape;481;g1d9f04a12b2_0_7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31</a:t>
            </a:r>
            <a:endParaRPr sz="1100">
              <a:solidFill>
                <a:schemeClr val="lt1"/>
              </a:solidFill>
            </a:endParaRPr>
          </a:p>
        </p:txBody>
      </p:sp>
      <p:sp>
        <p:nvSpPr>
          <p:cNvPr id="483" name="Google Shape;483;g1d9f04a12b2_0_7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descr="debug screenshot">
            <a:extLst>
              <a:ext uri="{FF2B5EF4-FFF2-40B4-BE49-F238E27FC236}">
                <a16:creationId xmlns:a16="http://schemas.microsoft.com/office/drawing/2014/main" id="{001C4F46-FC52-3A66-19E4-F7BB11FE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5430" y="2783500"/>
            <a:ext cx="2867576" cy="2307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54716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1d9f04a12b2_0_57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3" name="Google Shape;223;g1d9f04a12b2_0_57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1143000" lvl="2" indent="-228600" algn="just">
              <a:lnSpc>
                <a:spcPct val="115000"/>
              </a:lnSpc>
              <a:spcBef>
                <a:spcPts val="200"/>
              </a:spcBef>
              <a:spcAft>
                <a:spcPts val="0"/>
              </a:spcAft>
              <a:buFont typeface="+mj-lt"/>
              <a:buAutoNum type="arabicPeriod"/>
              <a:tabLst>
                <a:tab pos="540385" algn="l"/>
              </a:tabLst>
            </a:pPr>
            <a:r>
              <a:rPr lang="es-ES" sz="1800" b="1" dirty="0">
                <a:solidFill>
                  <a:schemeClr val="bg1"/>
                </a:solidFill>
                <a:effectLst/>
                <a:latin typeface="Calibri" panose="020F0502020204030204" pitchFamily="34" charset="0"/>
                <a:ea typeface="MS Gothic" panose="020B0609070205080204" pitchFamily="49" charset="-128"/>
                <a:cs typeface="Times New Roman" panose="02020603050405020304" pitchFamily="18" charset="0"/>
              </a:rPr>
              <a:t>LENGUAJES DE PROGRAMACIÓN EN DOTNET (.NET)</a:t>
            </a:r>
            <a:endParaRPr lang="es-EC" sz="1800" b="1" dirty="0">
              <a:solidFill>
                <a:schemeClr val="bg1"/>
              </a:solidFill>
              <a:effectLst/>
              <a:latin typeface="Cambria" panose="02040503050406030204" pitchFamily="18" charset="0"/>
              <a:ea typeface="MS Gothic" panose="020B0609070205080204" pitchFamily="49" charset="-128"/>
              <a:cs typeface="Times New Roman" panose="02020603050405020304" pitchFamily="18" charset="0"/>
            </a:endParaRPr>
          </a:p>
        </p:txBody>
      </p:sp>
      <p:sp>
        <p:nvSpPr>
          <p:cNvPr id="224" name="Google Shape;224;g1d9f04a12b2_0_572"/>
          <p:cNvSpPr txBox="1">
            <a:spLocks noGrp="1"/>
          </p:cNvSpPr>
          <p:nvPr>
            <p:ph type="body" idx="1"/>
          </p:nvPr>
        </p:nvSpPr>
        <p:spPr>
          <a:xfrm>
            <a:off x="92394" y="868528"/>
            <a:ext cx="6310500" cy="2758800"/>
          </a:xfrm>
          <a:prstGeom prst="rect">
            <a:avLst/>
          </a:prstGeom>
          <a:noFill/>
          <a:ln>
            <a:noFill/>
          </a:ln>
        </p:spPr>
        <p:txBody>
          <a:bodyPr spcFirstLastPara="1" wrap="square" lIns="68575" tIns="34275" rIns="68575" bIns="34275" anchor="ctr" anchorCtr="0">
            <a:normAutofit/>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.NET puede escribir aplicaciones en C#M F# o Visual Basic.</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r>
              <a:rPr lang="es-ES" sz="1800" dirty="0">
                <a:effectLst/>
                <a:latin typeface="Calibri" panose="020F0502020204030204" pitchFamily="34" charset="0"/>
                <a:ea typeface="Calibri" panose="020F0502020204030204" pitchFamily="34" charset="0"/>
                <a:cs typeface="Arial" panose="020B0604020202020204" pitchFamily="34" charset="0"/>
              </a:rPr>
              <a:t>C#: C# (pronunciado " C </a:t>
            </a:r>
            <a:r>
              <a:rPr lang="es-ES" sz="1800" dirty="0" err="1">
                <a:effectLst/>
                <a:latin typeface="Calibri" panose="020F0502020204030204" pitchFamily="34" charset="0"/>
                <a:ea typeface="Calibri" panose="020F0502020204030204" pitchFamily="34" charset="0"/>
                <a:cs typeface="Arial" panose="020B0604020202020204" pitchFamily="34" charset="0"/>
              </a:rPr>
              <a:t>sharp</a:t>
            </a:r>
            <a:r>
              <a:rPr lang="es-ES" sz="1800" dirty="0">
                <a:effectLst/>
                <a:latin typeface="Calibri" panose="020F0502020204030204" pitchFamily="34" charset="0"/>
                <a:ea typeface="Calibri" panose="020F0502020204030204" pitchFamily="34" charset="0"/>
                <a:cs typeface="Arial" panose="020B0604020202020204" pitchFamily="34" charset="0"/>
              </a:rPr>
              <a:t>") es un lenguaje de programación sencillo, moderno, orientado a objetos y con seguridad de tipos. Sus raíces en la familia de lenguajes C hacen que C# resulte inmediatamente familiar a los programadores de C, C++, Java y JavaScript [2].</a:t>
            </a:r>
            <a:endParaRPr sz="1400" dirty="0">
              <a:solidFill>
                <a:schemeClr val="dk1"/>
              </a:solidFill>
            </a:endParaRPr>
          </a:p>
        </p:txBody>
      </p:sp>
      <p:sp>
        <p:nvSpPr>
          <p:cNvPr id="225" name="Google Shape;225;g1d9f04a12b2_0_572"/>
          <p:cNvSpPr txBox="1"/>
          <p:nvPr/>
        </p:nvSpPr>
        <p:spPr>
          <a:xfrm>
            <a:off x="8863206" y="4819343"/>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5</a:t>
            </a:r>
            <a:endParaRPr sz="1100">
              <a:solidFill>
                <a:schemeClr val="lt1"/>
              </a:solidFill>
            </a:endParaRPr>
          </a:p>
        </p:txBody>
      </p:sp>
      <p:sp>
        <p:nvSpPr>
          <p:cNvPr id="226" name="Google Shape;226;g1d9f04a12b2_0_57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1	OBJETIVOS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2	MARCO TEÓRICO</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	¿QUÉ ES UNA APLICACIÓN?</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dirty="0">
                <a:solidFill>
                  <a:srgbClr val="FFFF00"/>
                </a:solidFill>
                <a:latin typeface="Gill Sans"/>
                <a:ea typeface="Gill Sans"/>
                <a:cs typeface="Gill Sans"/>
                <a:sym typeface="Gill Sans"/>
              </a:rPr>
              <a:t>2.2	¿QUÉ ES .NET?</a:t>
            </a:r>
            <a:endParaRPr sz="650" b="1" dirty="0">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2.3	LENGUAJES DE PROGRAMACIÓN EN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2.4	VENTAJAS DE .NET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2.5	C#</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2.6	ASP.NET</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2.7	CSHTML</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2.8	SERVIDOR IIS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2.9	VISUAL STUDIO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2.10	MODELO-VISTA-CONTROLADOR</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2.11	HILOS</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2.12	CLASE THREAD</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3	INSTALACIÓN DE VISUAL STUDIO</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4	CONFIGURACIÓN DEL SERVIDOR WEB IIS</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5	DESARROLLO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5.1	Crear un nuevo proyecto</a:t>
            </a:r>
            <a:endParaRPr sz="650" dirty="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5.2	Proyecto 1</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5.2.1  Codificación del archivo PelotaHilos.cs</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5.2.2  Codificación del archivo Pelota.cs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5.2.3  Codificación del archivo MarcoRebote.cs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5.2.4  Codificación del archivo Program.cs</a:t>
            </a:r>
            <a:endParaRPr sz="650" dirty="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5.3	Proyecto 2</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5.3.1  Codificación del archivo HilosControlador.cs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5.3.2  Codificación del archivo HilosVarios1.cs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5.3.3  Codificación del archivo HilosVarios2.cs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5.3.4  Codificación del archivo HilosVista.cs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5.3.5  Codificación del archivo Program.cs</a:t>
            </a:r>
            <a:r>
              <a:rPr lang="es" sz="650" dirty="0">
                <a:solidFill>
                  <a:srgbClr val="FFFFFF"/>
                </a:solidFill>
                <a:latin typeface="Gill Sans"/>
                <a:ea typeface="Gill Sans"/>
                <a:cs typeface="Gill Sans"/>
                <a:sym typeface="Gill Sans"/>
              </a:rPr>
              <a:t> </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dirty="0">
                <a:solidFill>
                  <a:srgbClr val="FFFFFF"/>
                </a:solidFill>
                <a:latin typeface="Gill Sans"/>
                <a:ea typeface="Gill Sans"/>
                <a:cs typeface="Gill Sans"/>
                <a:sym typeface="Gill Sans"/>
              </a:rPr>
              <a:t>5.4	Proyecto 3</a:t>
            </a:r>
            <a:endParaRPr sz="650" dirty="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5.4.1  Codificación del archivo BancoControlador.cs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5.4.2  Codificación del archivo Banco.cs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5.4.3  Codificación del archivo BancoVista.cs</a:t>
            </a:r>
            <a:endParaRPr sz="650" dirty="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dirty="0">
                <a:solidFill>
                  <a:schemeClr val="lt1"/>
                </a:solidFill>
                <a:latin typeface="Gill Sans"/>
                <a:ea typeface="Gill Sans"/>
                <a:cs typeface="Gill Sans"/>
                <a:sym typeface="Gill Sans"/>
              </a:rPr>
              <a:t>5.4.4  Codificación del archivo Program.cs </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6	EJECUCIÓN DEL PROYECTO</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1</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2</a:t>
            </a:r>
            <a:endParaRPr sz="650" dirty="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dirty="0">
                <a:solidFill>
                  <a:srgbClr val="FFFFFF"/>
                </a:solidFill>
                <a:latin typeface="Gill Sans"/>
                <a:ea typeface="Gill Sans"/>
                <a:cs typeface="Gill Sans"/>
                <a:sym typeface="Gill Sans"/>
              </a:rPr>
              <a:t>Ejecución del proyecto 3</a:t>
            </a:r>
            <a:endParaRPr sz="650" dirty="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7	CONCLUSIONES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8	RECOMENDACIONES</a:t>
            </a:r>
            <a:endParaRPr sz="650" dirty="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dirty="0">
                <a:solidFill>
                  <a:srgbClr val="FFFFFF"/>
                </a:solidFill>
                <a:latin typeface="Gill Sans"/>
                <a:ea typeface="Gill Sans"/>
                <a:cs typeface="Gill Sans"/>
                <a:sym typeface="Gill Sans"/>
              </a:rPr>
              <a:t>9	BIBLIOGRAFÍA</a:t>
            </a:r>
            <a:endParaRPr sz="650" dirty="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E1EC8A3A-F12C-9791-E992-2E5CA706FC5B}"/>
              </a:ext>
            </a:extLst>
          </p:cNvPr>
          <p:cNvPicPr>
            <a:picLocks noChangeAspect="1"/>
          </p:cNvPicPr>
          <p:nvPr/>
        </p:nvPicPr>
        <p:blipFill>
          <a:blip r:embed="rId3"/>
          <a:stretch>
            <a:fillRect/>
          </a:stretch>
        </p:blipFill>
        <p:spPr>
          <a:xfrm>
            <a:off x="2550299" y="3320743"/>
            <a:ext cx="2423160" cy="149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AC33FDB-A4BC-4556-E234-A23393E89EDC}"/>
              </a:ext>
            </a:extLst>
          </p:cNvPr>
          <p:cNvSpPr txBox="1"/>
          <p:nvPr/>
        </p:nvSpPr>
        <p:spPr>
          <a:xfrm>
            <a:off x="1326072" y="4835723"/>
            <a:ext cx="4580626" cy="307777"/>
          </a:xfrm>
          <a:prstGeom prst="rect">
            <a:avLst/>
          </a:prstGeom>
          <a:noFill/>
        </p:spPr>
        <p:txBody>
          <a:bodyPr wrap="square">
            <a:spAutoFit/>
          </a:bodyPr>
          <a:lstStyle/>
          <a:p>
            <a:pPr algn="ctr">
              <a:spcAft>
                <a:spcPts val="1000"/>
              </a:spcAft>
            </a:pPr>
            <a:r>
              <a:rPr lang="es-EC" sz="1400" i="1" dirty="0">
                <a:solidFill>
                  <a:srgbClr val="1F497D"/>
                </a:solidFill>
                <a:effectLst/>
                <a:latin typeface="Calibri" panose="020F0502020204030204" pitchFamily="34" charset="0"/>
                <a:ea typeface="MS Mincho" panose="02020609040205080304" pitchFamily="49" charset="-128"/>
                <a:cs typeface="Arial" panose="020B0604020202020204" pitchFamily="34" charset="0"/>
              </a:rPr>
              <a:t>Ejemplo de código C#</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d9f04a12b2_0_71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BENEFICIOS</a:t>
            </a:r>
            <a:endParaRPr dirty="0"/>
          </a:p>
        </p:txBody>
      </p:sp>
      <p:sp>
        <p:nvSpPr>
          <p:cNvPr id="479" name="Google Shape;479;g1d9f04a12b2_0_716"/>
          <p:cNvSpPr txBox="1">
            <a:spLocks noGrp="1"/>
          </p:cNvSpPr>
          <p:nvPr>
            <p:ph type="body" idx="1"/>
          </p:nvPr>
        </p:nvSpPr>
        <p:spPr>
          <a:xfrm>
            <a:off x="435900" y="1393900"/>
            <a:ext cx="6058500" cy="13896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C" sz="1200" b="1" dirty="0">
                <a:effectLst/>
                <a:latin typeface="Calibri" panose="020F0502020204030204" pitchFamily="34" charset="0"/>
                <a:ea typeface="Calibri" panose="020F0502020204030204" pitchFamily="34" charset="0"/>
                <a:cs typeface="Arial" panose="020B0604020202020204" pitchFamily="34" charset="0"/>
              </a:rPr>
              <a:t>Impacto instantáneo: </a:t>
            </a:r>
            <a:r>
              <a:rPr lang="es-EC" sz="1200" dirty="0">
                <a:effectLst/>
                <a:latin typeface="Calibri" panose="020F0502020204030204" pitchFamily="34" charset="0"/>
                <a:ea typeface="Calibri" panose="020F0502020204030204" pitchFamily="34" charset="0"/>
                <a:cs typeface="Arial" panose="020B0604020202020204" pitchFamily="34" charset="0"/>
              </a:rPr>
              <a:t>Analice la cantidad de código que está probando y vea resultados instantáneos en un conjunto de pruebas que se ha optimizado para mejorar la eficacia. Conozca el impacto de cada cambio que realice con características avanzadas que prueban el código a medida que escribe. Con la integración de WSL, puede probar tanto en Windows como en Linux para asegurarse de que la aplicación se ejecuta en todas partes [8].</a:t>
            </a:r>
          </a:p>
        </p:txBody>
      </p:sp>
      <p:sp>
        <p:nvSpPr>
          <p:cNvPr id="480" name="Google Shape;480;g1d9f04a12b2_0_7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750">
              <a:solidFill>
                <a:schemeClr val="lt1"/>
              </a:solidFill>
              <a:latin typeface="Gill Sans"/>
              <a:ea typeface="Gill Sans"/>
              <a:cs typeface="Gill Sans"/>
              <a:sym typeface="Gill Sans"/>
            </a:endParaRPr>
          </a:p>
        </p:txBody>
      </p:sp>
      <p:sp>
        <p:nvSpPr>
          <p:cNvPr id="481" name="Google Shape;481;g1d9f04a12b2_0_7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31</a:t>
            </a:r>
            <a:endParaRPr sz="1100">
              <a:solidFill>
                <a:schemeClr val="lt1"/>
              </a:solidFill>
            </a:endParaRPr>
          </a:p>
        </p:txBody>
      </p:sp>
      <p:sp>
        <p:nvSpPr>
          <p:cNvPr id="483" name="Google Shape;483;g1d9f04a12b2_0_7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test screenshot">
            <a:extLst>
              <a:ext uri="{FF2B5EF4-FFF2-40B4-BE49-F238E27FC236}">
                <a16:creationId xmlns:a16="http://schemas.microsoft.com/office/drawing/2014/main" id="{FF05D863-B920-D700-5318-0D8AC52F87AB}"/>
              </a:ext>
            </a:extLst>
          </p:cNvPr>
          <p:cNvPicPr>
            <a:picLocks noChangeAspect="1"/>
          </p:cNvPicPr>
          <p:nvPr/>
        </p:nvPicPr>
        <p:blipFill rotWithShape="1">
          <a:blip r:embed="rId3">
            <a:extLst>
              <a:ext uri="{28A0092B-C50C-407E-A947-70E740481C1C}">
                <a14:useLocalDpi xmlns:a14="http://schemas.microsoft.com/office/drawing/2010/main" val="0"/>
              </a:ext>
            </a:extLst>
          </a:blip>
          <a:srcRect l="1478" t="5841" r="1489" b="6541"/>
          <a:stretch/>
        </p:blipFill>
        <p:spPr bwMode="auto">
          <a:xfrm>
            <a:off x="2079000" y="2571750"/>
            <a:ext cx="3733800" cy="248221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80476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d9f04a12b2_0_71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BENEFICIOS</a:t>
            </a:r>
            <a:endParaRPr dirty="0"/>
          </a:p>
        </p:txBody>
      </p:sp>
      <p:sp>
        <p:nvSpPr>
          <p:cNvPr id="479" name="Google Shape;479;g1d9f04a12b2_0_716"/>
          <p:cNvSpPr txBox="1">
            <a:spLocks noGrp="1"/>
          </p:cNvSpPr>
          <p:nvPr>
            <p:ph type="body" idx="1"/>
          </p:nvPr>
        </p:nvSpPr>
        <p:spPr>
          <a:xfrm>
            <a:off x="435900" y="1393900"/>
            <a:ext cx="6058500" cy="13896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C" b="1" dirty="0">
                <a:effectLst/>
                <a:latin typeface="Calibri" panose="020F0502020204030204" pitchFamily="34" charset="0"/>
                <a:ea typeface="Calibri" panose="020F0502020204030204" pitchFamily="34" charset="0"/>
                <a:cs typeface="Arial" panose="020B0604020202020204" pitchFamily="34" charset="0"/>
              </a:rPr>
              <a:t>Control de versiones integrado:</a:t>
            </a:r>
            <a:r>
              <a:rPr lang="es-EC" dirty="0">
                <a:effectLst/>
                <a:latin typeface="Calibri" panose="020F0502020204030204" pitchFamily="34" charset="0"/>
                <a:ea typeface="Calibri" panose="020F0502020204030204" pitchFamily="34" charset="0"/>
                <a:cs typeface="Arial" panose="020B0604020202020204" pitchFamily="34" charset="0"/>
              </a:rPr>
              <a:t> Con las características integradas de Git, puede clonar, crear o abrir sus propios repositorios. La ventana de herramientas de Git tiene todo lo que necesita para confirmar e insertar cambios en el código, administrar ramas y resolver conflictos de combinación. Si tiene una cuenta de GitHub, puede administrar esos repositorios directamente dentro de Visual Studio [8].</a:t>
            </a:r>
          </a:p>
        </p:txBody>
      </p:sp>
      <p:sp>
        <p:nvSpPr>
          <p:cNvPr id="480" name="Google Shape;480;g1d9f04a12b2_0_7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750">
              <a:solidFill>
                <a:schemeClr val="lt1"/>
              </a:solidFill>
              <a:latin typeface="Gill Sans"/>
              <a:ea typeface="Gill Sans"/>
              <a:cs typeface="Gill Sans"/>
              <a:sym typeface="Gill Sans"/>
            </a:endParaRPr>
          </a:p>
        </p:txBody>
      </p:sp>
      <p:sp>
        <p:nvSpPr>
          <p:cNvPr id="481" name="Google Shape;481;g1d9f04a12b2_0_7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31</a:t>
            </a:r>
            <a:endParaRPr sz="1100">
              <a:solidFill>
                <a:schemeClr val="lt1"/>
              </a:solidFill>
            </a:endParaRPr>
          </a:p>
        </p:txBody>
      </p:sp>
      <p:sp>
        <p:nvSpPr>
          <p:cNvPr id="483" name="Google Shape;483;g1d9f04a12b2_0_7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descr="version control screenshot">
            <a:extLst>
              <a:ext uri="{FF2B5EF4-FFF2-40B4-BE49-F238E27FC236}">
                <a16:creationId xmlns:a16="http://schemas.microsoft.com/office/drawing/2014/main" id="{2FBAF544-FED1-969F-DB5E-AE61CF5F21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9420" y="3006116"/>
            <a:ext cx="2942580" cy="2175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3979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d9f04a12b2_0_71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BENEFICIOS</a:t>
            </a:r>
            <a:endParaRPr dirty="0"/>
          </a:p>
        </p:txBody>
      </p:sp>
      <p:sp>
        <p:nvSpPr>
          <p:cNvPr id="479" name="Google Shape;479;g1d9f04a12b2_0_716"/>
          <p:cNvSpPr txBox="1">
            <a:spLocks noGrp="1"/>
          </p:cNvSpPr>
          <p:nvPr>
            <p:ph type="body" idx="1"/>
          </p:nvPr>
        </p:nvSpPr>
        <p:spPr>
          <a:xfrm>
            <a:off x="435900" y="1393900"/>
            <a:ext cx="6058500" cy="13896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C" sz="1200" b="1" dirty="0">
                <a:effectLst/>
                <a:latin typeface="Calibri" panose="020F0502020204030204" pitchFamily="34" charset="0"/>
                <a:ea typeface="Calibri" panose="020F0502020204030204" pitchFamily="34" charset="0"/>
                <a:cs typeface="Arial" panose="020B0604020202020204" pitchFamily="34" charset="0"/>
              </a:rPr>
              <a:t>Compartir más que pantallas:</a:t>
            </a:r>
            <a:r>
              <a:rPr lang="es-EC" sz="1200" dirty="0">
                <a:effectLst/>
                <a:latin typeface="Calibri" panose="020F0502020204030204" pitchFamily="34" charset="0"/>
                <a:ea typeface="Calibri" panose="020F0502020204030204" pitchFamily="34" charset="0"/>
                <a:cs typeface="Arial" panose="020B0604020202020204" pitchFamily="34" charset="0"/>
              </a:rPr>
              <a:t> Las sesiones de colaboración en tiempo real de Live Share aceleran los ciclos de edición y depuración del equipo, independientemente del lenguaje o la plataforma. Las sesiones personalizadas con controles de acceso y la configuración personalizada del editor garantizan que todos los usuarios mantengan la coherencia con el código [8].</a:t>
            </a:r>
          </a:p>
        </p:txBody>
      </p:sp>
      <p:sp>
        <p:nvSpPr>
          <p:cNvPr id="480" name="Google Shape;480;g1d9f04a12b2_0_7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750">
              <a:solidFill>
                <a:schemeClr val="lt1"/>
              </a:solidFill>
              <a:latin typeface="Gill Sans"/>
              <a:ea typeface="Gill Sans"/>
              <a:cs typeface="Gill Sans"/>
              <a:sym typeface="Gill Sans"/>
            </a:endParaRPr>
          </a:p>
        </p:txBody>
      </p:sp>
      <p:sp>
        <p:nvSpPr>
          <p:cNvPr id="481" name="Google Shape;481;g1d9f04a12b2_0_7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31</a:t>
            </a:r>
            <a:endParaRPr sz="1100">
              <a:solidFill>
                <a:schemeClr val="lt1"/>
              </a:solidFill>
            </a:endParaRPr>
          </a:p>
        </p:txBody>
      </p:sp>
      <p:sp>
        <p:nvSpPr>
          <p:cNvPr id="483" name="Google Shape;483;g1d9f04a12b2_0_7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collaborate screenshot">
            <a:extLst>
              <a:ext uri="{FF2B5EF4-FFF2-40B4-BE49-F238E27FC236}">
                <a16:creationId xmlns:a16="http://schemas.microsoft.com/office/drawing/2014/main" id="{BC127F62-48FD-B3C7-83A8-B8C2646377FA}"/>
              </a:ext>
            </a:extLst>
          </p:cNvPr>
          <p:cNvPicPr>
            <a:picLocks noChangeAspect="1"/>
          </p:cNvPicPr>
          <p:nvPr/>
        </p:nvPicPr>
        <p:blipFill rotWithShape="1">
          <a:blip r:embed="rId3">
            <a:extLst>
              <a:ext uri="{28A0092B-C50C-407E-A947-70E740481C1C}">
                <a14:useLocalDpi xmlns:a14="http://schemas.microsoft.com/office/drawing/2010/main" val="0"/>
              </a:ext>
            </a:extLst>
          </a:blip>
          <a:srcRect t="14743" b="14091"/>
          <a:stretch/>
        </p:blipFill>
        <p:spPr bwMode="auto">
          <a:xfrm>
            <a:off x="1063000" y="2590081"/>
            <a:ext cx="4749800" cy="2495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956819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d9f04a12b2_0_71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BENEFICIOS</a:t>
            </a:r>
            <a:endParaRPr dirty="0"/>
          </a:p>
        </p:txBody>
      </p:sp>
      <p:sp>
        <p:nvSpPr>
          <p:cNvPr id="479" name="Google Shape;479;g1d9f04a12b2_0_716"/>
          <p:cNvSpPr txBox="1">
            <a:spLocks noGrp="1"/>
          </p:cNvSpPr>
          <p:nvPr>
            <p:ph type="body" idx="1"/>
          </p:nvPr>
        </p:nvSpPr>
        <p:spPr>
          <a:xfrm>
            <a:off x="435900" y="1393900"/>
            <a:ext cx="6058500" cy="13896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C" sz="1200" b="1" dirty="0">
                <a:effectLst/>
                <a:latin typeface="Calibri" panose="020F0502020204030204" pitchFamily="34" charset="0"/>
                <a:ea typeface="Calibri" panose="020F0502020204030204" pitchFamily="34" charset="0"/>
                <a:cs typeface="Arial" panose="020B0604020202020204" pitchFamily="34" charset="0"/>
              </a:rPr>
              <a:t>Implementación de Azure:</a:t>
            </a:r>
            <a:r>
              <a:rPr lang="es-EC" sz="1200" dirty="0">
                <a:effectLst/>
                <a:latin typeface="Calibri" panose="020F0502020204030204" pitchFamily="34" charset="0"/>
                <a:ea typeface="Calibri" panose="020F0502020204030204" pitchFamily="34" charset="0"/>
                <a:cs typeface="Arial" panose="020B0604020202020204" pitchFamily="34" charset="0"/>
              </a:rPr>
              <a:t> La implementación en la nube no ha sido fácil. Proporcionamos todas las plantillas que necesitará para los tipos de aplicación comunes y emuladores locales. Y puede permanecer en Visual Studio para aprovisionar dependencias, como bases de datos de Azure SQL y cuentas de Azure Storage. Incluso puede diagnosticar cualquier problema rápidamente con el depurador remoto adjunto directamente a su aplicación [8].</a:t>
            </a:r>
          </a:p>
        </p:txBody>
      </p:sp>
      <p:sp>
        <p:nvSpPr>
          <p:cNvPr id="480" name="Google Shape;480;g1d9f04a12b2_0_7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750">
              <a:solidFill>
                <a:schemeClr val="lt1"/>
              </a:solidFill>
              <a:latin typeface="Gill Sans"/>
              <a:ea typeface="Gill Sans"/>
              <a:cs typeface="Gill Sans"/>
              <a:sym typeface="Gill Sans"/>
            </a:endParaRPr>
          </a:p>
        </p:txBody>
      </p:sp>
      <p:sp>
        <p:nvSpPr>
          <p:cNvPr id="481" name="Google Shape;481;g1d9f04a12b2_0_7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31</a:t>
            </a:r>
            <a:endParaRPr sz="1100">
              <a:solidFill>
                <a:schemeClr val="lt1"/>
              </a:solidFill>
            </a:endParaRPr>
          </a:p>
        </p:txBody>
      </p:sp>
      <p:sp>
        <p:nvSpPr>
          <p:cNvPr id="483" name="Google Shape;483;g1d9f04a12b2_0_7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descr="deployment screenshot">
            <a:extLst>
              <a:ext uri="{FF2B5EF4-FFF2-40B4-BE49-F238E27FC236}">
                <a16:creationId xmlns:a16="http://schemas.microsoft.com/office/drawing/2014/main" id="{2B176BAA-5216-D7F4-5F3A-C58090AE00E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8634" y="2675915"/>
            <a:ext cx="2966720" cy="238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70746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d9f04a12b2_0_71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BENEFICIOS</a:t>
            </a:r>
            <a:endParaRPr dirty="0"/>
          </a:p>
        </p:txBody>
      </p:sp>
      <p:sp>
        <p:nvSpPr>
          <p:cNvPr id="479" name="Google Shape;479;g1d9f04a12b2_0_716"/>
          <p:cNvSpPr txBox="1">
            <a:spLocks noGrp="1"/>
          </p:cNvSpPr>
          <p:nvPr>
            <p:ph type="body" idx="1"/>
          </p:nvPr>
        </p:nvSpPr>
        <p:spPr>
          <a:xfrm>
            <a:off x="246119" y="2478341"/>
            <a:ext cx="2652734" cy="13896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C" sz="1200" b="1" dirty="0">
                <a:effectLst/>
                <a:latin typeface="Calibri" panose="020F0502020204030204" pitchFamily="34" charset="0"/>
                <a:ea typeface="Calibri" panose="020F0502020204030204" pitchFamily="34" charset="0"/>
                <a:cs typeface="Arial" panose="020B0604020202020204" pitchFamily="34" charset="0"/>
              </a:rPr>
              <a:t>Diseñe atractivas aplicaciones multiplataforma: </a:t>
            </a:r>
            <a:r>
              <a:rPr lang="es-EC" sz="1200" dirty="0">
                <a:effectLst/>
                <a:latin typeface="Calibri" panose="020F0502020204030204" pitchFamily="34" charset="0"/>
                <a:ea typeface="Calibri" panose="020F0502020204030204" pitchFamily="34" charset="0"/>
                <a:cs typeface="Arial" panose="020B0604020202020204" pitchFamily="34" charset="0"/>
              </a:rPr>
              <a:t>Visual Studio es el mejor IDE para compilar aplicaciones multiplataforma enriquecidas y atractivas para Windows, Mac, Linux, iOS y Android. Compile aplicaciones de clientes enriquecidas con una amplia variedad de tecnologías, como WinForms, WPF, </a:t>
            </a:r>
            <a:r>
              <a:rPr lang="es-EC" sz="1200" dirty="0" err="1">
                <a:effectLst/>
                <a:latin typeface="Calibri" panose="020F0502020204030204" pitchFamily="34" charset="0"/>
                <a:ea typeface="Calibri" panose="020F0502020204030204" pitchFamily="34" charset="0"/>
                <a:cs typeface="Arial" panose="020B0604020202020204" pitchFamily="34" charset="0"/>
              </a:rPr>
              <a:t>WinUI</a:t>
            </a:r>
            <a:r>
              <a:rPr lang="es-EC" sz="1200" dirty="0">
                <a:effectLst/>
                <a:latin typeface="Calibri" panose="020F0502020204030204" pitchFamily="34" charset="0"/>
                <a:ea typeface="Calibri" panose="020F0502020204030204" pitchFamily="34" charset="0"/>
                <a:cs typeface="Arial" panose="020B0604020202020204" pitchFamily="34" charset="0"/>
              </a:rPr>
              <a:t>, MAUI o </a:t>
            </a:r>
            <a:r>
              <a:rPr lang="es-EC" sz="1200" dirty="0" err="1">
                <a:effectLst/>
                <a:latin typeface="Calibri" panose="020F0502020204030204" pitchFamily="34" charset="0"/>
                <a:ea typeface="Calibri" panose="020F0502020204030204" pitchFamily="34" charset="0"/>
                <a:cs typeface="Arial" panose="020B0604020202020204" pitchFamily="34" charset="0"/>
              </a:rPr>
              <a:t>Xamarin</a:t>
            </a:r>
            <a:r>
              <a:rPr lang="es-EC" sz="1200" dirty="0">
                <a:effectLst/>
                <a:latin typeface="Calibri" panose="020F0502020204030204" pitchFamily="34" charset="0"/>
                <a:ea typeface="Calibri" panose="020F0502020204030204" pitchFamily="34" charset="0"/>
                <a:cs typeface="Arial" panose="020B0604020202020204" pitchFamily="34" charset="0"/>
              </a:rPr>
              <a:t>. Todos ellos tienen diseñadores en Visual Studio que permiten manipular y obtener una vista previa de la aplicación con herramientas enriquecidas para que sea más fácil crear diseños complejos [8].</a:t>
            </a:r>
          </a:p>
        </p:txBody>
      </p:sp>
      <p:sp>
        <p:nvSpPr>
          <p:cNvPr id="480" name="Google Shape;480;g1d9f04a12b2_0_7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750">
              <a:solidFill>
                <a:schemeClr val="lt1"/>
              </a:solidFill>
              <a:latin typeface="Gill Sans"/>
              <a:ea typeface="Gill Sans"/>
              <a:cs typeface="Gill Sans"/>
              <a:sym typeface="Gill Sans"/>
            </a:endParaRPr>
          </a:p>
        </p:txBody>
      </p:sp>
      <p:sp>
        <p:nvSpPr>
          <p:cNvPr id="481" name="Google Shape;481;g1d9f04a12b2_0_7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31</a:t>
            </a:r>
            <a:endParaRPr sz="1100">
              <a:solidFill>
                <a:schemeClr val="lt1"/>
              </a:solidFill>
            </a:endParaRPr>
          </a:p>
        </p:txBody>
      </p:sp>
      <p:sp>
        <p:nvSpPr>
          <p:cNvPr id="483" name="Google Shape;483;g1d9f04a12b2_0_7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Design screenshot">
            <a:extLst>
              <a:ext uri="{FF2B5EF4-FFF2-40B4-BE49-F238E27FC236}">
                <a16:creationId xmlns:a16="http://schemas.microsoft.com/office/drawing/2014/main" id="{C208D686-00A7-8185-6664-23089A272F27}"/>
              </a:ext>
            </a:extLst>
          </p:cNvPr>
          <p:cNvPicPr>
            <a:picLocks noChangeAspect="1"/>
          </p:cNvPicPr>
          <p:nvPr/>
        </p:nvPicPr>
        <p:blipFill rotWithShape="1">
          <a:blip r:embed="rId3">
            <a:extLst>
              <a:ext uri="{28A0092B-C50C-407E-A947-70E740481C1C}">
                <a14:useLocalDpi xmlns:a14="http://schemas.microsoft.com/office/drawing/2010/main" val="0"/>
              </a:ext>
            </a:extLst>
          </a:blip>
          <a:srcRect l="30225" t="454" r="29842" b="1782"/>
          <a:stretch/>
        </p:blipFill>
        <p:spPr bwMode="auto">
          <a:xfrm>
            <a:off x="3916991" y="550382"/>
            <a:ext cx="2328158" cy="4593118"/>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28988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d9f04a12b2_0_71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BENEFICIOS</a:t>
            </a:r>
            <a:endParaRPr dirty="0"/>
          </a:p>
        </p:txBody>
      </p:sp>
      <p:sp>
        <p:nvSpPr>
          <p:cNvPr id="479" name="Google Shape;479;g1d9f04a12b2_0_716"/>
          <p:cNvSpPr txBox="1">
            <a:spLocks noGrp="1"/>
          </p:cNvSpPr>
          <p:nvPr>
            <p:ph type="body" idx="1"/>
          </p:nvPr>
        </p:nvSpPr>
        <p:spPr>
          <a:xfrm>
            <a:off x="0" y="1627434"/>
            <a:ext cx="6413473" cy="13896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C" b="1" dirty="0">
                <a:effectLst/>
                <a:latin typeface="Calibri" panose="020F0502020204030204" pitchFamily="34" charset="0"/>
                <a:ea typeface="Calibri" panose="020F0502020204030204" pitchFamily="34" charset="0"/>
                <a:cs typeface="Arial" panose="020B0604020202020204" pitchFamily="34" charset="0"/>
              </a:rPr>
              <a:t>Compilar aplicaciones rápidas y dinámicas con las herramientas de generación de perfiles integradas:</a:t>
            </a:r>
            <a:r>
              <a:rPr lang="es-EC" dirty="0">
                <a:effectLst/>
                <a:latin typeface="Calibri" panose="020F0502020204030204" pitchFamily="34" charset="0"/>
                <a:ea typeface="Calibri" panose="020F0502020204030204" pitchFamily="34" charset="0"/>
                <a:cs typeface="Arial" panose="020B0604020202020204" pitchFamily="34" charset="0"/>
              </a:rPr>
              <a:t> Use las herramientas de generación de perfiles en Visual Studio para compilar aplicaciones de .NET y C++ rápidas y con capacidad de respuesta para Web y cliente. Con generadores de perfiles para CPU, memoria, XAML, bases de datos, eventos y mucho más, tiene un conjunto completo de herramientas que le ayudan a identificar y resolver problemas de rendimiento [8].</a:t>
            </a:r>
          </a:p>
        </p:txBody>
      </p:sp>
      <p:sp>
        <p:nvSpPr>
          <p:cNvPr id="480" name="Google Shape;480;g1d9f04a12b2_0_7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750">
              <a:solidFill>
                <a:schemeClr val="lt1"/>
              </a:solidFill>
              <a:latin typeface="Gill Sans"/>
              <a:ea typeface="Gill Sans"/>
              <a:cs typeface="Gill Sans"/>
              <a:sym typeface="Gill Sans"/>
            </a:endParaRPr>
          </a:p>
        </p:txBody>
      </p:sp>
      <p:sp>
        <p:nvSpPr>
          <p:cNvPr id="481" name="Google Shape;481;g1d9f04a12b2_0_7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31</a:t>
            </a:r>
            <a:endParaRPr sz="1100">
              <a:solidFill>
                <a:schemeClr val="lt1"/>
              </a:solidFill>
            </a:endParaRPr>
          </a:p>
        </p:txBody>
      </p:sp>
      <p:sp>
        <p:nvSpPr>
          <p:cNvPr id="483" name="Google Shape;483;g1d9f04a12b2_0_7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Imagen 2" descr="profile screenshot">
            <a:extLst>
              <a:ext uri="{FF2B5EF4-FFF2-40B4-BE49-F238E27FC236}">
                <a16:creationId xmlns:a16="http://schemas.microsoft.com/office/drawing/2014/main" id="{A902833B-BB33-0673-5768-867CCC5E2D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7126" y="2958377"/>
            <a:ext cx="3117850" cy="2332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96762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d9f04a12b2_0_71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BENEFICIOS</a:t>
            </a:r>
            <a:endParaRPr dirty="0"/>
          </a:p>
        </p:txBody>
      </p:sp>
      <p:sp>
        <p:nvSpPr>
          <p:cNvPr id="479" name="Google Shape;479;g1d9f04a12b2_0_716"/>
          <p:cNvSpPr txBox="1">
            <a:spLocks noGrp="1"/>
          </p:cNvSpPr>
          <p:nvPr>
            <p:ph type="body" idx="1"/>
          </p:nvPr>
        </p:nvSpPr>
        <p:spPr>
          <a:xfrm>
            <a:off x="323384" y="1490323"/>
            <a:ext cx="6413473" cy="13896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C" sz="1800" b="1" dirty="0">
                <a:effectLst/>
                <a:latin typeface="Calibri" panose="020F0502020204030204" pitchFamily="34" charset="0"/>
                <a:ea typeface="Calibri" panose="020F0502020204030204" pitchFamily="34" charset="0"/>
                <a:cs typeface="Arial" panose="020B0604020202020204" pitchFamily="34" charset="0"/>
              </a:rPr>
              <a:t>Herramientas para que SQL sea más sencillo: </a:t>
            </a:r>
            <a:r>
              <a:rPr lang="es-EC" sz="1800" dirty="0">
                <a:effectLst/>
                <a:latin typeface="Calibri" panose="020F0502020204030204" pitchFamily="34" charset="0"/>
                <a:ea typeface="Calibri" panose="020F0502020204030204" pitchFamily="34" charset="0"/>
                <a:cs typeface="Arial" panose="020B0604020202020204" pitchFamily="34" charset="0"/>
              </a:rPr>
              <a:t>Trabaje con proyectos de SQL sin salir del IDE. Cree consultas con completas experiencias de edición, y visualice y explore servidores y bases de datos. Visualice esquemas y consultas de la base de datos desde Visual Studio [8].</a:t>
            </a:r>
          </a:p>
        </p:txBody>
      </p:sp>
      <p:sp>
        <p:nvSpPr>
          <p:cNvPr id="480" name="Google Shape;480;g1d9f04a12b2_0_7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750">
              <a:solidFill>
                <a:schemeClr val="lt1"/>
              </a:solidFill>
              <a:latin typeface="Gill Sans"/>
              <a:ea typeface="Gill Sans"/>
              <a:cs typeface="Gill Sans"/>
              <a:sym typeface="Gill Sans"/>
            </a:endParaRPr>
          </a:p>
        </p:txBody>
      </p:sp>
      <p:sp>
        <p:nvSpPr>
          <p:cNvPr id="481" name="Google Shape;481;g1d9f04a12b2_0_7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31</a:t>
            </a:r>
            <a:endParaRPr sz="1100">
              <a:solidFill>
                <a:schemeClr val="lt1"/>
              </a:solidFill>
            </a:endParaRPr>
          </a:p>
        </p:txBody>
      </p:sp>
      <p:sp>
        <p:nvSpPr>
          <p:cNvPr id="483" name="Google Shape;483;g1d9f04a12b2_0_7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descr="data screenshot">
            <a:extLst>
              <a:ext uri="{FF2B5EF4-FFF2-40B4-BE49-F238E27FC236}">
                <a16:creationId xmlns:a16="http://schemas.microsoft.com/office/drawing/2014/main" id="{0AA9D4E6-C783-408D-DB77-7280B96B11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1485" y="2908879"/>
            <a:ext cx="2776965" cy="22345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24651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d9f04a12b2_0_725"/>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PROYECTOS EN VISUAL STUDIO 2022</a:t>
            </a:r>
            <a:endParaRPr dirty="0"/>
          </a:p>
        </p:txBody>
      </p:sp>
      <p:sp>
        <p:nvSpPr>
          <p:cNvPr id="489" name="Google Shape;489;g1d9f04a12b2_0_725"/>
          <p:cNvSpPr txBox="1">
            <a:spLocks noGrp="1"/>
          </p:cNvSpPr>
          <p:nvPr>
            <p:ph type="body" idx="1"/>
          </p:nvPr>
        </p:nvSpPr>
        <p:spPr>
          <a:xfrm>
            <a:off x="435900" y="1552475"/>
            <a:ext cx="6058500" cy="7602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tabLst>
                <a:tab pos="540385" algn="l"/>
              </a:tabLst>
            </a:pPr>
            <a:r>
              <a:rPr lang="es-ES" dirty="0">
                <a:effectLst/>
                <a:latin typeface="Calibri" panose="020F0502020204030204" pitchFamily="34" charset="0"/>
                <a:ea typeface="Calibri" panose="020F0502020204030204" pitchFamily="34" charset="0"/>
                <a:cs typeface="Arial" panose="020B0604020202020204" pitchFamily="34" charset="0"/>
              </a:rPr>
              <a:t>Hay varias maneras de crear un proyecto en Visual Studio. Al abrir Visual Studio por primera vez, aparecerá la ventana de inicio y, desde allí, podrá seleccionar Crear un proyecto. [11]</a:t>
            </a: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0" name="Google Shape;490;g1d9f04a12b2_0_7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1" name="Google Shape;491;g1d9f04a12b2_0_7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32</a:t>
            </a:r>
            <a:endParaRPr sz="1100">
              <a:solidFill>
                <a:schemeClr val="lt1"/>
              </a:solidFill>
            </a:endParaRPr>
          </a:p>
        </p:txBody>
      </p:sp>
      <p:sp>
        <p:nvSpPr>
          <p:cNvPr id="493" name="Google Shape;493;g1d9f04a12b2_0_7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Picture 750138659">
            <a:extLst>
              <a:ext uri="{FF2B5EF4-FFF2-40B4-BE49-F238E27FC236}">
                <a16:creationId xmlns:a16="http://schemas.microsoft.com/office/drawing/2014/main" id="{A9599595-9AF4-7DED-4220-6321301981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382143" y="2316747"/>
            <a:ext cx="4104257" cy="264211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d9f04a12b2_0_725"/>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PROYECTOS EN VISUAL STUDIO 2022</a:t>
            </a:r>
            <a:endParaRPr dirty="0"/>
          </a:p>
        </p:txBody>
      </p:sp>
      <p:sp>
        <p:nvSpPr>
          <p:cNvPr id="489" name="Google Shape;489;g1d9f04a12b2_0_725"/>
          <p:cNvSpPr txBox="1">
            <a:spLocks noGrp="1"/>
          </p:cNvSpPr>
          <p:nvPr>
            <p:ph type="body" idx="1"/>
          </p:nvPr>
        </p:nvSpPr>
        <p:spPr>
          <a:xfrm>
            <a:off x="280624" y="1813434"/>
            <a:ext cx="6058500" cy="7602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tabLst>
                <a:tab pos="540385" algn="l"/>
              </a:tabLst>
            </a:pPr>
            <a:r>
              <a:rPr lang="es-ES" sz="1800" dirty="0">
                <a:effectLst/>
                <a:latin typeface="Calibri" panose="020F0502020204030204" pitchFamily="34" charset="0"/>
                <a:ea typeface="Calibri" panose="020F0502020204030204" pitchFamily="34" charset="0"/>
                <a:cs typeface="Arial" panose="020B0604020202020204" pitchFamily="34" charset="0"/>
              </a:rPr>
              <a:t>Si el entorno de desarrollo de Visual Studio ya está abierto, puede crear un proyecto eligiendo Archivo&gt;Nuevo&gt;Proyecto en la barra de menús. También puede seleccionar el botón Nuevo proyecto de la barra de herramientas, o bien presionar </a:t>
            </a:r>
            <a:r>
              <a:rPr lang="es-ES" sz="1800" dirty="0" err="1">
                <a:effectLst/>
                <a:latin typeface="Calibri" panose="020F0502020204030204" pitchFamily="34" charset="0"/>
                <a:ea typeface="Calibri" panose="020F0502020204030204" pitchFamily="34" charset="0"/>
                <a:cs typeface="Arial" panose="020B0604020202020204" pitchFamily="34" charset="0"/>
              </a:rPr>
              <a:t>Ctrl+Mayús+N</a:t>
            </a:r>
            <a:r>
              <a:rPr lang="es-ES" sz="1800" dirty="0">
                <a:effectLst/>
                <a:latin typeface="Calibri" panose="020F0502020204030204" pitchFamily="34" charset="0"/>
                <a:ea typeface="Calibri" panose="020F0502020204030204" pitchFamily="34" charset="0"/>
                <a:cs typeface="Arial" panose="020B0604020202020204" pitchFamily="34" charset="0"/>
              </a:rPr>
              <a:t>. [11]</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0" name="Google Shape;490;g1d9f04a12b2_0_7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1" name="Google Shape;491;g1d9f04a12b2_0_7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32</a:t>
            </a:r>
            <a:endParaRPr sz="1100">
              <a:solidFill>
                <a:schemeClr val="lt1"/>
              </a:solidFill>
            </a:endParaRPr>
          </a:p>
        </p:txBody>
      </p:sp>
      <p:sp>
        <p:nvSpPr>
          <p:cNvPr id="493" name="Google Shape;493;g1d9f04a12b2_0_7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Picture 298813721">
            <a:extLst>
              <a:ext uri="{FF2B5EF4-FFF2-40B4-BE49-F238E27FC236}">
                <a16:creationId xmlns:a16="http://schemas.microsoft.com/office/drawing/2014/main" id="{139E3DB7-AA4E-AADF-1B35-A0B719236E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687572" y="3035035"/>
            <a:ext cx="4023115" cy="1768184"/>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1298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d9f04a12b2_0_725"/>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PROYECTOS EN VISUAL STUDIO 2022</a:t>
            </a:r>
            <a:endParaRPr dirty="0"/>
          </a:p>
        </p:txBody>
      </p:sp>
      <p:sp>
        <p:nvSpPr>
          <p:cNvPr id="489" name="Google Shape;489;g1d9f04a12b2_0_725"/>
          <p:cNvSpPr txBox="1">
            <a:spLocks noGrp="1"/>
          </p:cNvSpPr>
          <p:nvPr>
            <p:ph type="body" idx="1"/>
          </p:nvPr>
        </p:nvSpPr>
        <p:spPr>
          <a:xfrm>
            <a:off x="435894" y="2361958"/>
            <a:ext cx="6058500" cy="760200"/>
          </a:xfrm>
          <a:prstGeom prst="rect">
            <a:avLst/>
          </a:prstGeom>
          <a:noFill/>
          <a:ln>
            <a:noFill/>
          </a:ln>
        </p:spPr>
        <p:txBody>
          <a:bodyPr spcFirstLastPara="1" wrap="square" lIns="68575" tIns="34275" rIns="68575" bIns="34275" anchor="ctr" anchorCtr="0">
            <a:noAutofit/>
          </a:bodyPr>
          <a:lstStyle/>
          <a:p>
            <a:pPr>
              <a:lnSpc>
                <a:spcPct val="115000"/>
              </a:lnSpc>
              <a:spcBef>
                <a:spcPts val="200"/>
              </a:spcBef>
            </a:pPr>
            <a:r>
              <a:rPr lang="es-ES"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Selección de un tipo de plantilla</a:t>
            </a:r>
            <a:endParaRPr lang="es-EC"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algn="just">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En el cuadro de diálogo Crear un proyecto, en el lado de la izquierda, aparece una lista de las plantillas seleccionadas recientemente. Las plantillas se ordenan por usados más recientemente.</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Si no selecciona de las plantillas utilizadas recientemente, puede filtrar todas las plantillas de proyecto disponibles por Lenguaje (por ejemplo, C# o C++), Plataforma (por ejemplo, Windows o Azure) y Tipo de proyecto (por ejemplo, Escritorio o Web). También puede escribir el texto de búsqueda en el cuadro de búsqueda para filtrar aún más las plantillas, por ejemplo, asp.net. [11]</a:t>
            </a: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0" name="Google Shape;490;g1d9f04a12b2_0_7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1" name="Google Shape;491;g1d9f04a12b2_0_7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32</a:t>
            </a:r>
            <a:endParaRPr sz="1100">
              <a:solidFill>
                <a:schemeClr val="lt1"/>
              </a:solidFill>
            </a:endParaRPr>
          </a:p>
        </p:txBody>
      </p:sp>
      <p:sp>
        <p:nvSpPr>
          <p:cNvPr id="493" name="Google Shape;493;g1d9f04a12b2_0_7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Picture 1502022372">
            <a:extLst>
              <a:ext uri="{FF2B5EF4-FFF2-40B4-BE49-F238E27FC236}">
                <a16:creationId xmlns:a16="http://schemas.microsoft.com/office/drawing/2014/main" id="{66B637FF-515A-D146-013E-4FE2B0D1FF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345849" y="3827597"/>
            <a:ext cx="2452151" cy="1578572"/>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341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d9f04a12b2_0_58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 name="Google Shape;232;g1d9f04a12b2_0_580"/>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2400" b="1" dirty="0">
                <a:solidFill>
                  <a:schemeClr val="bg1"/>
                </a:solidFill>
                <a:effectLst/>
                <a:latin typeface="Calibri" panose="020F0502020204030204" pitchFamily="34" charset="0"/>
                <a:ea typeface="MS Gothic" panose="020B0609070205080204" pitchFamily="49" charset="-128"/>
                <a:cs typeface="Times New Roman" panose="02020603050405020304" pitchFamily="18" charset="0"/>
              </a:rPr>
              <a:t>LENGUAJES DE PROGRAMACIÓN EN DOTNET (.NET)</a:t>
            </a:r>
            <a:endParaRPr dirty="0"/>
          </a:p>
        </p:txBody>
      </p:sp>
      <p:sp>
        <p:nvSpPr>
          <p:cNvPr id="233" name="Google Shape;233;g1d9f04a12b2_0_580"/>
          <p:cNvSpPr txBox="1">
            <a:spLocks noGrp="1"/>
          </p:cNvSpPr>
          <p:nvPr>
            <p:ph type="body" idx="1"/>
          </p:nvPr>
        </p:nvSpPr>
        <p:spPr>
          <a:xfrm>
            <a:off x="435913" y="1604274"/>
            <a:ext cx="6310500" cy="4530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sz="1600" dirty="0">
                <a:effectLst/>
                <a:latin typeface="Calibri" panose="020F0502020204030204" pitchFamily="34" charset="0"/>
                <a:ea typeface="Calibri" panose="020F0502020204030204" pitchFamily="34" charset="0"/>
                <a:cs typeface="Arial" panose="020B0604020202020204" pitchFamily="34" charset="0"/>
              </a:rPr>
              <a:t>F#: F# (se pronuncia "F </a:t>
            </a:r>
            <a:r>
              <a:rPr lang="es-ES" sz="1600" dirty="0" err="1">
                <a:effectLst/>
                <a:latin typeface="Calibri" panose="020F0502020204030204" pitchFamily="34" charset="0"/>
                <a:ea typeface="Calibri" panose="020F0502020204030204" pitchFamily="34" charset="0"/>
                <a:cs typeface="Arial" panose="020B0604020202020204" pitchFamily="34" charset="0"/>
              </a:rPr>
              <a:t>sharp</a:t>
            </a:r>
            <a:r>
              <a:rPr lang="es-ES" sz="1600" dirty="0">
                <a:effectLst/>
                <a:latin typeface="Calibri" panose="020F0502020204030204" pitchFamily="34" charset="0"/>
                <a:ea typeface="Calibri" panose="020F0502020204030204" pitchFamily="34" charset="0"/>
                <a:cs typeface="Arial" panose="020B0604020202020204" pitchFamily="34" charset="0"/>
              </a:rPr>
              <a:t>") es un lenguaje de programación que facilita la escritura de código conciso, sólido y con buen rendimiento [2].</a:t>
            </a:r>
            <a:endParaRPr lang="es-EC"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34" name="Google Shape;234;g1d9f04a12b2_0_580"/>
          <p:cNvSpPr txBox="1"/>
          <p:nvPr/>
        </p:nvSpPr>
        <p:spPr>
          <a:xfrm>
            <a:off x="8863206" y="4819343"/>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6</a:t>
            </a:r>
            <a:endParaRPr sz="1100">
              <a:solidFill>
                <a:schemeClr val="lt1"/>
              </a:solidFill>
            </a:endParaRPr>
          </a:p>
        </p:txBody>
      </p:sp>
      <p:sp>
        <p:nvSpPr>
          <p:cNvPr id="236" name="Google Shape;236;g1d9f04a12b2_0_58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2.2	¿QUÉ ES .NET?</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07A427E0-B262-93EA-280E-975A4834CF28}"/>
              </a:ext>
            </a:extLst>
          </p:cNvPr>
          <p:cNvPicPr>
            <a:picLocks noChangeAspect="1"/>
          </p:cNvPicPr>
          <p:nvPr/>
        </p:nvPicPr>
        <p:blipFill>
          <a:blip r:embed="rId3"/>
          <a:stretch>
            <a:fillRect/>
          </a:stretch>
        </p:blipFill>
        <p:spPr>
          <a:xfrm>
            <a:off x="1132171" y="2586973"/>
            <a:ext cx="5086127" cy="1403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721B84C3-A98B-0201-19FB-699520090BBD}"/>
              </a:ext>
            </a:extLst>
          </p:cNvPr>
          <p:cNvSpPr txBox="1"/>
          <p:nvPr/>
        </p:nvSpPr>
        <p:spPr>
          <a:xfrm>
            <a:off x="2347126" y="4036349"/>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Ejemplo de código F#</a:t>
            </a:r>
            <a:endParaRPr lang="es-EC"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d9f04a12b2_0_725"/>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PROYECTOS EN VISUAL STUDIO 2022</a:t>
            </a:r>
            <a:endParaRPr dirty="0"/>
          </a:p>
        </p:txBody>
      </p:sp>
      <p:sp>
        <p:nvSpPr>
          <p:cNvPr id="489" name="Google Shape;489;g1d9f04a12b2_0_725"/>
          <p:cNvSpPr txBox="1">
            <a:spLocks noGrp="1"/>
          </p:cNvSpPr>
          <p:nvPr>
            <p:ph type="body" idx="1"/>
          </p:nvPr>
        </p:nvSpPr>
        <p:spPr>
          <a:xfrm>
            <a:off x="316599" y="1813434"/>
            <a:ext cx="6058500" cy="760200"/>
          </a:xfrm>
          <a:prstGeom prst="rect">
            <a:avLst/>
          </a:prstGeom>
          <a:noFill/>
          <a:ln>
            <a:noFill/>
          </a:ln>
        </p:spPr>
        <p:txBody>
          <a:bodyPr spcFirstLastPara="1" wrap="square" lIns="68575" tIns="34275" rIns="68575" bIns="34275" anchor="ctr" anchorCtr="0">
            <a:noAutofit/>
          </a:bodyPr>
          <a:lstStyle/>
          <a:p>
            <a:pPr>
              <a:lnSpc>
                <a:spcPct val="115000"/>
              </a:lnSpc>
              <a:spcBef>
                <a:spcPts val="200"/>
              </a:spcBef>
            </a:pPr>
            <a:r>
              <a:rPr lang="es-ES"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Configuración del nuevo proyecto</a:t>
            </a:r>
            <a:endParaRPr lang="es-EC"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El cuadro de diálogo Configure su nuevo proyecto incluye opciones para asignar un nombre al proyecto (y a la solución), elegir una ubicación de disco y mucho más.</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0" name="Google Shape;490;g1d9f04a12b2_0_7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1" name="Google Shape;491;g1d9f04a12b2_0_7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32</a:t>
            </a:r>
            <a:endParaRPr sz="1100">
              <a:solidFill>
                <a:schemeClr val="lt1"/>
              </a:solidFill>
            </a:endParaRPr>
          </a:p>
        </p:txBody>
      </p:sp>
      <p:sp>
        <p:nvSpPr>
          <p:cNvPr id="493" name="Google Shape;493;g1d9f04a12b2_0_7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Picture 1259720987">
            <a:extLst>
              <a:ext uri="{FF2B5EF4-FFF2-40B4-BE49-F238E27FC236}">
                <a16:creationId xmlns:a16="http://schemas.microsoft.com/office/drawing/2014/main" id="{1747A07C-34F9-9FD8-BF5C-57561B022A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682151" y="2849464"/>
            <a:ext cx="3476445" cy="2237961"/>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13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d9f04a12b2_0_734"/>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ARCHIVOS EN VISUAL STUDIO 2022</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99" name="Google Shape;499;g1d9f04a12b2_0_734"/>
          <p:cNvSpPr txBox="1">
            <a:spLocks noGrp="1"/>
          </p:cNvSpPr>
          <p:nvPr>
            <p:ph type="body" idx="1"/>
          </p:nvPr>
        </p:nvSpPr>
        <p:spPr>
          <a:xfrm>
            <a:off x="435894" y="1779183"/>
            <a:ext cx="6058500" cy="2837700"/>
          </a:xfrm>
          <a:prstGeom prst="rect">
            <a:avLst/>
          </a:prstGeom>
          <a:noFill/>
          <a:ln>
            <a:noFill/>
          </a:ln>
        </p:spPr>
        <p:txBody>
          <a:bodyPr spcFirstLastPara="1" wrap="square" lIns="68575" tIns="34275" rIns="68575" bIns="34275" anchor="ctr" anchorCtr="0">
            <a:noAutofit/>
          </a:bodyPr>
          <a:lstStyle/>
          <a:p>
            <a:pPr marL="228600" indent="-241300" algn="just">
              <a:lnSpc>
                <a:spcPct val="115000"/>
              </a:lnSpc>
              <a:spcBef>
                <a:spcPts val="400"/>
              </a:spcBef>
              <a:buSzPts val="1400"/>
            </a:pPr>
            <a:r>
              <a:rPr lang="es-ES" sz="1800" dirty="0">
                <a:effectLst/>
                <a:latin typeface="Calibri" panose="020F0502020204030204" pitchFamily="34" charset="0"/>
                <a:ea typeface="Calibri" panose="020F0502020204030204" pitchFamily="34" charset="0"/>
                <a:cs typeface="Arial" panose="020B0604020202020204" pitchFamily="34" charset="0"/>
              </a:rPr>
              <a:t>Dentro del IDE de desarrollo de Visual Studio 2022 se puede crear una gran diversidad de proyectos con archivos orientados a varios lenguajes de programación, por lo que se puede desarrollar aplicaciones multiplataforma para dispositivos móviles y de escritorio con .NET MAUI. Se puede crear interfaces de usuario web con capacidad de respuesta en C# con </a:t>
            </a:r>
            <a:r>
              <a:rPr lang="es-ES" sz="1800" dirty="0" err="1">
                <a:effectLst/>
                <a:latin typeface="Calibri" panose="020F0502020204030204" pitchFamily="34" charset="0"/>
                <a:ea typeface="Calibri" panose="020F0502020204030204" pitchFamily="34" charset="0"/>
                <a:cs typeface="Arial" panose="020B0604020202020204" pitchFamily="34" charset="0"/>
              </a:rPr>
              <a:t>Blazor</a:t>
            </a:r>
            <a:r>
              <a:rPr lang="es-ES" sz="1800" dirty="0">
                <a:effectLst/>
                <a:latin typeface="Calibri" panose="020F0502020204030204" pitchFamily="34" charset="0"/>
                <a:ea typeface="Calibri" panose="020F0502020204030204" pitchFamily="34" charset="0"/>
                <a:cs typeface="Arial" panose="020B0604020202020204" pitchFamily="34" charset="0"/>
              </a:rPr>
              <a:t>. Compilar, depurar y probar aplicaciones de .NET y C++ en entornos de Linux. Y por último tenemos funcionalidades de recarga activa en aplicaciones .NET y C++. Editando las páginas de ASP.NET en ejecución en la vista de diseñador web. [11]</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00" name="Google Shape;500;g1d9f04a12b2_0_734"/>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1" name="Google Shape;501;g1d9f04a12b2_0_734"/>
          <p:cNvSpPr txBox="1"/>
          <p:nvPr/>
        </p:nvSpPr>
        <p:spPr>
          <a:xfrm>
            <a:off x="8765100" y="4843500"/>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33</a:t>
            </a:r>
            <a:endParaRPr sz="1100">
              <a:solidFill>
                <a:schemeClr val="lt1"/>
              </a:solidFill>
            </a:endParaRPr>
          </a:p>
        </p:txBody>
      </p:sp>
      <p:sp>
        <p:nvSpPr>
          <p:cNvPr id="503" name="Google Shape;503;g1d9f04a12b2_0_734"/>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4	CONFIGURACIÓN DEL SERVIDOR WEB IIS</a:t>
            </a:r>
            <a:endParaRPr sz="650" b="1">
              <a:solidFill>
                <a:srgbClr val="FFFF00"/>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7"/>
        <p:cNvGrpSpPr/>
        <p:nvPr/>
      </p:nvGrpSpPr>
      <p:grpSpPr>
        <a:xfrm>
          <a:off x="0" y="0"/>
          <a:ext cx="0" cy="0"/>
          <a:chOff x="0" y="0"/>
          <a:chExt cx="0" cy="0"/>
        </a:xfrm>
      </p:grpSpPr>
      <p:sp>
        <p:nvSpPr>
          <p:cNvPr id="508" name="Google Shape;508;g1d9f04a12b2_0_74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Gill Sans"/>
              <a:ea typeface="Gill Sans"/>
              <a:cs typeface="Gill Sans"/>
              <a:sym typeface="Gill Sans"/>
            </a:endParaRPr>
          </a:p>
        </p:txBody>
      </p:sp>
      <p:sp>
        <p:nvSpPr>
          <p:cNvPr id="509" name="Google Shape;509;g1d9f04a12b2_0_743"/>
          <p:cNvSpPr/>
          <p:nvPr/>
        </p:nvSpPr>
        <p:spPr>
          <a:xfrm>
            <a:off x="435892" y="342901"/>
            <a:ext cx="5523000" cy="687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10" name="Google Shape;510;g1d9f04a12b2_0_743"/>
          <p:cNvSpPr/>
          <p:nvPr/>
        </p:nvSpPr>
        <p:spPr>
          <a:xfrm>
            <a:off x="6179830" y="340232"/>
            <a:ext cx="2469000" cy="738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11" name="Google Shape;511;g1d9f04a12b2_0_743"/>
          <p:cNvSpPr/>
          <p:nvPr/>
        </p:nvSpPr>
        <p:spPr>
          <a:xfrm>
            <a:off x="435892" y="510803"/>
            <a:ext cx="3963580" cy="4269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Gill Sans"/>
              <a:ea typeface="Gill Sans"/>
              <a:cs typeface="Gill Sans"/>
              <a:sym typeface="Gill Sans"/>
            </a:endParaRPr>
          </a:p>
        </p:txBody>
      </p:sp>
      <p:sp>
        <p:nvSpPr>
          <p:cNvPr id="512" name="Google Shape;512;g1d9f04a12b2_0_743"/>
          <p:cNvSpPr txBox="1">
            <a:spLocks noGrp="1"/>
          </p:cNvSpPr>
          <p:nvPr>
            <p:ph type="title"/>
          </p:nvPr>
        </p:nvSpPr>
        <p:spPr>
          <a:xfrm>
            <a:off x="747286" y="864704"/>
            <a:ext cx="4937700" cy="3404400"/>
          </a:xfrm>
          <a:prstGeom prst="rect">
            <a:avLst/>
          </a:prstGeom>
          <a:noFill/>
          <a:ln>
            <a:noFill/>
          </a:ln>
        </p:spPr>
        <p:txBody>
          <a:bodyPr spcFirstLastPara="1" wrap="square" lIns="68575" tIns="34275" rIns="68575" bIns="34275" anchor="ctr" anchorCtr="0">
            <a:normAutofit/>
          </a:bodyPr>
          <a:lstStyle/>
          <a:p>
            <a:r>
              <a:rPr lang="es-ES" sz="13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C#</a:t>
            </a:r>
            <a:endParaRPr lang="es-EC" sz="13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endParaRPr>
          </a:p>
        </p:txBody>
      </p:sp>
      <p:sp>
        <p:nvSpPr>
          <p:cNvPr id="513" name="Google Shape;513;g1d9f04a12b2_0_743"/>
          <p:cNvSpPr txBox="1">
            <a:spLocks noGrp="1"/>
          </p:cNvSpPr>
          <p:nvPr>
            <p:ph type="body" idx="1"/>
          </p:nvPr>
        </p:nvSpPr>
        <p:spPr>
          <a:xfrm>
            <a:off x="4571999" y="754264"/>
            <a:ext cx="4347713" cy="4089086"/>
          </a:xfrm>
          <a:prstGeom prst="rect">
            <a:avLst/>
          </a:prstGeom>
          <a:noFill/>
          <a:ln>
            <a:noFill/>
          </a:ln>
        </p:spPr>
        <p:txBody>
          <a:bodyPr spcFirstLastPara="1" wrap="square" lIns="68575" tIns="34275" rIns="68575" bIns="34275" anchor="ctr" anchorCtr="0">
            <a:normAutofit fontScale="85000" lnSpcReduction="10000"/>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C# (léase C Sharp), es una evolución que Microsoft realizó de este lenguaje, tomando lo mejor de los lenguajes C y C++, y ha continuado añadiéndole funcionalidades, tomando de otros lenguajes, como java, algo de su sintaxis evolucionada. Lo orientó a objetos para toda su plataforma NET (tanto Framework como Core), y con el tiempo adaptó las facilidades de la creación de código que tenía otro de sus lenguajes más populares, Visual Basic, haciéndolo tan polivalente y fácil de aprender como éste, sin perder ni un ápice de la potencia original de C. En la versión de .NET Core, se ha reconstruido por completo su compilador, haciendo las aplicaciones un 600% más rápidas. [12]</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14" name="Google Shape;514;g1d9f04a12b2_0_743"/>
          <p:cNvSpPr txBox="1"/>
          <p:nvPr/>
        </p:nvSpPr>
        <p:spPr>
          <a:xfrm>
            <a:off x="8783373" y="4843425"/>
            <a:ext cx="3606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dk1"/>
                </a:solidFill>
                <a:latin typeface="Gill Sans"/>
                <a:ea typeface="Gill Sans"/>
                <a:cs typeface="Gill Sans"/>
                <a:sym typeface="Gill Sans"/>
              </a:rPr>
              <a:t>34</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1d9f04a12b2_0_74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Gill Sans"/>
              <a:ea typeface="Gill Sans"/>
              <a:cs typeface="Gill Sans"/>
              <a:sym typeface="Gill Sans"/>
            </a:endParaRPr>
          </a:p>
        </p:txBody>
      </p:sp>
      <p:sp>
        <p:nvSpPr>
          <p:cNvPr id="509" name="Google Shape;509;g1d9f04a12b2_0_743"/>
          <p:cNvSpPr/>
          <p:nvPr/>
        </p:nvSpPr>
        <p:spPr>
          <a:xfrm>
            <a:off x="435892" y="342901"/>
            <a:ext cx="5523000" cy="687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10" name="Google Shape;510;g1d9f04a12b2_0_743"/>
          <p:cNvSpPr/>
          <p:nvPr/>
        </p:nvSpPr>
        <p:spPr>
          <a:xfrm>
            <a:off x="6179830" y="340232"/>
            <a:ext cx="2469000" cy="73800"/>
          </a:xfrm>
          <a:prstGeom prst="rect">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11" name="Google Shape;511;g1d9f04a12b2_0_743"/>
          <p:cNvSpPr/>
          <p:nvPr/>
        </p:nvSpPr>
        <p:spPr>
          <a:xfrm>
            <a:off x="435892" y="510803"/>
            <a:ext cx="3963580" cy="42699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Gill Sans"/>
              <a:ea typeface="Gill Sans"/>
              <a:cs typeface="Gill Sans"/>
              <a:sym typeface="Gill Sans"/>
            </a:endParaRPr>
          </a:p>
        </p:txBody>
      </p:sp>
      <p:sp>
        <p:nvSpPr>
          <p:cNvPr id="512" name="Google Shape;512;g1d9f04a12b2_0_743"/>
          <p:cNvSpPr txBox="1">
            <a:spLocks noGrp="1"/>
          </p:cNvSpPr>
          <p:nvPr>
            <p:ph type="title"/>
          </p:nvPr>
        </p:nvSpPr>
        <p:spPr>
          <a:xfrm>
            <a:off x="747286" y="864704"/>
            <a:ext cx="4937700" cy="3404400"/>
          </a:xfrm>
          <a:prstGeom prst="rect">
            <a:avLst/>
          </a:prstGeom>
          <a:noFill/>
          <a:ln>
            <a:noFill/>
          </a:ln>
        </p:spPr>
        <p:txBody>
          <a:bodyPr spcFirstLastPara="1" wrap="square" lIns="68575" tIns="34275" rIns="68575" bIns="34275" anchor="ctr" anchorCtr="0">
            <a:normAutofit/>
          </a:bodyPr>
          <a:lstStyle/>
          <a:p>
            <a:r>
              <a:rPr lang="es-ES" sz="13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rPr>
              <a:t>C#</a:t>
            </a:r>
            <a:endParaRPr lang="es-EC" sz="13800" b="1" kern="0" dirty="0">
              <a:solidFill>
                <a:srgbClr val="4F81BD"/>
              </a:solidFill>
              <a:effectLst/>
              <a:latin typeface="Arial" panose="020B0604020202020204" pitchFamily="34" charset="0"/>
              <a:ea typeface="MS Gothic" panose="020B0609070205080204" pitchFamily="49" charset="-128"/>
              <a:cs typeface="Times New Roman" panose="02020603050405020304" pitchFamily="18" charset="0"/>
            </a:endParaRPr>
          </a:p>
        </p:txBody>
      </p:sp>
      <p:sp>
        <p:nvSpPr>
          <p:cNvPr id="514" name="Google Shape;514;g1d9f04a12b2_0_743"/>
          <p:cNvSpPr txBox="1"/>
          <p:nvPr/>
        </p:nvSpPr>
        <p:spPr>
          <a:xfrm>
            <a:off x="8783373" y="4843425"/>
            <a:ext cx="3606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dk1"/>
                </a:solidFill>
                <a:latin typeface="Gill Sans"/>
                <a:ea typeface="Gill Sans"/>
                <a:cs typeface="Gill Sans"/>
                <a:sym typeface="Gill Sans"/>
              </a:rPr>
              <a:t>34</a:t>
            </a:r>
            <a:endParaRPr sz="1100"/>
          </a:p>
        </p:txBody>
      </p:sp>
      <p:pic>
        <p:nvPicPr>
          <p:cNvPr id="4" name="Picture 151587404" title="Insertando imagen...">
            <a:extLst>
              <a:ext uri="{FF2B5EF4-FFF2-40B4-BE49-F238E27FC236}">
                <a16:creationId xmlns:a16="http://schemas.microsoft.com/office/drawing/2014/main" id="{316898D8-78A4-A9F7-5F54-1DF191E564A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72000" y="566654"/>
            <a:ext cx="4399472" cy="4399472"/>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1276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1d9f04a12b2_0_753"/>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CARACTERISTICAS C#</a:t>
            </a:r>
            <a:endParaRPr dirty="0"/>
          </a:p>
        </p:txBody>
      </p:sp>
      <p:sp>
        <p:nvSpPr>
          <p:cNvPr id="520" name="Google Shape;520;g1d9f04a12b2_0_753"/>
          <p:cNvSpPr txBox="1">
            <a:spLocks noGrp="1"/>
          </p:cNvSpPr>
          <p:nvPr>
            <p:ph type="body" idx="1"/>
          </p:nvPr>
        </p:nvSpPr>
        <p:spPr>
          <a:xfrm>
            <a:off x="435894" y="2573884"/>
            <a:ext cx="6058500" cy="1282800"/>
          </a:xfrm>
          <a:prstGeom prst="rect">
            <a:avLst/>
          </a:prstGeom>
          <a:noFill/>
          <a:ln>
            <a:noFill/>
          </a:ln>
        </p:spPr>
        <p:txBody>
          <a:bodyPr spcFirstLastPara="1" wrap="square" lIns="68575" tIns="34275" rIns="68575" bIns="34275" anchor="ctr" anchorCtr="0">
            <a:noAutofit/>
          </a:bodyPr>
          <a:lstStyle/>
          <a:p>
            <a:pPr marL="342900" lvl="0" indent="-342900">
              <a:lnSpc>
                <a:spcPct val="115000"/>
              </a:lnSpc>
              <a:buFont typeface="Symbol" panose="05050102010706020507" pitchFamily="18" charset="2"/>
              <a:buChar char=""/>
            </a:pPr>
            <a:r>
              <a:rPr lang="es-ES" b="1" dirty="0">
                <a:effectLst/>
                <a:latin typeface="Calibri" panose="020F0502020204030204" pitchFamily="34" charset="0"/>
                <a:ea typeface="Calibri" panose="020F0502020204030204" pitchFamily="34" charset="0"/>
                <a:cs typeface="Arial" panose="020B0604020202020204" pitchFamily="34" charset="0"/>
              </a:rPr>
              <a:t>Sencillez</a:t>
            </a:r>
            <a:r>
              <a:rPr lang="es-ES" dirty="0">
                <a:effectLst/>
                <a:latin typeface="Calibri" panose="020F0502020204030204" pitchFamily="34" charset="0"/>
                <a:ea typeface="Calibri" panose="020F0502020204030204" pitchFamily="34" charset="0"/>
                <a:cs typeface="Arial" panose="020B0604020202020204" pitchFamily="34" charset="0"/>
              </a:rPr>
              <a:t>: C# elimina gran cantidad de elementos que son innecesarios en .NET. Por ejemplo, no se incluyen elementos pocos útiles como macros, herencias múltiples o la necesidad de un operador distinto del punto.</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s-ES" b="1" dirty="0">
                <a:effectLst/>
                <a:latin typeface="Calibri" panose="020F0502020204030204" pitchFamily="34" charset="0"/>
                <a:ea typeface="Calibri" panose="020F0502020204030204" pitchFamily="34" charset="0"/>
                <a:cs typeface="Arial" panose="020B0604020202020204" pitchFamily="34" charset="0"/>
              </a:rPr>
              <a:t>Modernidad</a:t>
            </a:r>
            <a:r>
              <a:rPr lang="es-ES" dirty="0">
                <a:effectLst/>
                <a:latin typeface="Calibri" panose="020F0502020204030204" pitchFamily="34" charset="0"/>
                <a:ea typeface="Calibri" panose="020F0502020204030204" pitchFamily="34" charset="0"/>
                <a:cs typeface="Arial" panose="020B0604020202020204" pitchFamily="34" charset="0"/>
              </a:rPr>
              <a:t>: C# Incorpora de forma automática e intuitiva en su lenguaje elementos que se han demostrado con el paso de los años que han sido muy útiles para el desarrollo de aplicaciones.</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s-ES" b="1" dirty="0">
                <a:effectLst/>
                <a:latin typeface="Calibri" panose="020F0502020204030204" pitchFamily="34" charset="0"/>
                <a:ea typeface="Calibri" panose="020F0502020204030204" pitchFamily="34" charset="0"/>
                <a:cs typeface="Arial" panose="020B0604020202020204" pitchFamily="34" charset="0"/>
              </a:rPr>
              <a:t>Seguridad</a:t>
            </a:r>
            <a:r>
              <a:rPr lang="es-ES" dirty="0">
                <a:effectLst/>
                <a:latin typeface="Calibri" panose="020F0502020204030204" pitchFamily="34" charset="0"/>
                <a:ea typeface="Calibri" panose="020F0502020204030204" pitchFamily="34" charset="0"/>
                <a:cs typeface="Arial" panose="020B0604020202020204" pitchFamily="34" charset="0"/>
              </a:rPr>
              <a:t>: Incorpora mecanismo para asegurar que los accesos a tipos de datos se lleven a cabo de forma correcta, por lo que se evita que generen errores difíciles de detectar.</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s-ES" b="1" dirty="0">
                <a:effectLst/>
                <a:latin typeface="Calibri" panose="020F0502020204030204" pitchFamily="34" charset="0"/>
                <a:ea typeface="Calibri" panose="020F0502020204030204" pitchFamily="34" charset="0"/>
                <a:cs typeface="Arial" panose="020B0604020202020204" pitchFamily="34" charset="0"/>
              </a:rPr>
              <a:t>Sistemas de tipos unificados</a:t>
            </a:r>
            <a:r>
              <a:rPr lang="es-ES" dirty="0">
                <a:effectLst/>
                <a:latin typeface="Calibri" panose="020F0502020204030204" pitchFamily="34" charset="0"/>
                <a:ea typeface="Calibri" panose="020F0502020204030204" pitchFamily="34" charset="0"/>
                <a:cs typeface="Arial" panose="020B0604020202020204" pitchFamily="34" charset="0"/>
              </a:rPr>
              <a:t>: Todos los datos que obtenemos al programar C# se guardan en una base para que se puedan volver a utilizar posteriormente.</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Font typeface="Symbol" panose="05050102010706020507" pitchFamily="18" charset="2"/>
              <a:buChar char=""/>
            </a:pPr>
            <a:r>
              <a:rPr lang="es-ES" b="1" dirty="0">
                <a:effectLst/>
                <a:latin typeface="Calibri" panose="020F0502020204030204" pitchFamily="34" charset="0"/>
                <a:ea typeface="Calibri" panose="020F0502020204030204" pitchFamily="34" charset="0"/>
                <a:cs typeface="Arial" panose="020B0604020202020204" pitchFamily="34" charset="0"/>
              </a:rPr>
              <a:t>Extensibilidad</a:t>
            </a:r>
            <a:r>
              <a:rPr lang="es-ES" dirty="0">
                <a:effectLst/>
                <a:latin typeface="Calibri" panose="020F0502020204030204" pitchFamily="34" charset="0"/>
                <a:ea typeface="Calibri" panose="020F0502020204030204" pitchFamily="34" charset="0"/>
                <a:cs typeface="Arial" panose="020B0604020202020204" pitchFamily="34" charset="0"/>
              </a:rPr>
              <a:t>: puedes agregar tipos de datos básicos, operadores y modificadores cuando se vaya a programar.</a:t>
            </a: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521" name="Google Shape;521;g1d9f04a12b2_0_753"/>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2" name="Google Shape;522;g1d9f04a12b2_0_753"/>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35</a:t>
            </a:r>
            <a:endParaRPr sz="1100">
              <a:solidFill>
                <a:schemeClr val="lt1"/>
              </a:solidFill>
            </a:endParaRPr>
          </a:p>
        </p:txBody>
      </p:sp>
      <p:sp>
        <p:nvSpPr>
          <p:cNvPr id="524" name="Google Shape;524;g1d9f04a12b2_0_753"/>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5.1	Crear un nuevo proyecto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d9f04a12b2_0_76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VENTAJAS Y DESVENTAJAS DE C#</a:t>
            </a:r>
            <a:endParaRPr dirty="0"/>
          </a:p>
        </p:txBody>
      </p:sp>
      <p:sp>
        <p:nvSpPr>
          <p:cNvPr id="530" name="Google Shape;530;g1d9f04a12b2_0_762"/>
          <p:cNvSpPr txBox="1">
            <a:spLocks noGrp="1"/>
          </p:cNvSpPr>
          <p:nvPr>
            <p:ph type="body" idx="1"/>
          </p:nvPr>
        </p:nvSpPr>
        <p:spPr>
          <a:xfrm>
            <a:off x="435894" y="2810158"/>
            <a:ext cx="6058500" cy="810000"/>
          </a:xfrm>
          <a:prstGeom prst="rect">
            <a:avLst/>
          </a:prstGeom>
          <a:noFill/>
          <a:ln>
            <a:noFill/>
          </a:ln>
        </p:spPr>
        <p:txBody>
          <a:bodyPr spcFirstLastPara="1" wrap="square" lIns="68575" tIns="34275" rIns="68575" bIns="34275" anchor="ctr" anchorCtr="0">
            <a:noAutofit/>
          </a:bodyPr>
          <a:lstStyle/>
          <a:p>
            <a:pPr>
              <a:lnSpc>
                <a:spcPct val="115000"/>
              </a:lnSpc>
              <a:spcBef>
                <a:spcPts val="200"/>
              </a:spcBef>
            </a:pPr>
            <a:r>
              <a:rPr lang="es-ES"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Ventajas</a:t>
            </a:r>
            <a:endParaRPr lang="es-EC"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nSpc>
                <a:spcPct val="115000"/>
              </a:lnSpc>
              <a:buFont typeface="Wingdings" panose="05000000000000000000" pitchFamily="2" charset="2"/>
              <a:buChar char=""/>
              <a:tabLst>
                <a:tab pos="540385" algn="l"/>
              </a:tabLst>
            </a:pPr>
            <a:r>
              <a:rPr lang="es-ES" b="1" dirty="0">
                <a:effectLst/>
                <a:latin typeface="Calibri" panose="020F0502020204030204" pitchFamily="34" charset="0"/>
                <a:ea typeface="Calibri" panose="020F0502020204030204" pitchFamily="34" charset="0"/>
                <a:cs typeface="Arial" panose="020B0604020202020204" pitchFamily="34" charset="0"/>
              </a:rPr>
              <a:t>Declaraciones en el espacio de nombres</a:t>
            </a:r>
            <a:r>
              <a:rPr lang="es-ES" dirty="0">
                <a:effectLst/>
                <a:latin typeface="Calibri" panose="020F0502020204030204" pitchFamily="34" charset="0"/>
                <a:ea typeface="Calibri" panose="020F0502020204030204" pitchFamily="34" charset="0"/>
                <a:cs typeface="Arial" panose="020B0604020202020204" pitchFamily="34" charset="0"/>
              </a:rPr>
              <a:t>: al empezar a programar algo, se puede definir una o más clases dentro de un mismo espacio de nombres.</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tabLst>
                <a:tab pos="540385" algn="l"/>
              </a:tabLst>
            </a:pPr>
            <a:r>
              <a:rPr lang="es-ES" b="1" dirty="0">
                <a:effectLst/>
                <a:latin typeface="Calibri" panose="020F0502020204030204" pitchFamily="34" charset="0"/>
                <a:ea typeface="Calibri" panose="020F0502020204030204" pitchFamily="34" charset="0"/>
                <a:cs typeface="Arial" panose="020B0604020202020204" pitchFamily="34" charset="0"/>
              </a:rPr>
              <a:t>Tipos de datos</a:t>
            </a:r>
            <a:r>
              <a:rPr lang="es-ES" dirty="0">
                <a:effectLst/>
                <a:latin typeface="Calibri" panose="020F0502020204030204" pitchFamily="34" charset="0"/>
                <a:ea typeface="Calibri" panose="020F0502020204030204" pitchFamily="34" charset="0"/>
                <a:cs typeface="Arial" panose="020B0604020202020204" pitchFamily="34" charset="0"/>
              </a:rPr>
              <a:t>: en C# existe un rango más amplio y definido de tipos de datos que los que se encuentran en C, C++ o Java.</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tabLst>
                <a:tab pos="540385" algn="l"/>
              </a:tabLst>
            </a:pPr>
            <a:r>
              <a:rPr lang="es-ES" b="1" dirty="0">
                <a:effectLst/>
                <a:latin typeface="Calibri" panose="020F0502020204030204" pitchFamily="34" charset="0"/>
                <a:ea typeface="Calibri" panose="020F0502020204030204" pitchFamily="34" charset="0"/>
                <a:cs typeface="Arial" panose="020B0604020202020204" pitchFamily="34" charset="0"/>
              </a:rPr>
              <a:t>Atributos</a:t>
            </a:r>
            <a:r>
              <a:rPr lang="es-ES" dirty="0">
                <a:effectLst/>
                <a:latin typeface="Calibri" panose="020F0502020204030204" pitchFamily="34" charset="0"/>
                <a:ea typeface="Calibri" panose="020F0502020204030204" pitchFamily="34" charset="0"/>
                <a:cs typeface="Arial" panose="020B0604020202020204" pitchFamily="34" charset="0"/>
              </a:rPr>
              <a:t>: cada miembro de una clase tiene un atributo de acceso del tipo público, protegido, interno, interno protegido y privado.</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tabLst>
                <a:tab pos="540385" algn="l"/>
              </a:tabLst>
            </a:pPr>
            <a:r>
              <a:rPr lang="es-ES" b="1" dirty="0">
                <a:effectLst/>
                <a:latin typeface="Calibri" panose="020F0502020204030204" pitchFamily="34" charset="0"/>
                <a:ea typeface="Calibri" panose="020F0502020204030204" pitchFamily="34" charset="0"/>
                <a:cs typeface="Arial" panose="020B0604020202020204" pitchFamily="34" charset="0"/>
              </a:rPr>
              <a:t>Pase de parámetros</a:t>
            </a:r>
            <a:r>
              <a:rPr lang="es-ES" dirty="0">
                <a:effectLst/>
                <a:latin typeface="Calibri" panose="020F0502020204030204" pitchFamily="34" charset="0"/>
                <a:ea typeface="Calibri" panose="020F0502020204030204" pitchFamily="34" charset="0"/>
                <a:cs typeface="Arial" panose="020B0604020202020204" pitchFamily="34" charset="0"/>
              </a:rPr>
              <a:t>: aquí se puede declarar a los métodos para que acepten un número variable de parámetros. De forma predeterminada, el pase de parámetros es por valor, a menos que se use la palabra reservada </a:t>
            </a:r>
            <a:r>
              <a:rPr lang="es-ES" dirty="0" err="1">
                <a:effectLst/>
                <a:latin typeface="Calibri" panose="020F0502020204030204" pitchFamily="34" charset="0"/>
                <a:ea typeface="Calibri" panose="020F0502020204030204" pitchFamily="34" charset="0"/>
                <a:cs typeface="Arial" panose="020B0604020202020204" pitchFamily="34" charset="0"/>
              </a:rPr>
              <a:t>ref</a:t>
            </a:r>
            <a:r>
              <a:rPr lang="es-ES" dirty="0">
                <a:effectLst/>
                <a:latin typeface="Calibri" panose="020F0502020204030204" pitchFamily="34" charset="0"/>
                <a:ea typeface="Calibri" panose="020F0502020204030204" pitchFamily="34" charset="0"/>
                <a:cs typeface="Arial" panose="020B0604020202020204" pitchFamily="34" charset="0"/>
              </a:rPr>
              <a:t>, la cual indica que el pase es por referencia.</a:t>
            </a:r>
          </a:p>
          <a:p>
            <a:pPr marL="342900" indent="-342900">
              <a:lnSpc>
                <a:spcPct val="115000"/>
              </a:lnSpc>
              <a:buFont typeface="Wingdings" panose="05000000000000000000" pitchFamily="2" charset="2"/>
              <a:buChar char=""/>
              <a:tabLst>
                <a:tab pos="540385" algn="l"/>
              </a:tabLst>
            </a:pPr>
            <a:r>
              <a:rPr lang="es-ES" b="1" dirty="0">
                <a:effectLst/>
                <a:latin typeface="Calibri" panose="020F0502020204030204" pitchFamily="34" charset="0"/>
                <a:ea typeface="Calibri" panose="020F0502020204030204" pitchFamily="34" charset="0"/>
                <a:cs typeface="Arial" panose="020B0604020202020204" pitchFamily="34" charset="0"/>
              </a:rPr>
              <a:t>Métodos virtuales y redefiniciones</a:t>
            </a:r>
            <a:r>
              <a:rPr lang="es-ES" dirty="0">
                <a:effectLst/>
                <a:latin typeface="Calibri" panose="020F0502020204030204" pitchFamily="34" charset="0"/>
                <a:ea typeface="Calibri" panose="020F0502020204030204" pitchFamily="34" charset="0"/>
                <a:cs typeface="Arial" panose="020B0604020202020204" pitchFamily="34" charset="0"/>
              </a:rPr>
              <a:t>: antes de que un método pueda ser redefinido en una clase base, debe declararse como virtual. El método redefinido en la subclase debe ser declarado con la palabra </a:t>
            </a:r>
            <a:r>
              <a:rPr lang="es-ES" dirty="0" err="1">
                <a:effectLst/>
                <a:latin typeface="Calibri" panose="020F0502020204030204" pitchFamily="34" charset="0"/>
                <a:ea typeface="Calibri" panose="020F0502020204030204" pitchFamily="34" charset="0"/>
                <a:cs typeface="Arial" panose="020B0604020202020204" pitchFamily="34" charset="0"/>
              </a:rPr>
              <a:t>override</a:t>
            </a:r>
            <a:r>
              <a:rPr lang="es-ES" dirty="0">
                <a:effectLst/>
                <a:latin typeface="Calibri" panose="020F0502020204030204" pitchFamily="34" charset="0"/>
                <a:ea typeface="Calibri" panose="020F0502020204030204" pitchFamily="34" charset="0"/>
                <a:cs typeface="Arial" panose="020B0604020202020204" pitchFamily="34" charset="0"/>
              </a:rPr>
              <a:t>.</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0" lvl="0" indent="0">
              <a:lnSpc>
                <a:spcPct val="115000"/>
              </a:lnSpc>
              <a:buNone/>
              <a:tabLst>
                <a:tab pos="540385" algn="l"/>
              </a:tabLst>
            </a:pP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531" name="Google Shape;531;g1d9f04a12b2_0_76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2" name="Google Shape;532;g1d9f04a12b2_0_76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36</a:t>
            </a:r>
            <a:endParaRPr sz="1100">
              <a:solidFill>
                <a:schemeClr val="lt1"/>
              </a:solidFill>
            </a:endParaRPr>
          </a:p>
        </p:txBody>
      </p:sp>
      <p:sp>
        <p:nvSpPr>
          <p:cNvPr id="534" name="Google Shape;534;g1d9f04a12b2_0_76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5.1	Crear un nuevo proyecto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d9f04a12b2_0_762"/>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VENTAJAS Y DESVENTAJAS DE C#</a:t>
            </a:r>
            <a:endParaRPr dirty="0"/>
          </a:p>
        </p:txBody>
      </p:sp>
      <p:sp>
        <p:nvSpPr>
          <p:cNvPr id="530" name="Google Shape;530;g1d9f04a12b2_0_762"/>
          <p:cNvSpPr txBox="1">
            <a:spLocks noGrp="1"/>
          </p:cNvSpPr>
          <p:nvPr>
            <p:ph type="body" idx="1"/>
          </p:nvPr>
        </p:nvSpPr>
        <p:spPr>
          <a:xfrm>
            <a:off x="435894" y="2810158"/>
            <a:ext cx="6058500" cy="810000"/>
          </a:xfrm>
          <a:prstGeom prst="rect">
            <a:avLst/>
          </a:prstGeom>
          <a:noFill/>
          <a:ln>
            <a:noFill/>
          </a:ln>
        </p:spPr>
        <p:txBody>
          <a:bodyPr spcFirstLastPara="1" wrap="square" lIns="68575" tIns="34275" rIns="68575" bIns="34275" anchor="ctr" anchorCtr="0">
            <a:noAutofit/>
          </a:bodyPr>
          <a:lstStyle/>
          <a:p>
            <a:pPr>
              <a:lnSpc>
                <a:spcPct val="115000"/>
              </a:lnSpc>
              <a:spcBef>
                <a:spcPts val="200"/>
              </a:spcBef>
            </a:pPr>
            <a:r>
              <a:rPr lang="es-ES"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Desventajas</a:t>
            </a:r>
            <a:endParaRPr lang="es-EC"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a:lnSpc>
                <a:spcPct val="115000"/>
              </a:lnSpc>
              <a:spcAft>
                <a:spcPts val="1000"/>
              </a:spcAft>
              <a:tabLst>
                <a:tab pos="540385" algn="l"/>
              </a:tabLst>
            </a:pPr>
            <a:r>
              <a:rPr lang="es-ES" dirty="0">
                <a:effectLst/>
                <a:latin typeface="Calibri" panose="020F0502020204030204" pitchFamily="34" charset="0"/>
                <a:ea typeface="Calibri" panose="020F0502020204030204" pitchFamily="34" charset="0"/>
                <a:cs typeface="Arial" panose="020B0604020202020204" pitchFamily="34" charset="0"/>
              </a:rPr>
              <a:t>Las desventajas que se derivan del uso de este lenguaje de programación son que en primer lugar se tiene que conseguir una versión reciente de Visual Studio .NET, por otra parte, se tiene que tener algunos requerimientos mínimos del sistema para poder trabajar adecuadamente tales como contar con Windows NT 4 o superior, tener alrededor de 4 gigas de espacio libre para la pura instalación, etc. [13]</a:t>
            </a:r>
            <a:br>
              <a:rPr lang="es-ES" dirty="0">
                <a:effectLst/>
                <a:latin typeface="Calibri" panose="020F0502020204030204" pitchFamily="34" charset="0"/>
                <a:ea typeface="Calibri" panose="020F0502020204030204" pitchFamily="34" charset="0"/>
                <a:cs typeface="Arial" panose="020B0604020202020204" pitchFamily="34" charset="0"/>
              </a:rPr>
            </a:br>
            <a:r>
              <a:rPr lang="es-ES" dirty="0">
                <a:effectLst/>
                <a:latin typeface="Calibri" panose="020F0502020204030204" pitchFamily="34" charset="0"/>
                <a:ea typeface="Calibri" panose="020F0502020204030204" pitchFamily="34" charset="0"/>
                <a:cs typeface="Arial" panose="020B0604020202020204" pitchFamily="34" charset="0"/>
              </a:rPr>
              <a:t>Además, para quien no está familiarizado con ningún lenguaje de programación, le costará más trabajo iniciarse en su uso, y si se quiere consultar algún tutorial más explícito sobre la programación en C# se tendría que contar además con una conexión a Internet.</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0" lvl="0" indent="0">
              <a:lnSpc>
                <a:spcPct val="115000"/>
              </a:lnSpc>
              <a:buNone/>
              <a:tabLst>
                <a:tab pos="540385" algn="l"/>
              </a:tabLst>
            </a:pP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531" name="Google Shape;531;g1d9f04a12b2_0_762"/>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2" name="Google Shape;532;g1d9f04a12b2_0_762"/>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36</a:t>
            </a:r>
            <a:endParaRPr sz="1100">
              <a:solidFill>
                <a:schemeClr val="lt1"/>
              </a:solidFill>
            </a:endParaRPr>
          </a:p>
        </p:txBody>
      </p:sp>
      <p:sp>
        <p:nvSpPr>
          <p:cNvPr id="534" name="Google Shape;534;g1d9f04a12b2_0_762"/>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5.1	Crear un nuevo proyecto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extLst>
      <p:ext uri="{BB962C8B-B14F-4D97-AF65-F5344CB8AC3E}">
        <p14:creationId xmlns:p14="http://schemas.microsoft.com/office/powerpoint/2010/main" val="1135603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1d9f04a12b2_0_771"/>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ARCHIVO DE EXTENSION .CS</a:t>
            </a:r>
            <a:endParaRPr dirty="0"/>
          </a:p>
        </p:txBody>
      </p:sp>
      <p:sp>
        <p:nvSpPr>
          <p:cNvPr id="540" name="Google Shape;540;g1d9f04a12b2_0_771"/>
          <p:cNvSpPr txBox="1">
            <a:spLocks noGrp="1"/>
          </p:cNvSpPr>
          <p:nvPr>
            <p:ph type="body" idx="1"/>
          </p:nvPr>
        </p:nvSpPr>
        <p:spPr>
          <a:xfrm>
            <a:off x="349825" y="1792800"/>
            <a:ext cx="6447050" cy="27738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Los archivos con la extensión CS contienen código fuente escrito en el lenguaje de programación orientado a objetos C#. Se utilizan habitualmente con Microsoft .NET Framework y están destinados al desarrollo de aplicaciones. Estas aplicaciones pueden variar desde simples aplicaciones de escritorio hasta programas complejos, todos desarrollados utilizando C# como lenguaje de programación principal. [14]</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Los archivos CS están principalmente relacionados con el programa Microsoft Visual C#, que forma parte de Microsoft Visual Studio. Otros programas externos que soportan el resaltado sintáctico también pueden visualizar los archivos CS. Para ejecutar correctamente un archivo CS es necesario compilarlo primero.[14]</a:t>
            </a: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541" name="Google Shape;541;g1d9f04a12b2_0_771"/>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2" name="Google Shape;542;g1d9f04a12b2_0_771"/>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37</a:t>
            </a:r>
            <a:endParaRPr sz="1100">
              <a:solidFill>
                <a:schemeClr val="lt1"/>
              </a:solidFill>
            </a:endParaRPr>
          </a:p>
        </p:txBody>
      </p:sp>
      <p:sp>
        <p:nvSpPr>
          <p:cNvPr id="544" name="Google Shape;544;g1d9f04a12b2_0_771"/>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5.1	Crear un nuevo proyecto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d9f04a12b2_0_780"/>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MÉTODOS SETTERS Y GETTERS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550" name="Google Shape;550;g1d9f04a12b2_0_780"/>
          <p:cNvSpPr txBox="1">
            <a:spLocks noGrp="1"/>
          </p:cNvSpPr>
          <p:nvPr>
            <p:ph type="body" idx="1"/>
          </p:nvPr>
        </p:nvSpPr>
        <p:spPr>
          <a:xfrm>
            <a:off x="435894" y="2746558"/>
            <a:ext cx="6058500" cy="9372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Los descriptores de acceso </a:t>
            </a:r>
            <a:r>
              <a:rPr lang="es-ES" sz="1800" dirty="0" err="1">
                <a:effectLst/>
                <a:latin typeface="Calibri" panose="020F0502020204030204" pitchFamily="34" charset="0"/>
                <a:ea typeface="Calibri" panose="020F0502020204030204" pitchFamily="34" charset="0"/>
                <a:cs typeface="Arial" panose="020B0604020202020204" pitchFamily="34" charset="0"/>
              </a:rPr>
              <a:t>get</a:t>
            </a:r>
            <a:r>
              <a:rPr lang="es-ES" sz="1800" dirty="0">
                <a:effectLst/>
                <a:latin typeface="Calibri" panose="020F0502020204030204" pitchFamily="34" charset="0"/>
                <a:ea typeface="Calibri" panose="020F0502020204030204" pitchFamily="34" charset="0"/>
                <a:cs typeface="Arial" panose="020B0604020202020204" pitchFamily="34" charset="0"/>
              </a:rPr>
              <a:t> / set son muy útiles para controlar el acceso a los atributos de una clase. Es muy similar a crear un método o función pública para acceder a una propiedad privada y poder controlar los valores de entrada, por ejemplo. [15]</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s-ES" sz="1800" dirty="0" err="1">
                <a:effectLst/>
                <a:latin typeface="Calibri" panose="020F0502020204030204" pitchFamily="34" charset="0"/>
                <a:ea typeface="Calibri" panose="020F0502020204030204" pitchFamily="34" charset="0"/>
                <a:cs typeface="Arial" panose="020B0604020202020204" pitchFamily="34" charset="0"/>
              </a:rPr>
              <a:t>get</a:t>
            </a:r>
            <a:r>
              <a:rPr lang="es-ES" sz="1800" dirty="0">
                <a:effectLst/>
                <a:latin typeface="Calibri" panose="020F0502020204030204" pitchFamily="34" charset="0"/>
                <a:ea typeface="Calibri" panose="020F0502020204030204" pitchFamily="34" charset="0"/>
                <a:cs typeface="Arial" panose="020B0604020202020204" pitchFamily="34" charset="0"/>
              </a:rPr>
              <a:t> se ejecuta cuando se lee la propiedad. Sino se especifica la propiedad será sólo de escritura.</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Font typeface="Symbol" panose="05050102010706020507" pitchFamily="18" charset="2"/>
              <a:buChar char=""/>
            </a:pPr>
            <a:r>
              <a:rPr lang="es-ES" sz="1800" dirty="0">
                <a:effectLst/>
                <a:latin typeface="Calibri" panose="020F0502020204030204" pitchFamily="34" charset="0"/>
                <a:ea typeface="Calibri" panose="020F0502020204030204" pitchFamily="34" charset="0"/>
                <a:cs typeface="Arial" panose="020B0604020202020204" pitchFamily="34" charset="0"/>
              </a:rPr>
              <a:t>set se ejecuta cuando se asigna un nuevo valor a la propiedad. Si no lo especificamos la propiedad será sólo de lectura (produce error en tiempo de compilación si tratamos de acceder).</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1" name="Google Shape;551;g1d9f04a12b2_0_78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2" name="Google Shape;552;g1d9f04a12b2_0_78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38</a:t>
            </a:r>
            <a:endParaRPr sz="1100">
              <a:solidFill>
                <a:schemeClr val="lt1"/>
              </a:solidFill>
            </a:endParaRPr>
          </a:p>
        </p:txBody>
      </p:sp>
      <p:sp>
        <p:nvSpPr>
          <p:cNvPr id="554" name="Google Shape;554;g1d9f04a12b2_0_78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5.1	Crear un nuevo proyecto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d9f04a12b2_0_780"/>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MÉTODOS SETTERS Y GETTERS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550" name="Google Shape;550;g1d9f04a12b2_0_780"/>
          <p:cNvSpPr txBox="1">
            <a:spLocks noGrp="1"/>
          </p:cNvSpPr>
          <p:nvPr>
            <p:ph type="body" idx="1"/>
          </p:nvPr>
        </p:nvSpPr>
        <p:spPr>
          <a:xfrm>
            <a:off x="291130" y="1634550"/>
            <a:ext cx="6058500" cy="9372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Explicitar los descriptores de acceso tiene muchos usos, el más común es validar los datos antes de modificar un atributo de una clase con set.</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1" name="Google Shape;551;g1d9f04a12b2_0_78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2" name="Google Shape;552;g1d9f04a12b2_0_78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38</a:t>
            </a:r>
            <a:endParaRPr sz="1100">
              <a:solidFill>
                <a:schemeClr val="lt1"/>
              </a:solidFill>
            </a:endParaRPr>
          </a:p>
        </p:txBody>
      </p:sp>
      <p:sp>
        <p:nvSpPr>
          <p:cNvPr id="554" name="Google Shape;554;g1d9f04a12b2_0_78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5.1	Crear un nuevo proyecto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Picture 685260256">
            <a:extLst>
              <a:ext uri="{FF2B5EF4-FFF2-40B4-BE49-F238E27FC236}">
                <a16:creationId xmlns:a16="http://schemas.microsoft.com/office/drawing/2014/main" id="{3BA93C9D-2955-FD0E-F9A1-6062C38840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58760" y="2582727"/>
            <a:ext cx="5315250" cy="1439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1662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1d9f04a12b2_0_589"/>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2000" b="1" dirty="0">
                <a:solidFill>
                  <a:schemeClr val="bg1"/>
                </a:solidFill>
                <a:effectLst/>
                <a:latin typeface="Calibri" panose="020F0502020204030204" pitchFamily="34" charset="0"/>
                <a:ea typeface="MS Gothic" panose="020B0609070205080204" pitchFamily="49" charset="-128"/>
                <a:cs typeface="Times New Roman" panose="02020603050405020304" pitchFamily="18" charset="0"/>
              </a:rPr>
              <a:t>LENGUAJES DE PROGRAMACIÓN EN DOTNET (.NET)</a:t>
            </a:r>
            <a:endParaRPr dirty="0"/>
          </a:p>
        </p:txBody>
      </p:sp>
      <p:sp>
        <p:nvSpPr>
          <p:cNvPr id="242" name="Google Shape;242;g1d9f04a12b2_0_589"/>
          <p:cNvSpPr txBox="1">
            <a:spLocks noGrp="1"/>
          </p:cNvSpPr>
          <p:nvPr>
            <p:ph type="body" idx="1"/>
          </p:nvPr>
        </p:nvSpPr>
        <p:spPr>
          <a:xfrm>
            <a:off x="-87" y="1283173"/>
            <a:ext cx="6838962" cy="1767005"/>
          </a:xfrm>
          <a:prstGeom prst="rect">
            <a:avLst/>
          </a:prstGeom>
          <a:noFill/>
          <a:ln>
            <a:noFill/>
          </a:ln>
        </p:spPr>
        <p:txBody>
          <a:bodyPr spcFirstLastPara="1" wrap="square" lIns="68575" tIns="34275" rIns="68575" bIns="34275" anchor="ctr" anchorCtr="0">
            <a:normAutofit/>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Visual Basic: Visual Basic es un lenguaje accesible con una sintaxis sencilla para crear aplicaciones seguras y orientadas a objetos [2].</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43" name="Google Shape;243;g1d9f04a12b2_0_589"/>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4" name="Google Shape;244;g1d9f04a12b2_0_589"/>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7</a:t>
            </a:r>
            <a:endParaRPr sz="1100">
              <a:solidFill>
                <a:schemeClr val="lt1"/>
              </a:solidFill>
            </a:endParaRPr>
          </a:p>
        </p:txBody>
      </p:sp>
      <p:sp>
        <p:nvSpPr>
          <p:cNvPr id="246" name="Google Shape;246;g1d9f04a12b2_0_589"/>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2.3	LENGUAJES DE PROGRAMACIÓN EN .NET</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Imagen 1">
            <a:extLst>
              <a:ext uri="{FF2B5EF4-FFF2-40B4-BE49-F238E27FC236}">
                <a16:creationId xmlns:a16="http://schemas.microsoft.com/office/drawing/2014/main" id="{6B945315-E3BD-A17E-FAA1-BDC9CB9A421A}"/>
              </a:ext>
            </a:extLst>
          </p:cNvPr>
          <p:cNvPicPr>
            <a:picLocks noChangeAspect="1"/>
          </p:cNvPicPr>
          <p:nvPr/>
        </p:nvPicPr>
        <p:blipFill>
          <a:blip r:embed="rId3"/>
          <a:stretch>
            <a:fillRect/>
          </a:stretch>
        </p:blipFill>
        <p:spPr>
          <a:xfrm>
            <a:off x="1649414" y="2571750"/>
            <a:ext cx="3509181" cy="2214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B64E1D11-B325-B555-3370-290FF827313A}"/>
              </a:ext>
            </a:extLst>
          </p:cNvPr>
          <p:cNvSpPr txBox="1"/>
          <p:nvPr/>
        </p:nvSpPr>
        <p:spPr>
          <a:xfrm>
            <a:off x="959127" y="4785764"/>
            <a:ext cx="4580626" cy="307777"/>
          </a:xfrm>
          <a:prstGeom prst="rect">
            <a:avLst/>
          </a:prstGeom>
          <a:noFill/>
        </p:spPr>
        <p:txBody>
          <a:bodyPr wrap="square">
            <a:spAutoFit/>
          </a:bodyPr>
          <a:lstStyle/>
          <a:p>
            <a:pPr algn="ctr">
              <a:spcAft>
                <a:spcPts val="1000"/>
              </a:spcAft>
            </a:pPr>
            <a:r>
              <a:rPr lang="es-EC" sz="1400" i="1" dirty="0">
                <a:solidFill>
                  <a:srgbClr val="1F497D"/>
                </a:solidFill>
                <a:effectLst/>
                <a:latin typeface="Calibri" panose="020F0502020204030204" pitchFamily="34" charset="0"/>
                <a:ea typeface="MS Mincho" panose="02020609040205080304" pitchFamily="49" charset="-128"/>
                <a:cs typeface="Arial" panose="020B0604020202020204" pitchFamily="34" charset="0"/>
              </a:rPr>
              <a:t>Ejemplo de código Visual Basic</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d9f04a12b2_0_780"/>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r>
              <a:rPr lang="es-ES"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rPr>
              <a:t>MÉTODOS SETTERS Y GETTERS</a:t>
            </a:r>
            <a:endParaRPr lang="es-EC" sz="1800" b="1" dirty="0">
              <a:solidFill>
                <a:srgbClr val="4F81BD"/>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551" name="Google Shape;551;g1d9f04a12b2_0_780"/>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2" name="Google Shape;552;g1d9f04a12b2_0_780"/>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38</a:t>
            </a:r>
            <a:endParaRPr sz="1100">
              <a:solidFill>
                <a:schemeClr val="lt1"/>
              </a:solidFill>
            </a:endParaRPr>
          </a:p>
        </p:txBody>
      </p:sp>
      <p:sp>
        <p:nvSpPr>
          <p:cNvPr id="554" name="Google Shape;554;g1d9f04a12b2_0_780"/>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5.1	Crear un nuevo proyecto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Picture 307417083">
            <a:extLst>
              <a:ext uri="{FF2B5EF4-FFF2-40B4-BE49-F238E27FC236}">
                <a16:creationId xmlns:a16="http://schemas.microsoft.com/office/drawing/2014/main" id="{34721943-3B23-0D4C-EFF6-A1F889D003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74785" y="1627433"/>
            <a:ext cx="5222188" cy="1305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76890381">
            <a:extLst>
              <a:ext uri="{FF2B5EF4-FFF2-40B4-BE49-F238E27FC236}">
                <a16:creationId xmlns:a16="http://schemas.microsoft.com/office/drawing/2014/main" id="{41B784AE-ECB4-E369-20E1-8B559F66D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130060" y="3104834"/>
            <a:ext cx="4572000" cy="160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7546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1d9f04a12b2_0_789"/>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CONSTRUCTOR</a:t>
            </a:r>
            <a:endParaRPr dirty="0"/>
          </a:p>
        </p:txBody>
      </p:sp>
      <p:sp>
        <p:nvSpPr>
          <p:cNvPr id="560" name="Google Shape;560;g1d9f04a12b2_0_789"/>
          <p:cNvSpPr txBox="1">
            <a:spLocks noGrp="1"/>
          </p:cNvSpPr>
          <p:nvPr>
            <p:ph type="body" idx="1"/>
          </p:nvPr>
        </p:nvSpPr>
        <p:spPr>
          <a:xfrm>
            <a:off x="435894" y="2172853"/>
            <a:ext cx="6058500" cy="11754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Cada vez que se crea una clase o </a:t>
            </a:r>
            <a:r>
              <a:rPr lang="es-ES" sz="1200" dirty="0" err="1">
                <a:effectLst/>
                <a:latin typeface="Calibri" panose="020F0502020204030204" pitchFamily="34" charset="0"/>
                <a:ea typeface="Calibri" panose="020F0502020204030204" pitchFamily="34" charset="0"/>
                <a:cs typeface="Arial" panose="020B0604020202020204" pitchFamily="34" charset="0"/>
              </a:rPr>
              <a:t>struct</a:t>
            </a:r>
            <a:r>
              <a:rPr lang="es-ES" sz="1200" dirty="0">
                <a:effectLst/>
                <a:latin typeface="Calibri" panose="020F0502020204030204" pitchFamily="34" charset="0"/>
                <a:ea typeface="Calibri" panose="020F0502020204030204" pitchFamily="34" charset="0"/>
                <a:cs typeface="Arial" panose="020B0604020202020204" pitchFamily="34" charset="0"/>
              </a:rPr>
              <a:t>, se llama a su constructor. Una clase o </a:t>
            </a:r>
            <a:r>
              <a:rPr lang="es-ES" sz="1200" dirty="0" err="1">
                <a:effectLst/>
                <a:latin typeface="Calibri" panose="020F0502020204030204" pitchFamily="34" charset="0"/>
                <a:ea typeface="Calibri" panose="020F0502020204030204" pitchFamily="34" charset="0"/>
                <a:cs typeface="Arial" panose="020B0604020202020204" pitchFamily="34" charset="0"/>
              </a:rPr>
              <a:t>struct</a:t>
            </a:r>
            <a:r>
              <a:rPr lang="es-ES" sz="1200" dirty="0">
                <a:effectLst/>
                <a:latin typeface="Calibri" panose="020F0502020204030204" pitchFamily="34" charset="0"/>
                <a:ea typeface="Calibri" panose="020F0502020204030204" pitchFamily="34" charset="0"/>
                <a:cs typeface="Arial" panose="020B0604020202020204" pitchFamily="34" charset="0"/>
              </a:rPr>
              <a:t> puede tener varios constructores que toman argumentos diferentes. Los constructores permiten al programador establecer valores predeterminados, limitar la creación de instancias y escribir código flexible y fácil de leer. [16]</a:t>
            </a:r>
          </a:p>
          <a:p>
            <a:pPr>
              <a:lnSpc>
                <a:spcPct val="115000"/>
              </a:lnSpc>
              <a:spcBef>
                <a:spcPts val="200"/>
              </a:spcBef>
            </a:pPr>
            <a:r>
              <a:rPr lang="es-ES" sz="12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Sintaxis del constructor</a:t>
            </a:r>
            <a:endParaRPr lang="es-EC" sz="12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Un constructor es un método cuyo nombre es igual que el nombre de su tipo. Su firma del método incluye solo un modificador de acceso opcional, el nombre del método y su lista de parámetros; no incluye un tipo de valor devuelto. En el ejemplo siguiente se muestra el constructor de una clase denominada </a:t>
            </a:r>
            <a:r>
              <a:rPr lang="es-ES" sz="1200" dirty="0" err="1">
                <a:effectLst/>
                <a:latin typeface="Calibri" panose="020F0502020204030204" pitchFamily="34" charset="0"/>
                <a:ea typeface="Calibri" panose="020F0502020204030204" pitchFamily="34" charset="0"/>
                <a:cs typeface="Arial" panose="020B0604020202020204" pitchFamily="34" charset="0"/>
              </a:rPr>
              <a:t>Person</a:t>
            </a:r>
            <a:r>
              <a:rPr lang="es-ES" sz="1200" dirty="0">
                <a:effectLst/>
                <a:latin typeface="Calibri" panose="020F0502020204030204" pitchFamily="34" charset="0"/>
                <a:ea typeface="Calibri" panose="020F0502020204030204" pitchFamily="34" charset="0"/>
                <a:cs typeface="Arial" panose="020B0604020202020204" pitchFamily="34" charset="0"/>
              </a:rPr>
              <a:t>.</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endParaRPr lang="es-E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61" name="Google Shape;561;g1d9f04a12b2_0_789"/>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2" name="Google Shape;562;g1d9f04a12b2_0_789"/>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39</a:t>
            </a:r>
            <a:endParaRPr sz="1100">
              <a:solidFill>
                <a:schemeClr val="lt1"/>
              </a:solidFill>
            </a:endParaRPr>
          </a:p>
        </p:txBody>
      </p:sp>
      <p:sp>
        <p:nvSpPr>
          <p:cNvPr id="564" name="Google Shape;564;g1d9f04a12b2_0_789"/>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5.1	Crear un nuevo proyecto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8" name="Picture 1608053837">
            <a:extLst>
              <a:ext uri="{FF2B5EF4-FFF2-40B4-BE49-F238E27FC236}">
                <a16:creationId xmlns:a16="http://schemas.microsoft.com/office/drawing/2014/main" id="{5A42F959-817C-BFCD-137E-442CAB6DDB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817710" y="3692817"/>
            <a:ext cx="3238033" cy="1450608"/>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d9f04a12b2_0_798"/>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CONDICIONALES Y BUCLES</a:t>
            </a:r>
            <a:endParaRPr dirty="0"/>
          </a:p>
        </p:txBody>
      </p:sp>
      <p:sp>
        <p:nvSpPr>
          <p:cNvPr id="570" name="Google Shape;570;g1d9f04a12b2_0_798"/>
          <p:cNvSpPr txBox="1">
            <a:spLocks noGrp="1"/>
          </p:cNvSpPr>
          <p:nvPr>
            <p:ph type="body" idx="1"/>
          </p:nvPr>
        </p:nvSpPr>
        <p:spPr>
          <a:xfrm>
            <a:off x="435899" y="2352869"/>
            <a:ext cx="6058500" cy="1272300"/>
          </a:xfrm>
          <a:prstGeom prst="rect">
            <a:avLst/>
          </a:prstGeom>
          <a:noFill/>
          <a:ln>
            <a:noFill/>
          </a:ln>
        </p:spPr>
        <p:txBody>
          <a:bodyPr spcFirstLastPara="1" wrap="square" lIns="68575" tIns="34275" rIns="68575" bIns="34275" anchor="ctr" anchorCtr="0">
            <a:noAutofit/>
          </a:bodyPr>
          <a:lstStyle/>
          <a:p>
            <a:pPr>
              <a:lnSpc>
                <a:spcPct val="115000"/>
              </a:lnSpc>
              <a:spcBef>
                <a:spcPts val="200"/>
              </a:spcBef>
            </a:pPr>
            <a:r>
              <a:rPr lang="es-ES"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CONDICIONALES C#</a:t>
            </a:r>
            <a:endParaRPr lang="es-EC"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Las estructuras condicionales nos permiten ejecutar una serie de instrucciones si cumple una determinada condición que nosotros le indiquemos. Es importante recordar que la condición debe dar un resultado booleano, por lo que lo más normal es usar operadores relacionales y condicionales. Tenemos varios tipos de estructuras condicionales: [17]</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71" name="Google Shape;571;g1d9f04a12b2_0_79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g1d9f04a12b2_0_79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40</a:t>
            </a:r>
            <a:endParaRPr sz="1100">
              <a:solidFill>
                <a:schemeClr val="lt1"/>
              </a:solidFill>
            </a:endParaRPr>
          </a:p>
        </p:txBody>
      </p:sp>
      <p:sp>
        <p:nvSpPr>
          <p:cNvPr id="573" name="Google Shape;573;g1d9f04a12b2_0_79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d9f04a12b2_0_798"/>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CONDICIONALES Y BUCLES</a:t>
            </a:r>
            <a:endParaRPr dirty="0"/>
          </a:p>
        </p:txBody>
      </p:sp>
      <p:sp>
        <p:nvSpPr>
          <p:cNvPr id="571" name="Google Shape;571;g1d9f04a12b2_0_79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g1d9f04a12b2_0_79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40</a:t>
            </a:r>
            <a:endParaRPr sz="1100">
              <a:solidFill>
                <a:schemeClr val="lt1"/>
              </a:solidFill>
            </a:endParaRPr>
          </a:p>
        </p:txBody>
      </p:sp>
      <p:sp>
        <p:nvSpPr>
          <p:cNvPr id="573" name="Google Shape;573;g1d9f04a12b2_0_79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5" name="Rectangle 5">
            <a:extLst>
              <a:ext uri="{FF2B5EF4-FFF2-40B4-BE49-F238E27FC236}">
                <a16:creationId xmlns:a16="http://schemas.microsoft.com/office/drawing/2014/main" id="{8A2493E4-989A-9054-99B4-2DF2432FB903}"/>
              </a:ext>
            </a:extLst>
          </p:cNvPr>
          <p:cNvSpPr>
            <a:spLocks noChangeArrowheads="1"/>
          </p:cNvSpPr>
          <p:nvPr/>
        </p:nvSpPr>
        <p:spPr bwMode="auto">
          <a:xfrm>
            <a:off x="897146" y="1427310"/>
            <a:ext cx="538288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C"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if</a:t>
            </a:r>
            <a:r>
              <a:rPr kumimoji="0" lang="es-ES" altLang="es-EC"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le indicamos una condición si esta es verdadera se ejecuta, sino no se ejecuta las instrucciones de dentro. Se suele traducir como «Si se cumple esta condición haz esto». Su sintaxis es:</a:t>
            </a:r>
            <a:endParaRPr kumimoji="0" lang="es-EC" altLang="es-EC"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pic>
        <p:nvPicPr>
          <p:cNvPr id="6" name="Picture 399588846">
            <a:extLst>
              <a:ext uri="{FF2B5EF4-FFF2-40B4-BE49-F238E27FC236}">
                <a16:creationId xmlns:a16="http://schemas.microsoft.com/office/drawing/2014/main" id="{92A692F0-04EE-A256-F556-2D05EE49A3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38686" y="2417933"/>
            <a:ext cx="4572000" cy="172021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61E888ED-D506-3370-BC81-40271182024B}"/>
              </a:ext>
            </a:extLst>
          </p:cNvPr>
          <p:cNvSpPr>
            <a:spLocks noChangeArrowheads="1"/>
          </p:cNvSpPr>
          <p:nvPr/>
        </p:nvSpPr>
        <p:spPr bwMode="auto">
          <a:xfrm>
            <a:off x="0"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Tree>
    <p:extLst>
      <p:ext uri="{BB962C8B-B14F-4D97-AF65-F5344CB8AC3E}">
        <p14:creationId xmlns:p14="http://schemas.microsoft.com/office/powerpoint/2010/main" val="3642914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d9f04a12b2_0_798"/>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CONDICIONALES Y BUCLES</a:t>
            </a:r>
            <a:endParaRPr dirty="0"/>
          </a:p>
        </p:txBody>
      </p:sp>
      <p:sp>
        <p:nvSpPr>
          <p:cNvPr id="571" name="Google Shape;571;g1d9f04a12b2_0_79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g1d9f04a12b2_0_79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40</a:t>
            </a:r>
            <a:endParaRPr sz="1100">
              <a:solidFill>
                <a:schemeClr val="lt1"/>
              </a:solidFill>
            </a:endParaRPr>
          </a:p>
        </p:txBody>
      </p:sp>
      <p:sp>
        <p:nvSpPr>
          <p:cNvPr id="573" name="Google Shape;573;g1d9f04a12b2_0_79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5" name="Rectangle 5">
            <a:extLst>
              <a:ext uri="{FF2B5EF4-FFF2-40B4-BE49-F238E27FC236}">
                <a16:creationId xmlns:a16="http://schemas.microsoft.com/office/drawing/2014/main" id="{8A2493E4-989A-9054-99B4-2DF2432FB903}"/>
              </a:ext>
            </a:extLst>
          </p:cNvPr>
          <p:cNvSpPr>
            <a:spLocks noChangeArrowheads="1"/>
          </p:cNvSpPr>
          <p:nvPr/>
        </p:nvSpPr>
        <p:spPr bwMode="auto">
          <a:xfrm>
            <a:off x="270127" y="1438236"/>
            <a:ext cx="5983653" cy="240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15000"/>
              </a:lnSpc>
              <a:spcAft>
                <a:spcPts val="1000"/>
              </a:spcAft>
              <a:buFont typeface="Wingdings" panose="05000000000000000000" pitchFamily="2" charset="2"/>
              <a:buChar char=""/>
            </a:pPr>
            <a:r>
              <a:rPr lang="es-ES" sz="1800" dirty="0" err="1">
                <a:effectLst/>
                <a:latin typeface="Calibri" panose="020F0502020204030204" pitchFamily="34" charset="0"/>
                <a:ea typeface="Calibri" panose="020F0502020204030204" pitchFamily="34" charset="0"/>
                <a:cs typeface="Arial" panose="020B0604020202020204" pitchFamily="34" charset="0"/>
              </a:rPr>
              <a:t>if</a:t>
            </a:r>
            <a:r>
              <a:rPr lang="es-ES" sz="1800" dirty="0">
                <a:effectLst/>
                <a:latin typeface="Calibri" panose="020F0502020204030204" pitchFamily="34" charset="0"/>
                <a:ea typeface="Calibri" panose="020F0502020204030204" pitchFamily="34" charset="0"/>
                <a:cs typeface="Arial" panose="020B0604020202020204" pitchFamily="34" charset="0"/>
              </a:rPr>
              <a:t> – </a:t>
            </a:r>
            <a:r>
              <a:rPr lang="es-ES" sz="1800" dirty="0" err="1">
                <a:effectLst/>
                <a:latin typeface="Calibri" panose="020F0502020204030204" pitchFamily="34" charset="0"/>
                <a:ea typeface="Calibri" panose="020F0502020204030204" pitchFamily="34" charset="0"/>
                <a:cs typeface="Arial" panose="020B0604020202020204" pitchFamily="34" charset="0"/>
              </a:rPr>
              <a:t>else</a:t>
            </a:r>
            <a:r>
              <a:rPr lang="es-ES" sz="1800" dirty="0">
                <a:effectLst/>
                <a:latin typeface="Calibri" panose="020F0502020204030204" pitchFamily="34" charset="0"/>
                <a:ea typeface="Calibri" panose="020F0502020204030204" pitchFamily="34" charset="0"/>
                <a:cs typeface="Arial" panose="020B0604020202020204" pitchFamily="34" charset="0"/>
              </a:rPr>
              <a:t>: es como el anterior solo que después de cerrarse la llave de </a:t>
            </a:r>
            <a:r>
              <a:rPr lang="es-ES" sz="1800" dirty="0" err="1">
                <a:effectLst/>
                <a:latin typeface="Calibri" panose="020F0502020204030204" pitchFamily="34" charset="0"/>
                <a:ea typeface="Calibri" panose="020F0502020204030204" pitchFamily="34" charset="0"/>
                <a:cs typeface="Arial" panose="020B0604020202020204" pitchFamily="34" charset="0"/>
              </a:rPr>
              <a:t>if</a:t>
            </a:r>
            <a:r>
              <a:rPr lang="es-ES" sz="1800" dirty="0">
                <a:effectLst/>
                <a:latin typeface="Calibri" panose="020F0502020204030204" pitchFamily="34" charset="0"/>
                <a:ea typeface="Calibri" panose="020F0502020204030204" pitchFamily="34" charset="0"/>
                <a:cs typeface="Arial" panose="020B0604020202020204" pitchFamily="34" charset="0"/>
              </a:rPr>
              <a:t>, se añade </a:t>
            </a:r>
            <a:r>
              <a:rPr lang="es-ES" sz="1800" dirty="0" err="1">
                <a:effectLst/>
                <a:latin typeface="Calibri" panose="020F0502020204030204" pitchFamily="34" charset="0"/>
                <a:ea typeface="Calibri" panose="020F0502020204030204" pitchFamily="34" charset="0"/>
                <a:cs typeface="Arial" panose="020B0604020202020204" pitchFamily="34" charset="0"/>
              </a:rPr>
              <a:t>else</a:t>
            </a:r>
            <a:r>
              <a:rPr lang="es-ES" sz="1800" dirty="0">
                <a:effectLst/>
                <a:latin typeface="Calibri" panose="020F0502020204030204" pitchFamily="34" charset="0"/>
                <a:ea typeface="Calibri" panose="020F0502020204030204" pitchFamily="34" charset="0"/>
                <a:cs typeface="Arial" panose="020B0604020202020204" pitchFamily="34" charset="0"/>
              </a:rPr>
              <a:t> sin indicarle ninguna condición. Esto sirve para que, si la condición del </a:t>
            </a:r>
            <a:r>
              <a:rPr lang="es-ES" sz="1800" dirty="0" err="1">
                <a:effectLst/>
                <a:latin typeface="Calibri" panose="020F0502020204030204" pitchFamily="34" charset="0"/>
                <a:ea typeface="Calibri" panose="020F0502020204030204" pitchFamily="34" charset="0"/>
                <a:cs typeface="Arial" panose="020B0604020202020204" pitchFamily="34" charset="0"/>
              </a:rPr>
              <a:t>if</a:t>
            </a:r>
            <a:r>
              <a:rPr lang="es-ES" sz="1800" dirty="0">
                <a:effectLst/>
                <a:latin typeface="Calibri" panose="020F0502020204030204" pitchFamily="34" charset="0"/>
                <a:ea typeface="Calibri" panose="020F0502020204030204" pitchFamily="34" charset="0"/>
                <a:cs typeface="Arial" panose="020B0604020202020204" pitchFamily="34" charset="0"/>
              </a:rPr>
              <a:t> no es verdadera, ejecute otras instrucciones que estarán dentro de </a:t>
            </a:r>
            <a:r>
              <a:rPr lang="es-ES" sz="1800" dirty="0" err="1">
                <a:effectLst/>
                <a:latin typeface="Calibri" panose="020F0502020204030204" pitchFamily="34" charset="0"/>
                <a:ea typeface="Calibri" panose="020F0502020204030204" pitchFamily="34" charset="0"/>
                <a:cs typeface="Arial" panose="020B0604020202020204" pitchFamily="34" charset="0"/>
              </a:rPr>
              <a:t>else</a:t>
            </a:r>
            <a:r>
              <a:rPr lang="es-ES" sz="1800" dirty="0">
                <a:effectLst/>
                <a:latin typeface="Calibri" panose="020F0502020204030204" pitchFamily="34" charset="0"/>
                <a:ea typeface="Calibri" panose="020F0502020204030204" pitchFamily="34" charset="0"/>
                <a:cs typeface="Arial" panose="020B0604020202020204" pitchFamily="34" charset="0"/>
              </a:rPr>
              <a:t>. Se suele traducir como «Si se cumple esta condición haz esto y sino haz esto».</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61E888ED-D506-3370-BC81-40271182024B}"/>
              </a:ext>
            </a:extLst>
          </p:cNvPr>
          <p:cNvSpPr>
            <a:spLocks noChangeArrowheads="1"/>
          </p:cNvSpPr>
          <p:nvPr/>
        </p:nvSpPr>
        <p:spPr bwMode="auto">
          <a:xfrm>
            <a:off x="0"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2" name="Picture 1903246576">
            <a:extLst>
              <a:ext uri="{FF2B5EF4-FFF2-40B4-BE49-F238E27FC236}">
                <a16:creationId xmlns:a16="http://schemas.microsoft.com/office/drawing/2014/main" id="{631F5C4D-D9AC-A7AA-AD7D-4BFE3123D0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347126" y="3267115"/>
            <a:ext cx="3996391" cy="155693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69385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d9f04a12b2_0_798"/>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CONDICIONALES Y BUCLES</a:t>
            </a:r>
            <a:endParaRPr dirty="0"/>
          </a:p>
        </p:txBody>
      </p:sp>
      <p:sp>
        <p:nvSpPr>
          <p:cNvPr id="571" name="Google Shape;571;g1d9f04a12b2_0_79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g1d9f04a12b2_0_79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40</a:t>
            </a:r>
            <a:endParaRPr sz="1100">
              <a:solidFill>
                <a:schemeClr val="lt1"/>
              </a:solidFill>
            </a:endParaRPr>
          </a:p>
        </p:txBody>
      </p:sp>
      <p:sp>
        <p:nvSpPr>
          <p:cNvPr id="573" name="Google Shape;573;g1d9f04a12b2_0_79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5" name="Rectangle 5">
            <a:extLst>
              <a:ext uri="{FF2B5EF4-FFF2-40B4-BE49-F238E27FC236}">
                <a16:creationId xmlns:a16="http://schemas.microsoft.com/office/drawing/2014/main" id="{8A2493E4-989A-9054-99B4-2DF2432FB903}"/>
              </a:ext>
            </a:extLst>
          </p:cNvPr>
          <p:cNvSpPr>
            <a:spLocks noChangeArrowheads="1"/>
          </p:cNvSpPr>
          <p:nvPr/>
        </p:nvSpPr>
        <p:spPr bwMode="auto">
          <a:xfrm>
            <a:off x="228203" y="1341156"/>
            <a:ext cx="6568672" cy="108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15000"/>
              </a:lnSpc>
              <a:spcAft>
                <a:spcPts val="1000"/>
              </a:spcAft>
              <a:buFont typeface="Wingdings" panose="05000000000000000000" pitchFamily="2" charset="2"/>
              <a:buChar char=""/>
            </a:pPr>
            <a:r>
              <a:rPr lang="es-ES" sz="1100" dirty="0" err="1">
                <a:effectLst/>
                <a:latin typeface="Calibri" panose="020F0502020204030204" pitchFamily="34" charset="0"/>
                <a:ea typeface="Calibri" panose="020F0502020204030204" pitchFamily="34" charset="0"/>
                <a:cs typeface="Arial" panose="020B0604020202020204" pitchFamily="34" charset="0"/>
              </a:rPr>
              <a:t>if</a:t>
            </a:r>
            <a:r>
              <a:rPr lang="es-ES" sz="1100" dirty="0">
                <a:effectLst/>
                <a:latin typeface="Calibri" panose="020F0502020204030204" pitchFamily="34" charset="0"/>
                <a:ea typeface="Calibri" panose="020F0502020204030204" pitchFamily="34" charset="0"/>
                <a:cs typeface="Arial" panose="020B0604020202020204" pitchFamily="34" charset="0"/>
              </a:rPr>
              <a:t> -</a:t>
            </a:r>
            <a:r>
              <a:rPr lang="es-ES" sz="1100" dirty="0" err="1">
                <a:effectLst/>
                <a:latin typeface="Calibri" panose="020F0502020204030204" pitchFamily="34" charset="0"/>
                <a:ea typeface="Calibri" panose="020F0502020204030204" pitchFamily="34" charset="0"/>
                <a:cs typeface="Arial" panose="020B0604020202020204" pitchFamily="34" charset="0"/>
              </a:rPr>
              <a:t>elseif</a:t>
            </a:r>
            <a:r>
              <a:rPr lang="es-ES" sz="1100" dirty="0">
                <a:effectLst/>
                <a:latin typeface="Calibri" panose="020F0502020204030204" pitchFamily="34" charset="0"/>
                <a:ea typeface="Calibri" panose="020F0502020204030204" pitchFamily="34" charset="0"/>
                <a:cs typeface="Arial" panose="020B0604020202020204" pitchFamily="34" charset="0"/>
              </a:rPr>
              <a:t>: esta estructura es como una mezcla de los anteriores, esto nos permite, que si no se cumple la condición podamos indicar otra condición para hacerlo aún más específico. Se suele traducir como «Si se cumple esta condición haz esto y sino si cumple esta condición haz esto».</a:t>
            </a:r>
            <a:endParaRPr lang="es-EC" sz="1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61E888ED-D506-3370-BC81-40271182024B}"/>
              </a:ext>
            </a:extLst>
          </p:cNvPr>
          <p:cNvSpPr>
            <a:spLocks noChangeArrowheads="1"/>
          </p:cNvSpPr>
          <p:nvPr/>
        </p:nvSpPr>
        <p:spPr bwMode="auto">
          <a:xfrm>
            <a:off x="0"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3" name="Picture 939187589">
            <a:extLst>
              <a:ext uri="{FF2B5EF4-FFF2-40B4-BE49-F238E27FC236}">
                <a16:creationId xmlns:a16="http://schemas.microsoft.com/office/drawing/2014/main" id="{75A366EE-7E5A-53AD-C864-D86229667E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982271" y="2078319"/>
            <a:ext cx="3851529" cy="3065181"/>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11444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d9f04a12b2_0_798"/>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CONDICIONALES Y BUCLES</a:t>
            </a:r>
            <a:endParaRPr dirty="0"/>
          </a:p>
        </p:txBody>
      </p:sp>
      <p:sp>
        <p:nvSpPr>
          <p:cNvPr id="571" name="Google Shape;571;g1d9f04a12b2_0_79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g1d9f04a12b2_0_79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40</a:t>
            </a:r>
            <a:endParaRPr sz="1100">
              <a:solidFill>
                <a:schemeClr val="lt1"/>
              </a:solidFill>
            </a:endParaRPr>
          </a:p>
        </p:txBody>
      </p:sp>
      <p:sp>
        <p:nvSpPr>
          <p:cNvPr id="573" name="Google Shape;573;g1d9f04a12b2_0_79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5" name="Rectangle 5">
            <a:extLst>
              <a:ext uri="{FF2B5EF4-FFF2-40B4-BE49-F238E27FC236}">
                <a16:creationId xmlns:a16="http://schemas.microsoft.com/office/drawing/2014/main" id="{8A2493E4-989A-9054-99B4-2DF2432FB903}"/>
              </a:ext>
            </a:extLst>
          </p:cNvPr>
          <p:cNvSpPr>
            <a:spLocks noChangeArrowheads="1"/>
          </p:cNvSpPr>
          <p:nvPr/>
        </p:nvSpPr>
        <p:spPr bwMode="auto">
          <a:xfrm>
            <a:off x="270127" y="1266063"/>
            <a:ext cx="6568672" cy="1666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15000"/>
              </a:lnSpc>
              <a:spcBef>
                <a:spcPts val="200"/>
              </a:spcBef>
            </a:pPr>
            <a:r>
              <a:rPr lang="es-ES"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BUCLES C#</a:t>
            </a:r>
            <a:endParaRPr lang="es-EC" sz="18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La instrucción </a:t>
            </a:r>
            <a:r>
              <a:rPr lang="es-ES" sz="1800" dirty="0" err="1">
                <a:effectLst/>
                <a:latin typeface="Calibri" panose="020F0502020204030204" pitchFamily="34" charset="0"/>
                <a:ea typeface="Calibri" panose="020F0502020204030204" pitchFamily="34" charset="0"/>
                <a:cs typeface="Arial" panose="020B0604020202020204" pitchFamily="34" charset="0"/>
              </a:rPr>
              <a:t>while</a:t>
            </a:r>
            <a:r>
              <a:rPr lang="es-ES" sz="1800" dirty="0">
                <a:effectLst/>
                <a:latin typeface="Calibri" panose="020F0502020204030204" pitchFamily="34" charset="0"/>
                <a:ea typeface="Calibri" panose="020F0502020204030204" pitchFamily="34" charset="0"/>
                <a:cs typeface="Arial" panose="020B0604020202020204" pitchFamily="34" charset="0"/>
              </a:rPr>
              <a:t> comprueba una condición y ejecuta la instrucción o el bloque de instrucciones que aparece después de </a:t>
            </a:r>
            <a:r>
              <a:rPr lang="es-ES" sz="1800" dirty="0" err="1">
                <a:effectLst/>
                <a:latin typeface="Calibri" panose="020F0502020204030204" pitchFamily="34" charset="0"/>
                <a:ea typeface="Calibri" panose="020F0502020204030204" pitchFamily="34" charset="0"/>
                <a:cs typeface="Arial" panose="020B0604020202020204" pitchFamily="34" charset="0"/>
              </a:rPr>
              <a:t>while</a:t>
            </a:r>
            <a:r>
              <a:rPr lang="es-ES" sz="1800" dirty="0">
                <a:effectLst/>
                <a:latin typeface="Calibri" panose="020F0502020204030204" pitchFamily="34" charset="0"/>
                <a:ea typeface="Calibri" panose="020F0502020204030204" pitchFamily="34" charset="0"/>
                <a:cs typeface="Arial" panose="020B0604020202020204" pitchFamily="34" charset="0"/>
              </a:rPr>
              <a:t>. Comprueba repetidamente la condición, ejecutando esas instrucciones hasta que la condición sea false.[18]</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1E888ED-D506-3370-BC81-40271182024B}"/>
              </a:ext>
            </a:extLst>
          </p:cNvPr>
          <p:cNvSpPr>
            <a:spLocks noChangeArrowheads="1"/>
          </p:cNvSpPr>
          <p:nvPr/>
        </p:nvSpPr>
        <p:spPr bwMode="auto">
          <a:xfrm>
            <a:off x="0"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4" name="Picture 1301463803">
            <a:extLst>
              <a:ext uri="{FF2B5EF4-FFF2-40B4-BE49-F238E27FC236}">
                <a16:creationId xmlns:a16="http://schemas.microsoft.com/office/drawing/2014/main" id="{3439F818-983D-9C4F-9D4D-B54A6BEB2D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43796" y="3106514"/>
            <a:ext cx="5440004" cy="1258001"/>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16050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d9f04a12b2_0_798"/>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CONDICIONALES Y BUCLES</a:t>
            </a:r>
            <a:endParaRPr dirty="0"/>
          </a:p>
        </p:txBody>
      </p:sp>
      <p:sp>
        <p:nvSpPr>
          <p:cNvPr id="571" name="Google Shape;571;g1d9f04a12b2_0_79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g1d9f04a12b2_0_79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40</a:t>
            </a:r>
            <a:endParaRPr sz="1100">
              <a:solidFill>
                <a:schemeClr val="lt1"/>
              </a:solidFill>
            </a:endParaRPr>
          </a:p>
        </p:txBody>
      </p:sp>
      <p:sp>
        <p:nvSpPr>
          <p:cNvPr id="573" name="Google Shape;573;g1d9f04a12b2_0_79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5" name="Rectangle 5">
            <a:extLst>
              <a:ext uri="{FF2B5EF4-FFF2-40B4-BE49-F238E27FC236}">
                <a16:creationId xmlns:a16="http://schemas.microsoft.com/office/drawing/2014/main" id="{8A2493E4-989A-9054-99B4-2DF2432FB903}"/>
              </a:ext>
            </a:extLst>
          </p:cNvPr>
          <p:cNvSpPr>
            <a:spLocks noChangeArrowheads="1"/>
          </p:cNvSpPr>
          <p:nvPr/>
        </p:nvSpPr>
        <p:spPr bwMode="auto">
          <a:xfrm>
            <a:off x="270127" y="1425337"/>
            <a:ext cx="6568672" cy="1347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El bucle </a:t>
            </a:r>
            <a:r>
              <a:rPr lang="es-ES" sz="1800" dirty="0" err="1">
                <a:effectLst/>
                <a:latin typeface="Calibri" panose="020F0502020204030204" pitchFamily="34" charset="0"/>
                <a:ea typeface="Calibri" panose="020F0502020204030204" pitchFamily="34" charset="0"/>
                <a:cs typeface="Arial" panose="020B0604020202020204" pitchFamily="34" charset="0"/>
              </a:rPr>
              <a:t>while</a:t>
            </a:r>
            <a:r>
              <a:rPr lang="es-ES" sz="1800" dirty="0">
                <a:effectLst/>
                <a:latin typeface="Calibri" panose="020F0502020204030204" pitchFamily="34" charset="0"/>
                <a:ea typeface="Calibri" panose="020F0502020204030204" pitchFamily="34" charset="0"/>
                <a:cs typeface="Arial" panose="020B0604020202020204" pitchFamily="34" charset="0"/>
              </a:rPr>
              <a:t> prueba la condición antes de ejecutar el código que sigue a </a:t>
            </a:r>
            <a:r>
              <a:rPr lang="es-ES" sz="1800" dirty="0" err="1">
                <a:effectLst/>
                <a:latin typeface="Calibri" panose="020F0502020204030204" pitchFamily="34" charset="0"/>
                <a:ea typeface="Calibri" panose="020F0502020204030204" pitchFamily="34" charset="0"/>
                <a:cs typeface="Arial" panose="020B0604020202020204" pitchFamily="34" charset="0"/>
              </a:rPr>
              <a:t>while</a:t>
            </a:r>
            <a:r>
              <a:rPr lang="es-ES" sz="1800" dirty="0">
                <a:effectLst/>
                <a:latin typeface="Calibri" panose="020F0502020204030204" pitchFamily="34" charset="0"/>
                <a:ea typeface="Calibri" panose="020F0502020204030204" pitchFamily="34" charset="0"/>
                <a:cs typeface="Arial" panose="020B0604020202020204" pitchFamily="34" charset="0"/>
              </a:rPr>
              <a:t>. El bucle do ... </a:t>
            </a:r>
            <a:r>
              <a:rPr lang="es-ES" sz="1800" dirty="0" err="1">
                <a:effectLst/>
                <a:latin typeface="Calibri" panose="020F0502020204030204" pitchFamily="34" charset="0"/>
                <a:ea typeface="Calibri" panose="020F0502020204030204" pitchFamily="34" charset="0"/>
                <a:cs typeface="Arial" panose="020B0604020202020204" pitchFamily="34" charset="0"/>
              </a:rPr>
              <a:t>while</a:t>
            </a:r>
            <a:r>
              <a:rPr lang="es-ES" sz="1800" dirty="0">
                <a:effectLst/>
                <a:latin typeface="Calibri" panose="020F0502020204030204" pitchFamily="34" charset="0"/>
                <a:ea typeface="Calibri" panose="020F0502020204030204" pitchFamily="34" charset="0"/>
                <a:cs typeface="Arial" panose="020B0604020202020204" pitchFamily="34" charset="0"/>
              </a:rPr>
              <a:t> primero ejecuta el código y después comprueba la condición. El bucle do </a:t>
            </a:r>
            <a:r>
              <a:rPr lang="es-ES" sz="1800" dirty="0" err="1">
                <a:effectLst/>
                <a:latin typeface="Calibri" panose="020F0502020204030204" pitchFamily="34" charset="0"/>
                <a:ea typeface="Calibri" panose="020F0502020204030204" pitchFamily="34" charset="0"/>
                <a:cs typeface="Arial" panose="020B0604020202020204" pitchFamily="34" charset="0"/>
              </a:rPr>
              <a:t>while</a:t>
            </a:r>
            <a:r>
              <a:rPr lang="es-ES" sz="1800" dirty="0">
                <a:effectLst/>
                <a:latin typeface="Calibri" panose="020F0502020204030204" pitchFamily="34" charset="0"/>
                <a:ea typeface="Calibri" panose="020F0502020204030204" pitchFamily="34" charset="0"/>
                <a:cs typeface="Arial" panose="020B0604020202020204" pitchFamily="34" charset="0"/>
              </a:rPr>
              <a:t> se muestra en el código siguiente:</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1E888ED-D506-3370-BC81-40271182024B}"/>
              </a:ext>
            </a:extLst>
          </p:cNvPr>
          <p:cNvSpPr>
            <a:spLocks noChangeArrowheads="1"/>
          </p:cNvSpPr>
          <p:nvPr/>
        </p:nvSpPr>
        <p:spPr bwMode="auto">
          <a:xfrm>
            <a:off x="0"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2" name="Picture 114048871">
            <a:extLst>
              <a:ext uri="{FF2B5EF4-FFF2-40B4-BE49-F238E27FC236}">
                <a16:creationId xmlns:a16="http://schemas.microsoft.com/office/drawing/2014/main" id="{B3E2DFBB-CE63-B5A4-A728-1CEC86BDA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99" y="3043155"/>
            <a:ext cx="5881331" cy="134780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24876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d9f04a12b2_0_798"/>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CONDICIONALES Y BUCLES</a:t>
            </a:r>
            <a:endParaRPr dirty="0"/>
          </a:p>
        </p:txBody>
      </p:sp>
      <p:sp>
        <p:nvSpPr>
          <p:cNvPr id="571" name="Google Shape;571;g1d9f04a12b2_0_79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g1d9f04a12b2_0_79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40</a:t>
            </a:r>
            <a:endParaRPr sz="1100">
              <a:solidFill>
                <a:schemeClr val="lt1"/>
              </a:solidFill>
            </a:endParaRPr>
          </a:p>
        </p:txBody>
      </p:sp>
      <p:sp>
        <p:nvSpPr>
          <p:cNvPr id="573" name="Google Shape;573;g1d9f04a12b2_0_79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5" name="Rectangle 5">
            <a:extLst>
              <a:ext uri="{FF2B5EF4-FFF2-40B4-BE49-F238E27FC236}">
                <a16:creationId xmlns:a16="http://schemas.microsoft.com/office/drawing/2014/main" id="{8A2493E4-989A-9054-99B4-2DF2432FB903}"/>
              </a:ext>
            </a:extLst>
          </p:cNvPr>
          <p:cNvSpPr>
            <a:spLocks noChangeArrowheads="1"/>
          </p:cNvSpPr>
          <p:nvPr/>
        </p:nvSpPr>
        <p:spPr bwMode="auto">
          <a:xfrm>
            <a:off x="435899" y="1419197"/>
            <a:ext cx="6568672" cy="39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El bucle </a:t>
            </a:r>
            <a:r>
              <a:rPr lang="es-ES" sz="1800" dirty="0" err="1">
                <a:effectLst/>
                <a:latin typeface="Calibri" panose="020F0502020204030204" pitchFamily="34" charset="0"/>
                <a:ea typeface="Calibri" panose="020F0502020204030204" pitchFamily="34" charset="0"/>
                <a:cs typeface="Arial" panose="020B0604020202020204" pitchFamily="34" charset="0"/>
              </a:rPr>
              <a:t>for</a:t>
            </a:r>
            <a:r>
              <a:rPr lang="es-ES" sz="1800" dirty="0">
                <a:effectLst/>
                <a:latin typeface="Calibri" panose="020F0502020204030204" pitchFamily="34" charset="0"/>
                <a:ea typeface="Calibri" panose="020F0502020204030204" pitchFamily="34" charset="0"/>
                <a:cs typeface="Arial" panose="020B0604020202020204" pitchFamily="34" charset="0"/>
              </a:rPr>
              <a:t> se utiliza con frecuencia en C#.</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1E888ED-D506-3370-BC81-40271182024B}"/>
              </a:ext>
            </a:extLst>
          </p:cNvPr>
          <p:cNvSpPr>
            <a:spLocks noChangeArrowheads="1"/>
          </p:cNvSpPr>
          <p:nvPr/>
        </p:nvSpPr>
        <p:spPr bwMode="auto">
          <a:xfrm>
            <a:off x="0"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pic>
        <p:nvPicPr>
          <p:cNvPr id="3" name="Picture 1400166976">
            <a:extLst>
              <a:ext uri="{FF2B5EF4-FFF2-40B4-BE49-F238E27FC236}">
                <a16:creationId xmlns:a16="http://schemas.microsoft.com/office/drawing/2014/main" id="{E8D27388-72B9-6B7D-D85D-E40771ACE2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68582" y="2094216"/>
            <a:ext cx="6543711" cy="1063353"/>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4875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d9f04a12b2_0_798"/>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CONDICIONALES Y BUCLES</a:t>
            </a:r>
            <a:endParaRPr dirty="0"/>
          </a:p>
        </p:txBody>
      </p:sp>
      <p:sp>
        <p:nvSpPr>
          <p:cNvPr id="571" name="Google Shape;571;g1d9f04a12b2_0_79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g1d9f04a12b2_0_798"/>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40</a:t>
            </a:r>
            <a:endParaRPr sz="1100">
              <a:solidFill>
                <a:schemeClr val="lt1"/>
              </a:solidFill>
            </a:endParaRPr>
          </a:p>
        </p:txBody>
      </p:sp>
      <p:sp>
        <p:nvSpPr>
          <p:cNvPr id="573" name="Google Shape;573;g1d9f04a12b2_0_79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5" name="Rectangle 5">
            <a:extLst>
              <a:ext uri="{FF2B5EF4-FFF2-40B4-BE49-F238E27FC236}">
                <a16:creationId xmlns:a16="http://schemas.microsoft.com/office/drawing/2014/main" id="{8A2493E4-989A-9054-99B4-2DF2432FB903}"/>
              </a:ext>
            </a:extLst>
          </p:cNvPr>
          <p:cNvSpPr>
            <a:spLocks noChangeArrowheads="1"/>
          </p:cNvSpPr>
          <p:nvPr/>
        </p:nvSpPr>
        <p:spPr bwMode="auto">
          <a:xfrm>
            <a:off x="228203" y="1523662"/>
            <a:ext cx="6568672" cy="3610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El código anterior funciona de la misma forma que los bucles </a:t>
            </a:r>
            <a:r>
              <a:rPr lang="es-ES" sz="1200" dirty="0" err="1">
                <a:effectLst/>
                <a:latin typeface="Calibri" panose="020F0502020204030204" pitchFamily="34" charset="0"/>
                <a:ea typeface="Calibri" panose="020F0502020204030204" pitchFamily="34" charset="0"/>
                <a:cs typeface="Arial" panose="020B0604020202020204" pitchFamily="34" charset="0"/>
              </a:rPr>
              <a:t>while</a:t>
            </a:r>
            <a:r>
              <a:rPr lang="es-ES" sz="1200" dirty="0">
                <a:effectLst/>
                <a:latin typeface="Calibri" panose="020F0502020204030204" pitchFamily="34" charset="0"/>
                <a:ea typeface="Calibri" panose="020F0502020204030204" pitchFamily="34" charset="0"/>
                <a:cs typeface="Arial" panose="020B0604020202020204" pitchFamily="34" charset="0"/>
              </a:rPr>
              <a:t> y do que ya ha usado. La instrucción </a:t>
            </a:r>
            <a:r>
              <a:rPr lang="es-ES" sz="1200" dirty="0" err="1">
                <a:effectLst/>
                <a:latin typeface="Calibri" panose="020F0502020204030204" pitchFamily="34" charset="0"/>
                <a:ea typeface="Calibri" panose="020F0502020204030204" pitchFamily="34" charset="0"/>
                <a:cs typeface="Arial" panose="020B0604020202020204" pitchFamily="34" charset="0"/>
              </a:rPr>
              <a:t>for</a:t>
            </a:r>
            <a:r>
              <a:rPr lang="es-ES" sz="1200" dirty="0">
                <a:effectLst/>
                <a:latin typeface="Calibri" panose="020F0502020204030204" pitchFamily="34" charset="0"/>
                <a:ea typeface="Calibri" panose="020F0502020204030204" pitchFamily="34" charset="0"/>
                <a:cs typeface="Arial" panose="020B0604020202020204" pitchFamily="34" charset="0"/>
              </a:rPr>
              <a:t> consta de tres partes que controlan su funcionamiento. [18]</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La primera parte es el inicializador de </a:t>
            </a:r>
            <a:r>
              <a:rPr lang="es-ES" sz="1200" dirty="0" err="1">
                <a:effectLst/>
                <a:latin typeface="Calibri" panose="020F0502020204030204" pitchFamily="34" charset="0"/>
                <a:ea typeface="Calibri" panose="020F0502020204030204" pitchFamily="34" charset="0"/>
                <a:cs typeface="Arial" panose="020B0604020202020204" pitchFamily="34" charset="0"/>
              </a:rPr>
              <a:t>for</a:t>
            </a:r>
            <a:r>
              <a:rPr lang="es-ES" sz="1200" dirty="0">
                <a:effectLst/>
                <a:latin typeface="Calibri" panose="020F0502020204030204" pitchFamily="34" charset="0"/>
                <a:ea typeface="Calibri" panose="020F0502020204030204" pitchFamily="34" charset="0"/>
                <a:cs typeface="Arial" panose="020B0604020202020204" pitchFamily="34" charset="0"/>
              </a:rPr>
              <a:t>: </a:t>
            </a:r>
            <a:r>
              <a:rPr lang="es-ES" sz="1200" dirty="0" err="1">
                <a:effectLst/>
                <a:latin typeface="Calibri" panose="020F0502020204030204" pitchFamily="34" charset="0"/>
                <a:ea typeface="Calibri" panose="020F0502020204030204" pitchFamily="34" charset="0"/>
                <a:cs typeface="Arial" panose="020B0604020202020204" pitchFamily="34" charset="0"/>
              </a:rPr>
              <a:t>int</a:t>
            </a:r>
            <a:r>
              <a:rPr lang="es-ES" sz="1200" dirty="0">
                <a:effectLst/>
                <a:latin typeface="Calibri" panose="020F0502020204030204" pitchFamily="34" charset="0"/>
                <a:ea typeface="Calibri" panose="020F0502020204030204" pitchFamily="34" charset="0"/>
                <a:cs typeface="Arial" panose="020B0604020202020204" pitchFamily="34" charset="0"/>
              </a:rPr>
              <a:t> </a:t>
            </a:r>
            <a:r>
              <a:rPr lang="es-ES" sz="1200" dirty="0" err="1">
                <a:effectLst/>
                <a:latin typeface="Calibri" panose="020F0502020204030204" pitchFamily="34" charset="0"/>
                <a:ea typeface="Calibri" panose="020F0502020204030204" pitchFamily="34" charset="0"/>
                <a:cs typeface="Arial" panose="020B0604020202020204" pitchFamily="34" charset="0"/>
              </a:rPr>
              <a:t>index</a:t>
            </a:r>
            <a:r>
              <a:rPr lang="es-ES" sz="1200" dirty="0">
                <a:effectLst/>
                <a:latin typeface="Calibri" panose="020F0502020204030204" pitchFamily="34" charset="0"/>
                <a:ea typeface="Calibri" panose="020F0502020204030204" pitchFamily="34" charset="0"/>
                <a:cs typeface="Arial" panose="020B0604020202020204" pitchFamily="34" charset="0"/>
              </a:rPr>
              <a:t> = 0; declara que </a:t>
            </a:r>
            <a:r>
              <a:rPr lang="es-ES" sz="1200" dirty="0" err="1">
                <a:effectLst/>
                <a:latin typeface="Calibri" panose="020F0502020204030204" pitchFamily="34" charset="0"/>
                <a:ea typeface="Calibri" panose="020F0502020204030204" pitchFamily="34" charset="0"/>
                <a:cs typeface="Arial" panose="020B0604020202020204" pitchFamily="34" charset="0"/>
              </a:rPr>
              <a:t>index</a:t>
            </a:r>
            <a:r>
              <a:rPr lang="es-ES" sz="1200" dirty="0">
                <a:effectLst/>
                <a:latin typeface="Calibri" panose="020F0502020204030204" pitchFamily="34" charset="0"/>
                <a:ea typeface="Calibri" panose="020F0502020204030204" pitchFamily="34" charset="0"/>
                <a:cs typeface="Arial" panose="020B0604020202020204" pitchFamily="34" charset="0"/>
              </a:rPr>
              <a:t> es la variable de bucle y establece su valor inicial en 0.</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La parte central es la condición de </a:t>
            </a:r>
            <a:r>
              <a:rPr lang="es-ES" sz="1200" dirty="0" err="1">
                <a:effectLst/>
                <a:latin typeface="Calibri" panose="020F0502020204030204" pitchFamily="34" charset="0"/>
                <a:ea typeface="Calibri" panose="020F0502020204030204" pitchFamily="34" charset="0"/>
                <a:cs typeface="Arial" panose="020B0604020202020204" pitchFamily="34" charset="0"/>
              </a:rPr>
              <a:t>for</a:t>
            </a:r>
            <a:r>
              <a:rPr lang="es-ES" sz="1200" dirty="0">
                <a:effectLst/>
                <a:latin typeface="Calibri" panose="020F0502020204030204" pitchFamily="34" charset="0"/>
                <a:ea typeface="Calibri" panose="020F0502020204030204" pitchFamily="34" charset="0"/>
                <a:cs typeface="Arial" panose="020B0604020202020204" pitchFamily="34" charset="0"/>
              </a:rPr>
              <a:t>: </a:t>
            </a:r>
            <a:r>
              <a:rPr lang="es-ES" sz="1200" dirty="0" err="1">
                <a:effectLst/>
                <a:latin typeface="Calibri" panose="020F0502020204030204" pitchFamily="34" charset="0"/>
                <a:ea typeface="Calibri" panose="020F0502020204030204" pitchFamily="34" charset="0"/>
                <a:cs typeface="Arial" panose="020B0604020202020204" pitchFamily="34" charset="0"/>
              </a:rPr>
              <a:t>index</a:t>
            </a:r>
            <a:r>
              <a:rPr lang="es-ES" sz="1200" dirty="0">
                <a:effectLst/>
                <a:latin typeface="Calibri" panose="020F0502020204030204" pitchFamily="34" charset="0"/>
                <a:ea typeface="Calibri" panose="020F0502020204030204" pitchFamily="34" charset="0"/>
                <a:cs typeface="Arial" panose="020B0604020202020204" pitchFamily="34" charset="0"/>
              </a:rPr>
              <a:t> &lt; 10 declara que este bucle </a:t>
            </a:r>
            <a:r>
              <a:rPr lang="es-ES" sz="1200" dirty="0" err="1">
                <a:effectLst/>
                <a:latin typeface="Calibri" panose="020F0502020204030204" pitchFamily="34" charset="0"/>
                <a:ea typeface="Calibri" panose="020F0502020204030204" pitchFamily="34" charset="0"/>
                <a:cs typeface="Arial" panose="020B0604020202020204" pitchFamily="34" charset="0"/>
              </a:rPr>
              <a:t>for</a:t>
            </a:r>
            <a:r>
              <a:rPr lang="es-ES" sz="1200" dirty="0">
                <a:effectLst/>
                <a:latin typeface="Calibri" panose="020F0502020204030204" pitchFamily="34" charset="0"/>
                <a:ea typeface="Calibri" panose="020F0502020204030204" pitchFamily="34" charset="0"/>
                <a:cs typeface="Arial" panose="020B0604020202020204" pitchFamily="34" charset="0"/>
              </a:rPr>
              <a:t> debe continuar ejecutándose mientras que el valor del contador sea menor que diez.</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La última parte es el iterador de </a:t>
            </a:r>
            <a:r>
              <a:rPr lang="es-ES" sz="1200" dirty="0" err="1">
                <a:effectLst/>
                <a:latin typeface="Calibri" panose="020F0502020204030204" pitchFamily="34" charset="0"/>
                <a:ea typeface="Calibri" panose="020F0502020204030204" pitchFamily="34" charset="0"/>
                <a:cs typeface="Arial" panose="020B0604020202020204" pitchFamily="34" charset="0"/>
              </a:rPr>
              <a:t>for</a:t>
            </a:r>
            <a:r>
              <a:rPr lang="es-ES" sz="1200" dirty="0">
                <a:effectLst/>
                <a:latin typeface="Calibri" panose="020F0502020204030204" pitchFamily="34" charset="0"/>
                <a:ea typeface="Calibri" panose="020F0502020204030204" pitchFamily="34" charset="0"/>
                <a:cs typeface="Arial" panose="020B0604020202020204" pitchFamily="34" charset="0"/>
              </a:rPr>
              <a:t>: </a:t>
            </a:r>
            <a:r>
              <a:rPr lang="es-ES" sz="1200" dirty="0" err="1">
                <a:effectLst/>
                <a:latin typeface="Calibri" panose="020F0502020204030204" pitchFamily="34" charset="0"/>
                <a:ea typeface="Calibri" panose="020F0502020204030204" pitchFamily="34" charset="0"/>
                <a:cs typeface="Arial" panose="020B0604020202020204" pitchFamily="34" charset="0"/>
              </a:rPr>
              <a:t>index</a:t>
            </a:r>
            <a:r>
              <a:rPr lang="es-ES" sz="1200" dirty="0">
                <a:effectLst/>
                <a:latin typeface="Calibri" panose="020F0502020204030204" pitchFamily="34" charset="0"/>
                <a:ea typeface="Calibri" panose="020F0502020204030204" pitchFamily="34" charset="0"/>
                <a:cs typeface="Arial" panose="020B0604020202020204" pitchFamily="34" charset="0"/>
              </a:rPr>
              <a:t>++ especifica cómo modificar la variable de bucle después de ejecutar el bloque que sigue a la instrucción </a:t>
            </a:r>
            <a:r>
              <a:rPr lang="es-ES" sz="1200" dirty="0" err="1">
                <a:effectLst/>
                <a:latin typeface="Calibri" panose="020F0502020204030204" pitchFamily="34" charset="0"/>
                <a:ea typeface="Calibri" panose="020F0502020204030204" pitchFamily="34" charset="0"/>
                <a:cs typeface="Arial" panose="020B0604020202020204" pitchFamily="34" charset="0"/>
              </a:rPr>
              <a:t>for</a:t>
            </a:r>
            <a:r>
              <a:rPr lang="es-ES" sz="1200" dirty="0">
                <a:effectLst/>
                <a:latin typeface="Calibri" panose="020F0502020204030204" pitchFamily="34" charset="0"/>
                <a:ea typeface="Calibri" panose="020F0502020204030204" pitchFamily="34" charset="0"/>
                <a:cs typeface="Arial" panose="020B0604020202020204" pitchFamily="34" charset="0"/>
              </a:rPr>
              <a:t>. En este caso, especifica que </a:t>
            </a:r>
            <a:r>
              <a:rPr lang="es-ES" sz="1200" dirty="0" err="1">
                <a:effectLst/>
                <a:latin typeface="Calibri" panose="020F0502020204030204" pitchFamily="34" charset="0"/>
                <a:ea typeface="Calibri" panose="020F0502020204030204" pitchFamily="34" charset="0"/>
                <a:cs typeface="Arial" panose="020B0604020202020204" pitchFamily="34" charset="0"/>
              </a:rPr>
              <a:t>index</a:t>
            </a:r>
            <a:r>
              <a:rPr lang="es-ES" sz="1200" dirty="0">
                <a:effectLst/>
                <a:latin typeface="Calibri" panose="020F0502020204030204" pitchFamily="34" charset="0"/>
                <a:ea typeface="Calibri" panose="020F0502020204030204" pitchFamily="34" charset="0"/>
                <a:cs typeface="Arial" panose="020B0604020202020204" pitchFamily="34" charset="0"/>
              </a:rPr>
              <a:t> debe incrementarse en uno cada vez que el bloque se ejecuta.</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Experimente usted mismo. Pruebe cada una de las siguientes variaciones:</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200" dirty="0">
                <a:effectLst/>
                <a:latin typeface="Calibri" panose="020F0502020204030204" pitchFamily="34" charset="0"/>
                <a:ea typeface="Calibri" panose="020F0502020204030204" pitchFamily="34" charset="0"/>
                <a:cs typeface="Arial" panose="020B0604020202020204" pitchFamily="34" charset="0"/>
              </a:rPr>
              <a:t>Cambie el inicializador para que se inicie en un valor distinto.</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Symbol" panose="05050102010706020507" pitchFamily="18" charset="2"/>
              <a:buChar char=""/>
            </a:pPr>
            <a:r>
              <a:rPr lang="es-ES" sz="1200" dirty="0">
                <a:effectLst/>
                <a:latin typeface="Calibri" panose="020F0502020204030204" pitchFamily="34" charset="0"/>
                <a:ea typeface="Calibri" panose="020F0502020204030204" pitchFamily="34" charset="0"/>
                <a:cs typeface="Arial" panose="020B0604020202020204" pitchFamily="34" charset="0"/>
              </a:rPr>
              <a:t>Cambie la condición para que se detenga en un valor diferente.</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Cuando haya terminado, escriba algo de código para practicar con lo que ha aprendido.</a:t>
            </a:r>
            <a:endParaRPr lang="es-EC"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1E888ED-D506-3370-BC81-40271182024B}"/>
              </a:ext>
            </a:extLst>
          </p:cNvPr>
          <p:cNvSpPr>
            <a:spLocks noChangeArrowheads="1"/>
          </p:cNvSpPr>
          <p:nvPr/>
        </p:nvSpPr>
        <p:spPr bwMode="auto">
          <a:xfrm>
            <a:off x="0"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C"/>
          </a:p>
        </p:txBody>
      </p:sp>
    </p:spTree>
    <p:extLst>
      <p:ext uri="{BB962C8B-B14F-4D97-AF65-F5344CB8AC3E}">
        <p14:creationId xmlns:p14="http://schemas.microsoft.com/office/powerpoint/2010/main" val="1993178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d9f04a12b2_0_598"/>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MODELOS DE APLICACIÓN EN DOTNET (.NET)</a:t>
            </a:r>
            <a:endParaRPr dirty="0">
              <a:solidFill>
                <a:schemeClr val="bg1"/>
              </a:solidFill>
            </a:endParaRPr>
          </a:p>
        </p:txBody>
      </p:sp>
      <p:sp>
        <p:nvSpPr>
          <p:cNvPr id="253" name="Google Shape;253;g1d9f04a12b2_0_598"/>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4" name="Google Shape;254;g1d9f04a12b2_0_598"/>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8</a:t>
            </a:r>
            <a:endParaRPr sz="1100">
              <a:solidFill>
                <a:schemeClr val="lt1"/>
              </a:solidFill>
            </a:endParaRPr>
          </a:p>
        </p:txBody>
      </p:sp>
      <p:sp>
        <p:nvSpPr>
          <p:cNvPr id="255" name="Google Shape;255;g1d9f04a12b2_0_598"/>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2.4	VENTAJAS DE .NET</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5" name="Imagen 4">
            <a:extLst>
              <a:ext uri="{FF2B5EF4-FFF2-40B4-BE49-F238E27FC236}">
                <a16:creationId xmlns:a16="http://schemas.microsoft.com/office/drawing/2014/main" id="{2D7AFCDB-0DAE-5C54-1614-67D084953AF2}"/>
              </a:ext>
            </a:extLst>
          </p:cNvPr>
          <p:cNvPicPr>
            <a:picLocks noChangeAspect="1"/>
          </p:cNvPicPr>
          <p:nvPr/>
        </p:nvPicPr>
        <p:blipFill>
          <a:blip r:embed="rId3"/>
          <a:stretch>
            <a:fillRect/>
          </a:stretch>
        </p:blipFill>
        <p:spPr>
          <a:xfrm>
            <a:off x="768012" y="1323442"/>
            <a:ext cx="5696745" cy="382005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1d9f04a12b2_0_807"/>
          <p:cNvSpPr txBox="1">
            <a:spLocks noGrp="1"/>
          </p:cNvSpPr>
          <p:nvPr>
            <p:ph type="body" idx="1"/>
          </p:nvPr>
        </p:nvSpPr>
        <p:spPr>
          <a:xfrm>
            <a:off x="297878" y="2889050"/>
            <a:ext cx="6058500" cy="6618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C# proporciona una serie de operadores. Muchos de ellos son compatibles con los tipos integrados y permiten realizar operaciones básicas con valores de esos tipos. Entre estos operadores se incluyen los siguientes grupos: [19]</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b="1" u="none" strike="noStrike" dirty="0">
                <a:solidFill>
                  <a:srgbClr val="0000FF"/>
                </a:solidFill>
                <a:effectLst/>
                <a:latin typeface="Calibri" panose="020F0502020204030204" pitchFamily="34" charset="0"/>
                <a:ea typeface="Calibri" panose="020F0502020204030204" pitchFamily="34" charset="0"/>
                <a:cs typeface="Arial" panose="020B0604020202020204" pitchFamily="34" charset="0"/>
              </a:rPr>
              <a:t>Operadores aritméticos</a:t>
            </a:r>
            <a:r>
              <a:rPr lang="es-ES" dirty="0">
                <a:effectLst/>
                <a:latin typeface="Calibri" panose="020F0502020204030204" pitchFamily="34" charset="0"/>
                <a:ea typeface="Calibri" panose="020F0502020204030204" pitchFamily="34" charset="0"/>
                <a:cs typeface="Arial" panose="020B0604020202020204" pitchFamily="34" charset="0"/>
              </a:rPr>
              <a:t>, que realizan operaciones aritméticas con operandos numéricos.</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b="1" u="none" strike="noStrike" dirty="0">
                <a:solidFill>
                  <a:srgbClr val="0000FF"/>
                </a:solidFill>
                <a:effectLst/>
                <a:latin typeface="Calibri" panose="020F0502020204030204" pitchFamily="34" charset="0"/>
                <a:ea typeface="Calibri" panose="020F0502020204030204" pitchFamily="34" charset="0"/>
                <a:cs typeface="Arial" panose="020B0604020202020204" pitchFamily="34" charset="0"/>
              </a:rPr>
              <a:t>Operadores de comparación</a:t>
            </a:r>
            <a:r>
              <a:rPr lang="es-ES" dirty="0">
                <a:effectLst/>
                <a:latin typeface="Calibri" panose="020F0502020204030204" pitchFamily="34" charset="0"/>
                <a:ea typeface="Calibri" panose="020F0502020204030204" pitchFamily="34" charset="0"/>
                <a:cs typeface="Arial" panose="020B0604020202020204" pitchFamily="34" charset="0"/>
              </a:rPr>
              <a:t>, que comparan operandos numéricos.</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dirty="0">
                <a:effectLst/>
                <a:latin typeface="Calibri" panose="020F0502020204030204" pitchFamily="34" charset="0"/>
                <a:ea typeface="Calibri" panose="020F0502020204030204" pitchFamily="34" charset="0"/>
                <a:cs typeface="Arial" panose="020B0604020202020204" pitchFamily="34" charset="0"/>
              </a:rPr>
              <a:t>Operadores lógicos booleanos, que realizan operaciones lógicas con operandos </a:t>
            </a:r>
            <a:r>
              <a:rPr lang="es-ES" u="none" strike="noStrike" dirty="0" err="1">
                <a:solidFill>
                  <a:srgbClr val="0000FF"/>
                </a:solidFill>
                <a:effectLst/>
                <a:latin typeface="Calibri" panose="020F0502020204030204" pitchFamily="34" charset="0"/>
                <a:ea typeface="Calibri" panose="020F0502020204030204" pitchFamily="34" charset="0"/>
                <a:cs typeface="Arial" panose="020B0604020202020204" pitchFamily="34" charset="0"/>
              </a:rPr>
              <a:t>bool</a:t>
            </a:r>
            <a:r>
              <a:rPr lang="es-ES" dirty="0">
                <a:effectLst/>
                <a:latin typeface="Calibri" panose="020F0502020204030204" pitchFamily="34" charset="0"/>
                <a:ea typeface="Calibri" panose="020F0502020204030204" pitchFamily="34" charset="0"/>
                <a:cs typeface="Arial" panose="020B0604020202020204" pitchFamily="34" charset="0"/>
              </a:rPr>
              <a:t>.</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b="1" u="none" strike="noStrike" dirty="0">
                <a:solidFill>
                  <a:srgbClr val="0000FF"/>
                </a:solidFill>
                <a:effectLst/>
                <a:latin typeface="Calibri" panose="020F0502020204030204" pitchFamily="34" charset="0"/>
                <a:ea typeface="Calibri" panose="020F0502020204030204" pitchFamily="34" charset="0"/>
                <a:cs typeface="Arial" panose="020B0604020202020204" pitchFamily="34" charset="0"/>
              </a:rPr>
              <a:t>Operadores bit a bit y de desplazamiento</a:t>
            </a:r>
            <a:r>
              <a:rPr lang="es-ES" dirty="0">
                <a:effectLst/>
                <a:latin typeface="Calibri" panose="020F0502020204030204" pitchFamily="34" charset="0"/>
                <a:ea typeface="Calibri" panose="020F0502020204030204" pitchFamily="34" charset="0"/>
                <a:cs typeface="Arial" panose="020B0604020202020204" pitchFamily="34" charset="0"/>
              </a:rPr>
              <a:t>, que realizan operaciones bit a bit o de desplazamiento con operandos de tipos enteros.</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Symbol" panose="05050102010706020507" pitchFamily="18" charset="2"/>
              <a:buChar char=""/>
            </a:pPr>
            <a:r>
              <a:rPr lang="es-ES" b="1" u="none" strike="noStrike" dirty="0">
                <a:solidFill>
                  <a:srgbClr val="0000FF"/>
                </a:solidFill>
                <a:effectLst/>
                <a:latin typeface="Calibri" panose="020F0502020204030204" pitchFamily="34" charset="0"/>
                <a:ea typeface="Calibri" panose="020F0502020204030204" pitchFamily="34" charset="0"/>
                <a:cs typeface="Arial" panose="020B0604020202020204" pitchFamily="34" charset="0"/>
              </a:rPr>
              <a:t>Operadores de igualdad</a:t>
            </a:r>
            <a:r>
              <a:rPr lang="es-ES" dirty="0">
                <a:effectLst/>
                <a:latin typeface="Calibri" panose="020F0502020204030204" pitchFamily="34" charset="0"/>
                <a:ea typeface="Calibri" panose="020F0502020204030204" pitchFamily="34" charset="0"/>
                <a:cs typeface="Arial" panose="020B0604020202020204" pitchFamily="34" charset="0"/>
              </a:rPr>
              <a:t>, que comprueban si sus operandos son iguales o no.</a:t>
            </a: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
        <p:nvSpPr>
          <p:cNvPr id="580" name="Google Shape;580;g1d9f04a12b2_0_80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1" name="Google Shape;581;g1d9f04a12b2_0_80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41</a:t>
            </a:r>
            <a:endParaRPr sz="1100">
              <a:solidFill>
                <a:schemeClr val="lt1"/>
              </a:solidFill>
            </a:endParaRPr>
          </a:p>
        </p:txBody>
      </p:sp>
      <p:sp>
        <p:nvSpPr>
          <p:cNvPr id="583" name="Google Shape;583;g1d9f04a12b2_0_807"/>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EXPRESIONES Y OPERADORES</a:t>
            </a:r>
            <a:endParaRPr dirty="0"/>
          </a:p>
        </p:txBody>
      </p:sp>
      <p:sp>
        <p:nvSpPr>
          <p:cNvPr id="584" name="Google Shape;584;g1d9f04a12b2_0_80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1d9f04a12b2_0_807"/>
          <p:cNvSpPr txBox="1">
            <a:spLocks noGrp="1"/>
          </p:cNvSpPr>
          <p:nvPr>
            <p:ph type="body" idx="1"/>
          </p:nvPr>
        </p:nvSpPr>
        <p:spPr>
          <a:xfrm>
            <a:off x="435899" y="2134250"/>
            <a:ext cx="6058500" cy="6618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Normalmente, puede </a:t>
            </a:r>
            <a:r>
              <a:rPr lang="es-ES" sz="1200" u="sng" dirty="0">
                <a:solidFill>
                  <a:srgbClr val="0000FF"/>
                </a:solidFill>
                <a:effectLst/>
                <a:latin typeface="Calibri" panose="020F0502020204030204" pitchFamily="34" charset="0"/>
                <a:ea typeface="Calibri" panose="020F0502020204030204" pitchFamily="34" charset="0"/>
                <a:cs typeface="Arial" panose="020B0604020202020204" pitchFamily="34" charset="0"/>
              </a:rPr>
              <a:t>sobrecargar</a:t>
            </a:r>
            <a:r>
              <a:rPr lang="es-ES" sz="1200" dirty="0">
                <a:effectLst/>
                <a:latin typeface="Calibri" panose="020F0502020204030204" pitchFamily="34" charset="0"/>
                <a:ea typeface="Calibri" panose="020F0502020204030204" pitchFamily="34" charset="0"/>
                <a:cs typeface="Arial" panose="020B0604020202020204" pitchFamily="34" charset="0"/>
              </a:rPr>
              <a:t> esos operadores, es decir, puede especificar el comportamiento del operador para los operandos de un tipo definido por el usuario.</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Las expresiones más simples de C# son literales (por ejemplo, números enteros y reales) y nombres de variables. Puede combinarlas para crear expresiones complejas mediante el uso de operadores. La precedencia y la asociatividad de los operadores determinan el orden en el que se realizan las operaciones en una expresión. Puede usar los paréntesis para cambiar el orden de evaluación impuesto por la prioridad y la asociatividad de operadores. [19].</a:t>
            </a:r>
            <a:endParaRPr lang="es-EC"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80" name="Google Shape;580;g1d9f04a12b2_0_80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1" name="Google Shape;581;g1d9f04a12b2_0_80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41</a:t>
            </a:r>
            <a:endParaRPr sz="1100">
              <a:solidFill>
                <a:schemeClr val="lt1"/>
              </a:solidFill>
            </a:endParaRPr>
          </a:p>
        </p:txBody>
      </p:sp>
      <p:sp>
        <p:nvSpPr>
          <p:cNvPr id="583" name="Google Shape;583;g1d9f04a12b2_0_807"/>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EXPRESIONES Y OPERADORES</a:t>
            </a:r>
            <a:endParaRPr dirty="0"/>
          </a:p>
        </p:txBody>
      </p:sp>
      <p:sp>
        <p:nvSpPr>
          <p:cNvPr id="584" name="Google Shape;584;g1d9f04a12b2_0_80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Picture 170922754">
            <a:extLst>
              <a:ext uri="{FF2B5EF4-FFF2-40B4-BE49-F238E27FC236}">
                <a16:creationId xmlns:a16="http://schemas.microsoft.com/office/drawing/2014/main" id="{E505499B-190D-B6EF-74F5-BE28E2CD69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347126" y="3268620"/>
            <a:ext cx="3860298" cy="168888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553133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1d9f04a12b2_0_807"/>
          <p:cNvSpPr txBox="1">
            <a:spLocks noGrp="1"/>
          </p:cNvSpPr>
          <p:nvPr>
            <p:ph type="body" idx="1"/>
          </p:nvPr>
        </p:nvSpPr>
        <p:spPr>
          <a:xfrm>
            <a:off x="435899" y="1832600"/>
            <a:ext cx="6058500" cy="661800"/>
          </a:xfrm>
          <a:prstGeom prst="rect">
            <a:avLst/>
          </a:prstGeom>
          <a:noFill/>
          <a:ln>
            <a:noFill/>
          </a:ln>
        </p:spPr>
        <p:txBody>
          <a:bodyPr spcFirstLastPara="1" wrap="square" lIns="68575" tIns="34275" rIns="68575" bIns="34275" anchor="ctr" anchorCtr="0">
            <a:noAutofit/>
          </a:bodyPr>
          <a:lstStyle/>
          <a:p>
            <a:pPr algn="just">
              <a:lnSpc>
                <a:spcPct val="115000"/>
              </a:lnSpc>
              <a:spcAft>
                <a:spcPts val="1000"/>
              </a:spcAft>
            </a:pPr>
            <a:r>
              <a:rPr lang="es-ES" sz="1800" dirty="0">
                <a:effectLst/>
                <a:latin typeface="Calibri" panose="020F0502020204030204" pitchFamily="34" charset="0"/>
                <a:ea typeface="Calibri" panose="020F0502020204030204" pitchFamily="34" charset="0"/>
                <a:cs typeface="Arial" panose="020B0604020202020204" pitchFamily="34" charset="0"/>
              </a:rPr>
              <a:t>A continuación, se indican otros tipos de expresiones que ofrece C#:</a:t>
            </a:r>
            <a:endParaRPr lang="es-EC"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sz="1800" b="1" dirty="0">
                <a:effectLst/>
                <a:latin typeface="Calibri" panose="020F0502020204030204" pitchFamily="34" charset="0"/>
                <a:ea typeface="Calibri" panose="020F0502020204030204" pitchFamily="34" charset="0"/>
                <a:cs typeface="Arial" panose="020B0604020202020204" pitchFamily="34" charset="0"/>
              </a:rPr>
              <a:t>Expresiones de cadenas interpoladas,</a:t>
            </a:r>
            <a:r>
              <a:rPr lang="es-ES" sz="1800" dirty="0">
                <a:effectLst/>
                <a:latin typeface="Calibri" panose="020F0502020204030204" pitchFamily="34" charset="0"/>
                <a:ea typeface="Calibri" panose="020F0502020204030204" pitchFamily="34" charset="0"/>
                <a:cs typeface="Arial" panose="020B0604020202020204" pitchFamily="34" charset="0"/>
              </a:rPr>
              <a:t> que proporcionan una sintaxis práctica para crear cadenas con formato:</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80" name="Google Shape;580;g1d9f04a12b2_0_80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1" name="Google Shape;581;g1d9f04a12b2_0_80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41</a:t>
            </a:r>
            <a:endParaRPr sz="1100">
              <a:solidFill>
                <a:schemeClr val="lt1"/>
              </a:solidFill>
            </a:endParaRPr>
          </a:p>
        </p:txBody>
      </p:sp>
      <p:sp>
        <p:nvSpPr>
          <p:cNvPr id="583" name="Google Shape;583;g1d9f04a12b2_0_807"/>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EXPRESIONES Y OPERADORES</a:t>
            </a:r>
            <a:endParaRPr dirty="0"/>
          </a:p>
        </p:txBody>
      </p:sp>
      <p:sp>
        <p:nvSpPr>
          <p:cNvPr id="584" name="Google Shape;584;g1d9f04a12b2_0_80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3" name="Picture 928325585">
            <a:extLst>
              <a:ext uri="{FF2B5EF4-FFF2-40B4-BE49-F238E27FC236}">
                <a16:creationId xmlns:a16="http://schemas.microsoft.com/office/drawing/2014/main" id="{6631AB3C-6304-AD07-E809-0F10AB95E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727" y="3030600"/>
            <a:ext cx="5446263" cy="1248102"/>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21538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1d9f04a12b2_0_807"/>
          <p:cNvSpPr txBox="1">
            <a:spLocks noGrp="1"/>
          </p:cNvSpPr>
          <p:nvPr>
            <p:ph type="body" idx="1"/>
          </p:nvPr>
        </p:nvSpPr>
        <p:spPr>
          <a:xfrm>
            <a:off x="435899" y="1369211"/>
            <a:ext cx="6058500" cy="6618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tabLst>
                <a:tab pos="540385" algn="l"/>
              </a:tabLst>
            </a:pPr>
            <a:r>
              <a:rPr lang="es-ES" sz="1800" b="1" dirty="0">
                <a:effectLst/>
                <a:latin typeface="Calibri" panose="020F0502020204030204" pitchFamily="34" charset="0"/>
                <a:ea typeface="Calibri" panose="020F0502020204030204" pitchFamily="34" charset="0"/>
                <a:cs typeface="Arial" panose="020B0604020202020204" pitchFamily="34" charset="0"/>
              </a:rPr>
              <a:t>Expresiones lambda</a:t>
            </a:r>
            <a:r>
              <a:rPr lang="es-ES" sz="1800" dirty="0">
                <a:effectLst/>
                <a:latin typeface="Calibri" panose="020F0502020204030204" pitchFamily="34" charset="0"/>
                <a:ea typeface="Calibri" panose="020F0502020204030204" pitchFamily="34" charset="0"/>
                <a:cs typeface="Arial" panose="020B0604020202020204" pitchFamily="34" charset="0"/>
              </a:rPr>
              <a:t>, que permiten crear funciones anónimas.</a:t>
            </a:r>
            <a:endParaRPr lang="es-EC"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80" name="Google Shape;580;g1d9f04a12b2_0_807"/>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1" name="Google Shape;581;g1d9f04a12b2_0_807"/>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41</a:t>
            </a:r>
            <a:endParaRPr sz="1100">
              <a:solidFill>
                <a:schemeClr val="lt1"/>
              </a:solidFill>
            </a:endParaRPr>
          </a:p>
        </p:txBody>
      </p:sp>
      <p:sp>
        <p:nvSpPr>
          <p:cNvPr id="583" name="Google Shape;583;g1d9f04a12b2_0_807"/>
          <p:cNvSpPr txBox="1">
            <a:spLocks noGrp="1"/>
          </p:cNvSpPr>
          <p:nvPr>
            <p:ph type="title"/>
          </p:nvPr>
        </p:nvSpPr>
        <p:spPr>
          <a:xfrm>
            <a:off x="435899" y="536200"/>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EXPRESIONES Y OPERADORES</a:t>
            </a:r>
            <a:endParaRPr dirty="0"/>
          </a:p>
        </p:txBody>
      </p:sp>
      <p:sp>
        <p:nvSpPr>
          <p:cNvPr id="584" name="Google Shape;584;g1d9f04a12b2_0_807"/>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2" name="Picture 50682229">
            <a:extLst>
              <a:ext uri="{FF2B5EF4-FFF2-40B4-BE49-F238E27FC236}">
                <a16:creationId xmlns:a16="http://schemas.microsoft.com/office/drawing/2014/main" id="{2613F45F-BBA1-73C2-3171-C3D2E8B511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79149" y="2063212"/>
            <a:ext cx="4572000" cy="962025"/>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ADA4C3D7-F800-B9B6-A0F6-5A49A8C34B78}"/>
              </a:ext>
            </a:extLst>
          </p:cNvPr>
          <p:cNvSpPr txBox="1"/>
          <p:nvPr/>
        </p:nvSpPr>
        <p:spPr>
          <a:xfrm>
            <a:off x="435899" y="3112490"/>
            <a:ext cx="6058500" cy="573298"/>
          </a:xfrm>
          <a:prstGeom prst="rect">
            <a:avLst/>
          </a:prstGeom>
          <a:noFill/>
        </p:spPr>
        <p:txBody>
          <a:bodyPr wrap="square">
            <a:spAutoFit/>
          </a:bodyPr>
          <a:lstStyle/>
          <a:p>
            <a:pPr>
              <a:lnSpc>
                <a:spcPct val="115000"/>
              </a:lnSpc>
              <a:spcAft>
                <a:spcPts val="1000"/>
              </a:spcAft>
              <a:tabLst>
                <a:tab pos="540385" algn="l"/>
              </a:tabLst>
            </a:pPr>
            <a:r>
              <a:rPr lang="es-ES" sz="1400" b="1" dirty="0">
                <a:effectLst/>
                <a:latin typeface="Calibri" panose="020F0502020204030204" pitchFamily="34" charset="0"/>
                <a:ea typeface="Calibri" panose="020F0502020204030204" pitchFamily="34" charset="0"/>
                <a:cs typeface="Arial" panose="020B0604020202020204" pitchFamily="34" charset="0"/>
              </a:rPr>
              <a:t>Expresiones de consulta,</a:t>
            </a:r>
            <a:r>
              <a:rPr lang="es-ES" sz="1400" dirty="0">
                <a:effectLst/>
                <a:latin typeface="Calibri" panose="020F0502020204030204" pitchFamily="34" charset="0"/>
                <a:ea typeface="Calibri" panose="020F0502020204030204" pitchFamily="34" charset="0"/>
                <a:cs typeface="Arial" panose="020B0604020202020204" pitchFamily="34" charset="0"/>
              </a:rPr>
              <a:t> que permiten usar capacidades de consulta directamente en C#:</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393329974">
            <a:extLst>
              <a:ext uri="{FF2B5EF4-FFF2-40B4-BE49-F238E27FC236}">
                <a16:creationId xmlns:a16="http://schemas.microsoft.com/office/drawing/2014/main" id="{5EE38153-FC25-002C-9E2B-8E6F6D915A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024643" y="3685788"/>
            <a:ext cx="4049137" cy="137501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29130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1d9f04a12b2_0_816"/>
          <p:cNvSpPr txBox="1">
            <a:spLocks noGrp="1"/>
          </p:cNvSpPr>
          <p:nvPr>
            <p:ph type="body" idx="1"/>
          </p:nvPr>
        </p:nvSpPr>
        <p:spPr>
          <a:xfrm>
            <a:off x="280625" y="2983287"/>
            <a:ext cx="6058500" cy="397500"/>
          </a:xfrm>
          <a:prstGeom prst="rect">
            <a:avLst/>
          </a:prstGeom>
          <a:noFill/>
          <a:ln>
            <a:noFill/>
          </a:ln>
        </p:spPr>
        <p:txBody>
          <a:bodyPr spcFirstLastPara="1" wrap="square" lIns="68575" tIns="34275" rIns="68575" bIns="34275" anchor="ctr" anchorCtr="0">
            <a:noAutofit/>
          </a:bodyPr>
          <a:lstStyle/>
          <a:p>
            <a:pPr>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Las clases son los tipos más fundamentales de C#. Una clase es una estructura de datos que combina estados (campos) y acciones (métodos y otros miembros de función) en una sola unidad. Una clase proporciona una definición para instancias de la clase, también conocidas como objetos. Las clases admiten herencia y polimorfismo, mecanismos por los que las clases derivadas pueden extender y especializar clases base. [20]</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Las clases nuevas se crean mediante declaraciones de clase. Una declaración de clase comienza con un encabezado. El encabezado especifica lo siguiente:</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es-ES" sz="1200" dirty="0">
                <a:effectLst/>
                <a:latin typeface="Calibri" panose="020F0502020204030204" pitchFamily="34" charset="0"/>
                <a:ea typeface="Calibri" panose="020F0502020204030204" pitchFamily="34" charset="0"/>
                <a:cs typeface="Arial" panose="020B0604020202020204" pitchFamily="34" charset="0"/>
              </a:rPr>
              <a:t>Atributos y modificadores de la clase</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es-ES" sz="1200" dirty="0">
                <a:effectLst/>
                <a:latin typeface="Calibri" panose="020F0502020204030204" pitchFamily="34" charset="0"/>
                <a:ea typeface="Calibri" panose="020F0502020204030204" pitchFamily="34" charset="0"/>
                <a:cs typeface="Arial" panose="020B0604020202020204" pitchFamily="34" charset="0"/>
              </a:rPr>
              <a:t>Nombre de la clase</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es-ES" sz="1200" dirty="0">
                <a:effectLst/>
                <a:latin typeface="Calibri" panose="020F0502020204030204" pitchFamily="34" charset="0"/>
                <a:ea typeface="Calibri" panose="020F0502020204030204" pitchFamily="34" charset="0"/>
                <a:cs typeface="Arial" panose="020B0604020202020204" pitchFamily="34" charset="0"/>
              </a:rPr>
              <a:t>Clase base (al heredar de una clase base)</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1000"/>
              </a:spcAft>
              <a:buFont typeface="Wingdings" panose="05000000000000000000" pitchFamily="2" charset="2"/>
              <a:buChar char=""/>
            </a:pPr>
            <a:r>
              <a:rPr lang="es-ES" sz="1200" dirty="0">
                <a:effectLst/>
                <a:latin typeface="Calibri" panose="020F0502020204030204" pitchFamily="34" charset="0"/>
                <a:ea typeface="Calibri" panose="020F0502020204030204" pitchFamily="34" charset="0"/>
                <a:cs typeface="Arial" panose="020B0604020202020204" pitchFamily="34" charset="0"/>
              </a:rPr>
              <a:t>Interfaces implementadas por la clase</a:t>
            </a:r>
            <a:endParaRPr lang="es-EC" sz="12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s-ES" sz="1200" dirty="0">
                <a:effectLst/>
                <a:latin typeface="Calibri" panose="020F0502020204030204" pitchFamily="34" charset="0"/>
                <a:ea typeface="Calibri" panose="020F0502020204030204" pitchFamily="34" charset="0"/>
                <a:cs typeface="Arial" panose="020B0604020202020204" pitchFamily="34" charset="0"/>
              </a:rPr>
              <a:t>Al encabezado le sigue el cuerpo de la clase, que consta de una lista de declaraciones de miembros escritas entre los delimitadores { y }.</a:t>
            </a:r>
            <a:endParaRPr lang="es-EC"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90" name="Google Shape;590;g1d9f04a12b2_0_81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1" name="Google Shape;591;g1d9f04a12b2_0_816"/>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42</a:t>
            </a:r>
            <a:endParaRPr sz="1100">
              <a:solidFill>
                <a:schemeClr val="lt1"/>
              </a:solidFill>
            </a:endParaRPr>
          </a:p>
        </p:txBody>
      </p:sp>
      <p:sp>
        <p:nvSpPr>
          <p:cNvPr id="593" name="Google Shape;593;g1d9f04a12b2_0_816"/>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 dirty="0"/>
              <a:t>	</a:t>
            </a:r>
            <a:r>
              <a:rPr lang="es-ES" sz="1800" dirty="0">
                <a:effectLst/>
                <a:latin typeface="Calibri" panose="020F0502020204030204" pitchFamily="34" charset="0"/>
                <a:ea typeface="Calibri" panose="020F0502020204030204" pitchFamily="34" charset="0"/>
                <a:cs typeface="Arial" panose="020B0604020202020204" pitchFamily="34" charset="0"/>
              </a:rPr>
              <a:t>CLASES EN C#</a:t>
            </a:r>
            <a:endParaRPr dirty="0"/>
          </a:p>
        </p:txBody>
      </p:sp>
      <p:sp>
        <p:nvSpPr>
          <p:cNvPr id="594" name="Google Shape;594;g1d9f04a12b2_0_81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 HILOS</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3" name="CuadroTexto 2">
            <a:extLst>
              <a:ext uri="{FF2B5EF4-FFF2-40B4-BE49-F238E27FC236}">
                <a16:creationId xmlns:a16="http://schemas.microsoft.com/office/drawing/2014/main" id="{8CA9563C-DAF6-355B-3213-A3911DDF6BE8}"/>
              </a:ext>
            </a:extLst>
          </p:cNvPr>
          <p:cNvSpPr txBox="1"/>
          <p:nvPr/>
        </p:nvSpPr>
        <p:spPr>
          <a:xfrm>
            <a:off x="435899" y="1494950"/>
            <a:ext cx="6360976" cy="3298660"/>
          </a:xfrm>
          <a:prstGeom prst="rect">
            <a:avLst/>
          </a:prstGeom>
          <a:noFill/>
        </p:spPr>
        <p:txBody>
          <a:bodyPr wrap="square">
            <a:spAutoFit/>
          </a:bodyPr>
          <a:lstStyle/>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Arial" panose="020B0604020202020204" pitchFamily="34" charset="0"/>
              </a:rPr>
              <a:t>Un </a:t>
            </a:r>
            <a:r>
              <a:rPr lang="es-ES" sz="1400" dirty="0" err="1">
                <a:effectLst/>
                <a:latin typeface="Calibri" panose="020F0502020204030204" pitchFamily="34" charset="0"/>
                <a:ea typeface="Calibri" panose="020F0502020204030204" pitchFamily="34" charset="0"/>
                <a:cs typeface="Arial" panose="020B0604020202020204" pitchFamily="34" charset="0"/>
              </a:rPr>
              <a:t>Thread</a:t>
            </a:r>
            <a:r>
              <a:rPr lang="es-ES" sz="1400" dirty="0">
                <a:effectLst/>
                <a:latin typeface="Calibri" panose="020F0502020204030204" pitchFamily="34" charset="0"/>
                <a:ea typeface="Calibri" panose="020F0502020204030204" pitchFamily="34" charset="0"/>
                <a:cs typeface="Arial" panose="020B0604020202020204" pitchFamily="34" charset="0"/>
              </a:rPr>
              <a:t> (Hilo) es algo así como una CPU virtualizada que permite a una aplicación realizar varias tareas a la vez en paralelo, es parecido al concepto multitarea a nivel del sistema operativo pero los </a:t>
            </a:r>
            <a:r>
              <a:rPr lang="es-ES" sz="1400" dirty="0" err="1">
                <a:effectLst/>
                <a:latin typeface="Calibri" panose="020F0502020204030204" pitchFamily="34" charset="0"/>
                <a:ea typeface="Calibri" panose="020F0502020204030204" pitchFamily="34" charset="0"/>
                <a:cs typeface="Arial" panose="020B0604020202020204" pitchFamily="34" charset="0"/>
              </a:rPr>
              <a:t>Threads</a:t>
            </a:r>
            <a:r>
              <a:rPr lang="es-ES" sz="1400" dirty="0">
                <a:effectLst/>
                <a:latin typeface="Calibri" panose="020F0502020204030204" pitchFamily="34" charset="0"/>
                <a:ea typeface="Calibri" panose="020F0502020204030204" pitchFamily="34" charset="0"/>
                <a:cs typeface="Arial" panose="020B0604020202020204" pitchFamily="34" charset="0"/>
              </a:rPr>
              <a:t> se enfocan en subprocesos que pertenecen a un mismo proceso y la diferencia es que los </a:t>
            </a:r>
            <a:r>
              <a:rPr lang="es-ES" sz="1400" dirty="0" err="1">
                <a:effectLst/>
                <a:latin typeface="Calibri" panose="020F0502020204030204" pitchFamily="34" charset="0"/>
                <a:ea typeface="Calibri" panose="020F0502020204030204" pitchFamily="34" charset="0"/>
                <a:cs typeface="Arial" panose="020B0604020202020204" pitchFamily="34" charset="0"/>
              </a:rPr>
              <a:t>Threads</a:t>
            </a:r>
            <a:r>
              <a:rPr lang="es-ES" sz="1400" dirty="0">
                <a:effectLst/>
                <a:latin typeface="Calibri" panose="020F0502020204030204" pitchFamily="34" charset="0"/>
                <a:ea typeface="Calibri" panose="020F0502020204030204" pitchFamily="34" charset="0"/>
                <a:cs typeface="Arial" panose="020B0604020202020204" pitchFamily="34" charset="0"/>
              </a:rPr>
              <a:t> comparten espacio de memoria y los procesos no. [21]</a:t>
            </a:r>
            <a:br>
              <a:rPr lang="es-ES" sz="1400" dirty="0">
                <a:effectLst/>
                <a:latin typeface="Calibri" panose="020F0502020204030204" pitchFamily="34" charset="0"/>
                <a:ea typeface="Calibri" panose="020F0502020204030204" pitchFamily="34" charset="0"/>
                <a:cs typeface="Arial" panose="020B0604020202020204" pitchFamily="34" charset="0"/>
              </a:rPr>
            </a:br>
            <a:r>
              <a:rPr lang="es-ES" sz="1400" dirty="0">
                <a:effectLst/>
                <a:latin typeface="Calibri" panose="020F0502020204030204" pitchFamily="34" charset="0"/>
                <a:ea typeface="Calibri" panose="020F0502020204030204" pitchFamily="34" charset="0"/>
                <a:cs typeface="Arial" panose="020B0604020202020204" pitchFamily="34" charset="0"/>
              </a:rPr>
              <a:t>Para el caso del Sistema Operativo Windows, este administra todos los subprocesos para garantizar que puedan ejecutarse y realizar su trabajo, el SO se encarga de esa administración, de darle tiempo de ejecución en la CPU y cuando este tiempo de ejecución termina, el subproceso se detiene y Windows cambia a otro </a:t>
            </a:r>
            <a:r>
              <a:rPr lang="es-ES" sz="1400" dirty="0" err="1">
                <a:effectLst/>
                <a:latin typeface="Calibri" panose="020F0502020204030204" pitchFamily="34" charset="0"/>
                <a:ea typeface="Calibri" panose="020F0502020204030204" pitchFamily="34" charset="0"/>
                <a:cs typeface="Arial" panose="020B0604020202020204" pitchFamily="34" charset="0"/>
              </a:rPr>
              <a:t>Thread</a:t>
            </a:r>
            <a:r>
              <a:rPr lang="es-ES" sz="1400" dirty="0">
                <a:effectLst/>
                <a:latin typeface="Calibri" panose="020F0502020204030204" pitchFamily="34" charset="0"/>
                <a:ea typeface="Calibri" panose="020F0502020204030204" pitchFamily="34" charset="0"/>
                <a:cs typeface="Arial" panose="020B0604020202020204" pitchFamily="34" charset="0"/>
              </a:rPr>
              <a:t>, esto es a lo que se le conoce como cambio de contexto.</a:t>
            </a:r>
            <a:br>
              <a:rPr lang="es-ES" sz="1400" dirty="0">
                <a:effectLst/>
                <a:latin typeface="Calibri" panose="020F0502020204030204" pitchFamily="34" charset="0"/>
                <a:ea typeface="Calibri" panose="020F0502020204030204" pitchFamily="34" charset="0"/>
                <a:cs typeface="Arial" panose="020B0604020202020204" pitchFamily="34" charset="0"/>
              </a:rPr>
            </a:br>
            <a:r>
              <a:rPr lang="es-ES" sz="1400" dirty="0">
                <a:effectLst/>
                <a:latin typeface="Calibri" panose="020F0502020204030204" pitchFamily="34" charset="0"/>
                <a:ea typeface="Calibri" panose="020F0502020204030204" pitchFamily="34" charset="0"/>
                <a:cs typeface="Arial" panose="020B0604020202020204" pitchFamily="34" charset="0"/>
              </a:rPr>
              <a:t>Para poder utilizar </a:t>
            </a:r>
            <a:r>
              <a:rPr lang="es-ES" sz="1400" dirty="0" err="1">
                <a:effectLst/>
                <a:latin typeface="Calibri" panose="020F0502020204030204" pitchFamily="34" charset="0"/>
                <a:ea typeface="Calibri" panose="020F0502020204030204" pitchFamily="34" charset="0"/>
                <a:cs typeface="Arial" panose="020B0604020202020204" pitchFamily="34" charset="0"/>
              </a:rPr>
              <a:t>Threads</a:t>
            </a:r>
            <a:r>
              <a:rPr lang="es-ES" sz="1400" dirty="0">
                <a:effectLst/>
                <a:latin typeface="Calibri" panose="020F0502020204030204" pitchFamily="34" charset="0"/>
                <a:ea typeface="Calibri" panose="020F0502020204030204" pitchFamily="34" charset="0"/>
                <a:cs typeface="Arial" panose="020B0604020202020204" pitchFamily="34" charset="0"/>
              </a:rPr>
              <a:t> en nuestras </a:t>
            </a:r>
            <a:r>
              <a:rPr lang="es-ES" sz="1400" dirty="0" err="1">
                <a:effectLst/>
                <a:latin typeface="Calibri" panose="020F0502020204030204" pitchFamily="34" charset="0"/>
                <a:ea typeface="Calibri" panose="020F0502020204030204" pitchFamily="34" charset="0"/>
                <a:cs typeface="Arial" panose="020B0604020202020204" pitchFamily="34" charset="0"/>
              </a:rPr>
              <a:t>apliaciones</a:t>
            </a:r>
            <a:r>
              <a:rPr lang="es-ES" sz="1400" dirty="0">
                <a:effectLst/>
                <a:latin typeface="Calibri" panose="020F0502020204030204" pitchFamily="34" charset="0"/>
                <a:ea typeface="Calibri" panose="020F0502020204030204" pitchFamily="34" charset="0"/>
                <a:cs typeface="Arial" panose="020B0604020202020204" pitchFamily="34" charset="0"/>
              </a:rPr>
              <a:t> .NET podemos recurrir al espacio de nombres </a:t>
            </a:r>
            <a:r>
              <a:rPr lang="es-ES" sz="1400" dirty="0" err="1">
                <a:effectLst/>
                <a:latin typeface="Calibri" panose="020F0502020204030204" pitchFamily="34" charset="0"/>
                <a:ea typeface="Calibri" panose="020F0502020204030204" pitchFamily="34" charset="0"/>
                <a:cs typeface="Arial" panose="020B0604020202020204" pitchFamily="34" charset="0"/>
              </a:rPr>
              <a:t>System.Threading</a:t>
            </a:r>
            <a:r>
              <a:rPr lang="es-ES" sz="1400" dirty="0">
                <a:effectLst/>
                <a:latin typeface="Calibri" panose="020F0502020204030204" pitchFamily="34" charset="0"/>
                <a:ea typeface="Calibri" panose="020F0502020204030204" pitchFamily="34" charset="0"/>
                <a:cs typeface="Arial" panose="020B0604020202020204" pitchFamily="34" charset="0"/>
              </a:rPr>
              <a:t> en donde encontraremos la clase </a:t>
            </a:r>
            <a:r>
              <a:rPr lang="es-ES" sz="1400" dirty="0" err="1">
                <a:effectLst/>
                <a:latin typeface="Calibri" panose="020F0502020204030204" pitchFamily="34" charset="0"/>
                <a:ea typeface="Calibri" panose="020F0502020204030204" pitchFamily="34" charset="0"/>
                <a:cs typeface="Arial" panose="020B0604020202020204" pitchFamily="34" charset="0"/>
              </a:rPr>
              <a:t>Thread</a:t>
            </a:r>
            <a:r>
              <a:rPr lang="es-ES" sz="1400" dirty="0">
                <a:effectLst/>
                <a:latin typeface="Calibri" panose="020F0502020204030204" pitchFamily="34" charset="0"/>
                <a:ea typeface="Calibri" panose="020F0502020204030204" pitchFamily="34" charset="0"/>
                <a:cs typeface="Arial" panose="020B0604020202020204" pitchFamily="34" charset="0"/>
              </a:rPr>
              <a:t> con la que podremos crear nuevos </a:t>
            </a:r>
            <a:r>
              <a:rPr lang="es-ES" sz="1400" dirty="0" err="1">
                <a:effectLst/>
                <a:latin typeface="Calibri" panose="020F0502020204030204" pitchFamily="34" charset="0"/>
                <a:ea typeface="Calibri" panose="020F0502020204030204" pitchFamily="34" charset="0"/>
                <a:cs typeface="Arial" panose="020B0604020202020204" pitchFamily="34" charset="0"/>
              </a:rPr>
              <a:t>Threads</a:t>
            </a:r>
            <a:r>
              <a:rPr lang="es-ES" sz="1400" dirty="0">
                <a:effectLst/>
                <a:latin typeface="Calibri" panose="020F0502020204030204" pitchFamily="34" charset="0"/>
                <a:ea typeface="Calibri" panose="020F0502020204030204" pitchFamily="34" charset="0"/>
                <a:cs typeface="Arial" panose="020B0604020202020204" pitchFamily="34" charset="0"/>
              </a:rPr>
              <a:t>, gestionar su prioridad y obtener su estado. [21]</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VENTAJAS Y DESVENTAJAS DE LOS HILOS</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3" name="CuadroTexto 2">
            <a:extLst>
              <a:ext uri="{FF2B5EF4-FFF2-40B4-BE49-F238E27FC236}">
                <a16:creationId xmlns:a16="http://schemas.microsoft.com/office/drawing/2014/main" id="{8CA9563C-DAF6-355B-3213-A3911DDF6BE8}"/>
              </a:ext>
            </a:extLst>
          </p:cNvPr>
          <p:cNvSpPr txBox="1"/>
          <p:nvPr/>
        </p:nvSpPr>
        <p:spPr>
          <a:xfrm>
            <a:off x="435899" y="1494950"/>
            <a:ext cx="6360976" cy="3499163"/>
          </a:xfrm>
          <a:prstGeom prst="rect">
            <a:avLst/>
          </a:prstGeom>
          <a:noFill/>
        </p:spPr>
        <p:txBody>
          <a:bodyPr wrap="square">
            <a:spAutoFit/>
          </a:bodyPr>
          <a:lstStyle/>
          <a:p>
            <a:pPr>
              <a:lnSpc>
                <a:spcPct val="115000"/>
              </a:lnSpc>
              <a:spcBef>
                <a:spcPts val="200"/>
              </a:spcBef>
            </a:pPr>
            <a:r>
              <a:rPr lang="es-ES" sz="16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Ventajas</a:t>
            </a:r>
            <a:endParaRPr lang="es-EC" sz="16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600" dirty="0">
                <a:effectLst/>
                <a:latin typeface="Calibri" panose="020F0502020204030204" pitchFamily="34" charset="0"/>
                <a:ea typeface="Calibri" panose="020F0502020204030204" pitchFamily="34" charset="0"/>
                <a:cs typeface="Arial" panose="020B0604020202020204" pitchFamily="34" charset="0"/>
              </a:rPr>
              <a:t>Se tarda menos tiempo en crear un hilo de una tarea existente que en crear un nuevo proceso [22].</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600" dirty="0">
                <a:effectLst/>
                <a:latin typeface="Calibri" panose="020F0502020204030204" pitchFamily="34" charset="0"/>
                <a:ea typeface="Calibri" panose="020F0502020204030204" pitchFamily="34" charset="0"/>
                <a:cs typeface="Arial" panose="020B0604020202020204" pitchFamily="34" charset="0"/>
              </a:rPr>
              <a:t>Se tarda menos tiempo en terminar un hilo que en terminar un proceso [22].</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600" dirty="0">
                <a:effectLst/>
                <a:latin typeface="Calibri" panose="020F0502020204030204" pitchFamily="34" charset="0"/>
                <a:ea typeface="Calibri" panose="020F0502020204030204" pitchFamily="34" charset="0"/>
                <a:cs typeface="Arial" panose="020B0604020202020204" pitchFamily="34" charset="0"/>
              </a:rPr>
              <a:t>Se tarda menos tiempo en cambiar entre dos hilos de una misma tarea que en cambiar entre dos procesos (porque los recursos no cambian, por ejemplo) [22].</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Bef>
                <a:spcPts val="200"/>
              </a:spcBef>
            </a:pPr>
            <a:r>
              <a:rPr lang="es-ES" sz="16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rPr>
              <a:t>Desventajas</a:t>
            </a:r>
            <a:endParaRPr lang="es-EC" sz="1600" b="1" dirty="0">
              <a:solidFill>
                <a:srgbClr val="243F60"/>
              </a:solidFill>
              <a:effectLst/>
              <a:latin typeface="Cambria" panose="02040503050406030204" pitchFamily="18" charset="0"/>
              <a:ea typeface="MS Gothic" panose="020B0609070205080204" pitchFamily="49" charset="-128"/>
              <a:cs typeface="Times New Roman" panose="02020603050405020304" pitchFamily="18" charset="0"/>
            </a:endParaRPr>
          </a:p>
          <a:p>
            <a:pPr marL="342900" lvl="0" indent="-342900" algn="just">
              <a:lnSpc>
                <a:spcPct val="115000"/>
              </a:lnSpc>
              <a:buFont typeface="Symbol" panose="05050102010706020507" pitchFamily="18" charset="2"/>
              <a:buChar char=""/>
            </a:pPr>
            <a:r>
              <a:rPr lang="es-ES" sz="1600" dirty="0">
                <a:effectLst/>
                <a:latin typeface="Calibri" panose="020F0502020204030204" pitchFamily="34" charset="0"/>
                <a:ea typeface="Calibri" panose="020F0502020204030204" pitchFamily="34" charset="0"/>
                <a:cs typeface="Arial" panose="020B0604020202020204" pitchFamily="34" charset="0"/>
              </a:rPr>
              <a:t>Una mala sincronización puede llevar a conducir a inconsistencia de datos [23]. </a:t>
            </a:r>
            <a:endParaRPr lang="es-EC" sz="16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anose="05050102010706020507" pitchFamily="18" charset="2"/>
              <a:buChar char=""/>
            </a:pPr>
            <a:r>
              <a:rPr lang="es-ES" sz="1600" dirty="0">
                <a:effectLst/>
                <a:latin typeface="Calibri" panose="020F0502020204030204" pitchFamily="34" charset="0"/>
                <a:ea typeface="Calibri" panose="020F0502020204030204" pitchFamily="34" charset="0"/>
                <a:cs typeface="Arial" panose="020B0604020202020204" pitchFamily="34" charset="0"/>
              </a:rPr>
              <a:t>Esta limitado a capacidades del sistema en donde se corre [23].</a:t>
            </a:r>
            <a:endParaRPr lang="es-EC"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43711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CICLO DE VIDA DE UN HILO</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3" name="CuadroTexto 2">
            <a:extLst>
              <a:ext uri="{FF2B5EF4-FFF2-40B4-BE49-F238E27FC236}">
                <a16:creationId xmlns:a16="http://schemas.microsoft.com/office/drawing/2014/main" id="{8CA9563C-DAF6-355B-3213-A3911DDF6BE8}"/>
              </a:ext>
            </a:extLst>
          </p:cNvPr>
          <p:cNvSpPr txBox="1"/>
          <p:nvPr/>
        </p:nvSpPr>
        <p:spPr>
          <a:xfrm>
            <a:off x="374232" y="1400611"/>
            <a:ext cx="6360976" cy="3802901"/>
          </a:xfrm>
          <a:prstGeom prst="rect">
            <a:avLst/>
          </a:prstGeom>
          <a:noFill/>
        </p:spPr>
        <p:txBody>
          <a:bodyPr wrap="square">
            <a:spAutoFit/>
          </a:bodyPr>
          <a:lstStyle/>
          <a:p>
            <a:pPr algn="just">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El ciclo de vida de un hilo comienza cuando se crea un objeto de la clase </a:t>
            </a:r>
            <a:r>
              <a:rPr lang="es-ES" dirty="0" err="1">
                <a:effectLst/>
                <a:latin typeface="Calibri" panose="020F0502020204030204" pitchFamily="34" charset="0"/>
                <a:ea typeface="Calibri" panose="020F0502020204030204" pitchFamily="34" charset="0"/>
                <a:cs typeface="Arial" panose="020B0604020202020204" pitchFamily="34" charset="0"/>
              </a:rPr>
              <a:t>System.Threading.Thread</a:t>
            </a:r>
            <a:r>
              <a:rPr lang="es-ES" dirty="0">
                <a:effectLst/>
                <a:latin typeface="Calibri" panose="020F0502020204030204" pitchFamily="34" charset="0"/>
                <a:ea typeface="Calibri" panose="020F0502020204030204" pitchFamily="34" charset="0"/>
                <a:cs typeface="Arial" panose="020B0604020202020204" pitchFamily="34" charset="0"/>
              </a:rPr>
              <a:t> y termina cuando el hilo se termina o finaliza la ejecución [24].</a:t>
            </a:r>
            <a:endParaRPr lang="es-EC"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15000"/>
              </a:lnSpc>
              <a:spcAft>
                <a:spcPts val="1000"/>
              </a:spcAft>
            </a:pPr>
            <a:r>
              <a:rPr lang="es-ES" dirty="0">
                <a:effectLst/>
                <a:latin typeface="Calibri" panose="020F0502020204030204" pitchFamily="34" charset="0"/>
                <a:ea typeface="Calibri" panose="020F0502020204030204" pitchFamily="34" charset="0"/>
                <a:cs typeface="Arial" panose="020B0604020202020204" pitchFamily="34" charset="0"/>
              </a:rPr>
              <a:t>Sin embargo, se puede manipular el ciclo de vida de un hilo a partir de sus representaciones mediante cuatro diferentes estados:</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mj-lt"/>
              <a:buAutoNum type="arabicParenR"/>
            </a:pPr>
            <a:r>
              <a:rPr lang="es-EC" b="1" dirty="0">
                <a:effectLst/>
                <a:latin typeface="Calibri" panose="020F0502020204030204" pitchFamily="34" charset="0"/>
                <a:ea typeface="Calibri" panose="020F0502020204030204" pitchFamily="34" charset="0"/>
                <a:cs typeface="Arial" panose="020B0604020202020204" pitchFamily="34" charset="0"/>
              </a:rPr>
              <a:t>Estado no iniciado:</a:t>
            </a:r>
            <a:r>
              <a:rPr lang="es-EC" dirty="0">
                <a:effectLst/>
                <a:latin typeface="Calibri" panose="020F0502020204030204" pitchFamily="34" charset="0"/>
                <a:ea typeface="Calibri" panose="020F0502020204030204" pitchFamily="34" charset="0"/>
                <a:cs typeface="Arial" panose="020B0604020202020204" pitchFamily="34" charset="0"/>
              </a:rPr>
              <a:t> </a:t>
            </a:r>
            <a:r>
              <a:rPr lang="es-ES" dirty="0">
                <a:effectLst/>
                <a:latin typeface="Calibri" panose="020F0502020204030204" pitchFamily="34" charset="0"/>
                <a:ea typeface="Calibri" panose="020F0502020204030204" pitchFamily="34" charset="0"/>
                <a:cs typeface="Arial" panose="020B0604020202020204" pitchFamily="34" charset="0"/>
              </a:rPr>
              <a:t>Es la situación en la que se crea la instancia de la clase </a:t>
            </a:r>
            <a:r>
              <a:rPr lang="es-ES" dirty="0" err="1">
                <a:effectLst/>
                <a:latin typeface="Calibri" panose="020F0502020204030204" pitchFamily="34" charset="0"/>
                <a:ea typeface="Calibri" panose="020F0502020204030204" pitchFamily="34" charset="0"/>
                <a:cs typeface="Arial" panose="020B0604020202020204" pitchFamily="34" charset="0"/>
              </a:rPr>
              <a:t>Thread</a:t>
            </a:r>
            <a:r>
              <a:rPr lang="es-ES" dirty="0">
                <a:effectLst/>
                <a:latin typeface="Calibri" panose="020F0502020204030204" pitchFamily="34" charset="0"/>
                <a:ea typeface="Calibri" panose="020F0502020204030204" pitchFamily="34" charset="0"/>
                <a:cs typeface="Arial" panose="020B0604020202020204" pitchFamily="34" charset="0"/>
              </a:rPr>
              <a:t>, pero el método de inicio no se llama [24].</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mj-lt"/>
              <a:buAutoNum type="arabicParenR"/>
            </a:pPr>
            <a:r>
              <a:rPr lang="es-EC" b="1" dirty="0">
                <a:effectLst/>
                <a:latin typeface="Calibri" panose="020F0502020204030204" pitchFamily="34" charset="0"/>
                <a:ea typeface="Calibri" panose="020F0502020204030204" pitchFamily="34" charset="0"/>
                <a:cs typeface="Arial" panose="020B0604020202020204" pitchFamily="34" charset="0"/>
              </a:rPr>
              <a:t>Estado listo:</a:t>
            </a:r>
            <a:r>
              <a:rPr lang="es-ES" dirty="0">
                <a:effectLst/>
                <a:latin typeface="Calibri" panose="020F0502020204030204" pitchFamily="34" charset="0"/>
                <a:ea typeface="Calibri" panose="020F0502020204030204" pitchFamily="34" charset="0"/>
                <a:cs typeface="Arial" panose="020B0604020202020204" pitchFamily="34" charset="0"/>
              </a:rPr>
              <a:t> Es la situación en la que el hilo está listo para funcionar y esperando el ciclo de la CPU [24].</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Font typeface="+mj-lt"/>
              <a:buAutoNum type="arabicParenR"/>
            </a:pPr>
            <a:r>
              <a:rPr lang="es-EC" b="1" dirty="0">
                <a:effectLst/>
                <a:latin typeface="Calibri" panose="020F0502020204030204" pitchFamily="34" charset="0"/>
                <a:ea typeface="Calibri" panose="020F0502020204030204" pitchFamily="34" charset="0"/>
                <a:cs typeface="Arial" panose="020B0604020202020204" pitchFamily="34" charset="0"/>
              </a:rPr>
              <a:t>Estado no ejecutable</a:t>
            </a:r>
            <a:r>
              <a:rPr lang="es-ES" b="1" dirty="0">
                <a:effectLst/>
                <a:latin typeface="Calibri" panose="020F0502020204030204" pitchFamily="34" charset="0"/>
                <a:ea typeface="Calibri" panose="020F0502020204030204" pitchFamily="34" charset="0"/>
                <a:cs typeface="Arial" panose="020B0604020202020204" pitchFamily="34" charset="0"/>
              </a:rPr>
              <a:t>:</a:t>
            </a:r>
            <a:r>
              <a:rPr lang="es-ES" dirty="0">
                <a:effectLst/>
                <a:latin typeface="Calibri" panose="020F0502020204030204" pitchFamily="34" charset="0"/>
                <a:ea typeface="Calibri" panose="020F0502020204030204" pitchFamily="34" charset="0"/>
                <a:cs typeface="Arial" panose="020B0604020202020204" pitchFamily="34" charset="0"/>
              </a:rPr>
              <a:t> Un hilo no es ejecutable cuando el método (</a:t>
            </a:r>
            <a:r>
              <a:rPr lang="es-ES" dirty="0" err="1">
                <a:effectLst/>
                <a:latin typeface="Calibri" panose="020F0502020204030204" pitchFamily="34" charset="0"/>
                <a:ea typeface="Calibri" panose="020F0502020204030204" pitchFamily="34" charset="0"/>
                <a:cs typeface="Arial" panose="020B0604020202020204" pitchFamily="34" charset="0"/>
              </a:rPr>
              <a:t>Sleep</a:t>
            </a:r>
            <a:r>
              <a:rPr lang="es-ES" dirty="0">
                <a:effectLst/>
                <a:latin typeface="Calibri" panose="020F0502020204030204" pitchFamily="34" charset="0"/>
                <a:ea typeface="Calibri" panose="020F0502020204030204" pitchFamily="34" charset="0"/>
                <a:cs typeface="Arial" panose="020B0604020202020204" pitchFamily="34" charset="0"/>
              </a:rPr>
              <a:t>) ha sido llamado, se ha llamado el método de espera bloqueado por operaciones de (E/S) (Entrada/Salida) [24].</a:t>
            </a:r>
            <a:endParaRPr lang="es-EC"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mj-lt"/>
              <a:buAutoNum type="arabicParenR"/>
            </a:pPr>
            <a:r>
              <a:rPr lang="es-ES" b="1" dirty="0">
                <a:effectLst/>
                <a:latin typeface="Calibri" panose="020F0502020204030204" pitchFamily="34" charset="0"/>
                <a:ea typeface="Calibri" panose="020F0502020204030204" pitchFamily="34" charset="0"/>
                <a:cs typeface="Arial" panose="020B0604020202020204" pitchFamily="34" charset="0"/>
              </a:rPr>
              <a:t>Estado muerto:</a:t>
            </a:r>
            <a:r>
              <a:rPr lang="es-ES" dirty="0">
                <a:effectLst/>
                <a:latin typeface="Calibri" panose="020F0502020204030204" pitchFamily="34" charset="0"/>
                <a:ea typeface="Calibri" panose="020F0502020204030204" pitchFamily="34" charset="0"/>
                <a:cs typeface="Arial" panose="020B0604020202020204" pitchFamily="34" charset="0"/>
              </a:rPr>
              <a:t> Es la situación en la que el hilo ha completado su ejecución o la misma ha sido abortada [24].</a:t>
            </a:r>
            <a:endParaRPr lang="es-EC"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180986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2" name="Tabla 1">
            <a:extLst>
              <a:ext uri="{FF2B5EF4-FFF2-40B4-BE49-F238E27FC236}">
                <a16:creationId xmlns:a16="http://schemas.microsoft.com/office/drawing/2014/main" id="{36DFACD0-0F0F-F028-9603-11B88915F936}"/>
              </a:ext>
            </a:extLst>
          </p:cNvPr>
          <p:cNvGraphicFramePr>
            <a:graphicFrameLocks noGrp="1"/>
          </p:cNvGraphicFramePr>
          <p:nvPr>
            <p:extLst>
              <p:ext uri="{D42A27DB-BD31-4B8C-83A1-F6EECF244321}">
                <p14:modId xmlns:p14="http://schemas.microsoft.com/office/powerpoint/2010/main" val="591852512"/>
              </p:ext>
            </p:extLst>
          </p:nvPr>
        </p:nvGraphicFramePr>
        <p:xfrm>
          <a:off x="973672" y="1488904"/>
          <a:ext cx="5224421" cy="4678299"/>
        </p:xfrm>
        <a:graphic>
          <a:graphicData uri="http://schemas.openxmlformats.org/drawingml/2006/table">
            <a:tbl>
              <a:tblPr firstCol="1" bandRow="1" bandCol="1">
                <a:tableStyleId>{5C22544A-7EE6-4342-B048-85BDC9FD1C3A}</a:tableStyleId>
              </a:tblPr>
              <a:tblGrid>
                <a:gridCol w="2611918">
                  <a:extLst>
                    <a:ext uri="{9D8B030D-6E8A-4147-A177-3AD203B41FA5}">
                      <a16:colId xmlns:a16="http://schemas.microsoft.com/office/drawing/2014/main" val="858947226"/>
                    </a:ext>
                  </a:extLst>
                </a:gridCol>
                <a:gridCol w="2612503">
                  <a:extLst>
                    <a:ext uri="{9D8B030D-6E8A-4147-A177-3AD203B41FA5}">
                      <a16:colId xmlns:a16="http://schemas.microsoft.com/office/drawing/2014/main" val="3688072959"/>
                    </a:ext>
                  </a:extLst>
                </a:gridCol>
              </a:tblGrid>
              <a:tr h="127864">
                <a:tc>
                  <a:txBody>
                    <a:bodyPr/>
                    <a:lstStyle/>
                    <a:p>
                      <a:pPr algn="just">
                        <a:lnSpc>
                          <a:spcPct val="115000"/>
                        </a:lnSpc>
                        <a:spcAft>
                          <a:spcPts val="1000"/>
                        </a:spcAft>
                      </a:pPr>
                      <a:r>
                        <a:rPr lang="es-ES" sz="1050">
                          <a:effectLst/>
                        </a:rPr>
                        <a:t>PROPIEDADES</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tc>
                  <a:txBody>
                    <a:bodyPr/>
                    <a:lstStyle/>
                    <a:p>
                      <a:pPr>
                        <a:lnSpc>
                          <a:spcPct val="115000"/>
                        </a:lnSpc>
                        <a:spcAft>
                          <a:spcPts val="1000"/>
                        </a:spcAft>
                      </a:pPr>
                      <a:r>
                        <a:rPr lang="es-ES" sz="1050">
                          <a:effectLst/>
                        </a:rPr>
                        <a:t>DEFINICIÓN</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extLst>
                  <a:ext uri="{0D108BD9-81ED-4DB2-BD59-A6C34878D82A}">
                    <a16:rowId xmlns:a16="http://schemas.microsoft.com/office/drawing/2014/main" val="1286513776"/>
                  </a:ext>
                </a:extLst>
              </a:tr>
              <a:tr h="535344">
                <a:tc>
                  <a:txBody>
                    <a:bodyPr/>
                    <a:lstStyle/>
                    <a:p>
                      <a:pPr algn="just">
                        <a:lnSpc>
                          <a:spcPct val="115000"/>
                        </a:lnSpc>
                        <a:spcAft>
                          <a:spcPts val="1000"/>
                        </a:spcAft>
                      </a:pPr>
                      <a:r>
                        <a:rPr lang="es-ES" sz="1050">
                          <a:effectLst/>
                        </a:rPr>
                        <a:t>APARTMENTSTATE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tc>
                  <a:txBody>
                    <a:bodyPr/>
                    <a:lstStyle/>
                    <a:p>
                      <a:pPr>
                        <a:lnSpc>
                          <a:spcPct val="115000"/>
                        </a:lnSpc>
                        <a:spcAft>
                          <a:spcPts val="1000"/>
                        </a:spcAft>
                      </a:pPr>
                      <a:r>
                        <a:rPr lang="es-ES" sz="1050">
                          <a:effectLst/>
                        </a:rPr>
                        <a:t>Obtiene o establece el estado del apartamento de este subproceso (Obsoleto: Se ha dejado de utilizar por lo que su soporte ya no está funcionando)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extLst>
                  <a:ext uri="{0D108BD9-81ED-4DB2-BD59-A6C34878D82A}">
                    <a16:rowId xmlns:a16="http://schemas.microsoft.com/office/drawing/2014/main" val="823489153"/>
                  </a:ext>
                </a:extLst>
              </a:tr>
              <a:tr h="263690">
                <a:tc>
                  <a:txBody>
                    <a:bodyPr/>
                    <a:lstStyle/>
                    <a:p>
                      <a:pPr algn="just">
                        <a:lnSpc>
                          <a:spcPct val="115000"/>
                        </a:lnSpc>
                        <a:spcAft>
                          <a:spcPts val="1000"/>
                        </a:spcAft>
                      </a:pPr>
                      <a:r>
                        <a:rPr lang="es-ES" sz="1050">
                          <a:effectLst/>
                        </a:rPr>
                        <a:t>CURRENTCULTURE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tc>
                  <a:txBody>
                    <a:bodyPr/>
                    <a:lstStyle/>
                    <a:p>
                      <a:pPr>
                        <a:lnSpc>
                          <a:spcPct val="115000"/>
                        </a:lnSpc>
                        <a:spcAft>
                          <a:spcPts val="1000"/>
                        </a:spcAft>
                      </a:pPr>
                      <a:r>
                        <a:rPr lang="es-ES" sz="1050">
                          <a:effectLst/>
                        </a:rPr>
                        <a:t>Obtiene o establece la referencia cultural del subproceso actual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extLst>
                  <a:ext uri="{0D108BD9-81ED-4DB2-BD59-A6C34878D82A}">
                    <a16:rowId xmlns:a16="http://schemas.microsoft.com/office/drawing/2014/main" val="2255328331"/>
                  </a:ext>
                </a:extLst>
              </a:tr>
              <a:tr h="399517">
                <a:tc>
                  <a:txBody>
                    <a:bodyPr/>
                    <a:lstStyle/>
                    <a:p>
                      <a:pPr algn="just">
                        <a:lnSpc>
                          <a:spcPct val="115000"/>
                        </a:lnSpc>
                        <a:spcAft>
                          <a:spcPts val="1000"/>
                        </a:spcAft>
                      </a:pPr>
                      <a:r>
                        <a:rPr lang="es-ES" sz="1050">
                          <a:effectLst/>
                        </a:rPr>
                        <a:t>CURRENTPRINCIPAL</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tc>
                  <a:txBody>
                    <a:bodyPr/>
                    <a:lstStyle/>
                    <a:p>
                      <a:pPr>
                        <a:lnSpc>
                          <a:spcPct val="115000"/>
                        </a:lnSpc>
                        <a:spcAft>
                          <a:spcPts val="1000"/>
                        </a:spcAft>
                      </a:pPr>
                      <a:r>
                        <a:rPr lang="es-ES" sz="1050" u="none" strike="noStrike">
                          <a:effectLst/>
                          <a:hlinkClick r:id="rId3"/>
                        </a:rPr>
                        <a:t>Obtiene</a:t>
                      </a:r>
                      <a:r>
                        <a:rPr lang="es-ES" sz="1050">
                          <a:effectLst/>
                        </a:rPr>
                        <a:t> o establece la entidad de seguridad actual del subproceso (para la seguridad basada en funciones)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extLst>
                  <a:ext uri="{0D108BD9-81ED-4DB2-BD59-A6C34878D82A}">
                    <a16:rowId xmlns:a16="http://schemas.microsoft.com/office/drawing/2014/main" val="1300240815"/>
                  </a:ext>
                </a:extLst>
              </a:tr>
              <a:tr h="263690">
                <a:tc>
                  <a:txBody>
                    <a:bodyPr/>
                    <a:lstStyle/>
                    <a:p>
                      <a:pPr algn="just">
                        <a:lnSpc>
                          <a:spcPct val="115000"/>
                        </a:lnSpc>
                        <a:spcAft>
                          <a:spcPts val="1000"/>
                        </a:spcAft>
                      </a:pPr>
                      <a:r>
                        <a:rPr lang="es-ES" sz="1050">
                          <a:effectLst/>
                        </a:rPr>
                        <a:t>CURRENTTHREAD</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tc>
                  <a:txBody>
                    <a:bodyPr/>
                    <a:lstStyle/>
                    <a:p>
                      <a:pPr algn="just">
                        <a:lnSpc>
                          <a:spcPct val="115000"/>
                        </a:lnSpc>
                        <a:spcAft>
                          <a:spcPts val="1000"/>
                        </a:spcAft>
                      </a:pPr>
                      <a:r>
                        <a:rPr lang="es-ES" sz="1050">
                          <a:effectLst/>
                        </a:rPr>
                        <a:t>Obtiene el subproceso actualmente en ejecución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extLst>
                  <a:ext uri="{0D108BD9-81ED-4DB2-BD59-A6C34878D82A}">
                    <a16:rowId xmlns:a16="http://schemas.microsoft.com/office/drawing/2014/main" val="4008579645"/>
                  </a:ext>
                </a:extLst>
              </a:tr>
              <a:tr h="535344">
                <a:tc>
                  <a:txBody>
                    <a:bodyPr/>
                    <a:lstStyle/>
                    <a:p>
                      <a:pPr algn="just">
                        <a:lnSpc>
                          <a:spcPct val="115000"/>
                        </a:lnSpc>
                        <a:spcAft>
                          <a:spcPts val="1000"/>
                        </a:spcAft>
                      </a:pPr>
                      <a:r>
                        <a:rPr lang="es-ES" sz="1050">
                          <a:effectLst/>
                        </a:rPr>
                        <a:t>CURRENTUICULTURE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tc>
                  <a:txBody>
                    <a:bodyPr/>
                    <a:lstStyle/>
                    <a:p>
                      <a:pPr algn="just">
                        <a:lnSpc>
                          <a:spcPct val="115000"/>
                        </a:lnSpc>
                        <a:spcAft>
                          <a:spcPts val="1000"/>
                        </a:spcAft>
                      </a:pPr>
                      <a:r>
                        <a:rPr lang="es-ES" sz="1050">
                          <a:effectLst/>
                        </a:rPr>
                        <a:t>Obtiene o establece la referencia cultural actual utilizada por Resource Manager para buscar recursos específicos de la referencia cultural en tiempo de ejecución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extLst>
                  <a:ext uri="{0D108BD9-81ED-4DB2-BD59-A6C34878D82A}">
                    <a16:rowId xmlns:a16="http://schemas.microsoft.com/office/drawing/2014/main" val="2002964428"/>
                  </a:ext>
                </a:extLst>
              </a:tr>
              <a:tr h="399517">
                <a:tc>
                  <a:txBody>
                    <a:bodyPr/>
                    <a:lstStyle/>
                    <a:p>
                      <a:pPr algn="just">
                        <a:lnSpc>
                          <a:spcPct val="115000"/>
                        </a:lnSpc>
                        <a:spcAft>
                          <a:spcPts val="1000"/>
                        </a:spcAft>
                      </a:pPr>
                      <a:r>
                        <a:rPr lang="es-ES" sz="1050">
                          <a:effectLst/>
                        </a:rPr>
                        <a:t>EXECUTIONCONTEXT</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tc>
                  <a:txBody>
                    <a:bodyPr/>
                    <a:lstStyle/>
                    <a:p>
                      <a:pPr algn="just">
                        <a:lnSpc>
                          <a:spcPct val="115000"/>
                        </a:lnSpc>
                        <a:spcAft>
                          <a:spcPts val="1000"/>
                        </a:spcAft>
                      </a:pPr>
                      <a:r>
                        <a:rPr lang="es-ES" sz="1050">
                          <a:effectLst/>
                        </a:rPr>
                        <a:t>Obtiene un objeto ExecutionContext que contiene información sobre los diversos contextos del subproceso actual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extLst>
                  <a:ext uri="{0D108BD9-81ED-4DB2-BD59-A6C34878D82A}">
                    <a16:rowId xmlns:a16="http://schemas.microsoft.com/office/drawing/2014/main" val="2650518475"/>
                  </a:ext>
                </a:extLst>
              </a:tr>
              <a:tr h="263690">
                <a:tc>
                  <a:txBody>
                    <a:bodyPr/>
                    <a:lstStyle/>
                    <a:p>
                      <a:pPr algn="just">
                        <a:lnSpc>
                          <a:spcPct val="115000"/>
                        </a:lnSpc>
                        <a:spcAft>
                          <a:spcPts val="1000"/>
                        </a:spcAft>
                      </a:pPr>
                      <a:r>
                        <a:rPr lang="es-ES" sz="1050">
                          <a:effectLst/>
                        </a:rPr>
                        <a:t>ISALIVE</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tc>
                  <a:txBody>
                    <a:bodyPr/>
                    <a:lstStyle/>
                    <a:p>
                      <a:pPr algn="just">
                        <a:lnSpc>
                          <a:spcPct val="115000"/>
                        </a:lnSpc>
                        <a:spcAft>
                          <a:spcPts val="1000"/>
                        </a:spcAft>
                      </a:pPr>
                      <a:r>
                        <a:rPr lang="es-ES" sz="1050">
                          <a:effectLst/>
                        </a:rPr>
                        <a:t>Obtiene un valor que indica el estado de ejecución del subproceso actual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extLst>
                  <a:ext uri="{0D108BD9-81ED-4DB2-BD59-A6C34878D82A}">
                    <a16:rowId xmlns:a16="http://schemas.microsoft.com/office/drawing/2014/main" val="2053935748"/>
                  </a:ext>
                </a:extLst>
              </a:tr>
              <a:tr h="399517">
                <a:tc>
                  <a:txBody>
                    <a:bodyPr/>
                    <a:lstStyle/>
                    <a:p>
                      <a:pPr algn="just">
                        <a:lnSpc>
                          <a:spcPct val="115000"/>
                        </a:lnSpc>
                        <a:spcAft>
                          <a:spcPts val="1000"/>
                        </a:spcAft>
                      </a:pPr>
                      <a:r>
                        <a:rPr lang="es-ES" sz="1050">
                          <a:effectLst/>
                        </a:rPr>
                        <a:t>ISBACKGROUND</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tc>
                  <a:txBody>
                    <a:bodyPr/>
                    <a:lstStyle/>
                    <a:p>
                      <a:pPr algn="just">
                        <a:lnSpc>
                          <a:spcPct val="115000"/>
                        </a:lnSpc>
                        <a:spcAft>
                          <a:spcPts val="1000"/>
                        </a:spcAft>
                      </a:pPr>
                      <a:r>
                        <a:rPr lang="es-ES" sz="1050" dirty="0">
                          <a:effectLst/>
                        </a:rPr>
                        <a:t>Obtiene o establece un valor que indica si un subproceso es o no un subproceso en segundo plano [25].</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40034" marR="40034" marT="0" marB="0"/>
                </a:tc>
                <a:extLst>
                  <a:ext uri="{0D108BD9-81ED-4DB2-BD59-A6C34878D82A}">
                    <a16:rowId xmlns:a16="http://schemas.microsoft.com/office/drawing/2014/main" val="1194560417"/>
                  </a:ext>
                </a:extLst>
              </a:tr>
            </a:tbl>
          </a:graphicData>
        </a:graphic>
      </p:graphicFrame>
    </p:spTree>
    <p:extLst>
      <p:ext uri="{BB962C8B-B14F-4D97-AF65-F5344CB8AC3E}">
        <p14:creationId xmlns:p14="http://schemas.microsoft.com/office/powerpoint/2010/main" val="3213647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graphicFrame>
        <p:nvGraphicFramePr>
          <p:cNvPr id="3" name="Tabla 2">
            <a:extLst>
              <a:ext uri="{FF2B5EF4-FFF2-40B4-BE49-F238E27FC236}">
                <a16:creationId xmlns:a16="http://schemas.microsoft.com/office/drawing/2014/main" id="{74606F19-FFB5-74EE-5D3D-225B9FE872A2}"/>
              </a:ext>
            </a:extLst>
          </p:cNvPr>
          <p:cNvGraphicFramePr>
            <a:graphicFrameLocks noGrp="1"/>
          </p:cNvGraphicFramePr>
          <p:nvPr>
            <p:extLst>
              <p:ext uri="{D42A27DB-BD31-4B8C-83A1-F6EECF244321}">
                <p14:modId xmlns:p14="http://schemas.microsoft.com/office/powerpoint/2010/main" val="3767422594"/>
              </p:ext>
            </p:extLst>
          </p:nvPr>
        </p:nvGraphicFramePr>
        <p:xfrm>
          <a:off x="784605" y="1806919"/>
          <a:ext cx="5663565" cy="2251522"/>
        </p:xfrm>
        <a:graphic>
          <a:graphicData uri="http://schemas.openxmlformats.org/drawingml/2006/table">
            <a:tbl>
              <a:tblPr firstCol="1" bandRow="1" bandCol="1">
                <a:tableStyleId>{5C22544A-7EE6-4342-B048-85BDC9FD1C3A}</a:tableStyleId>
              </a:tblPr>
              <a:tblGrid>
                <a:gridCol w="2831465">
                  <a:extLst>
                    <a:ext uri="{9D8B030D-6E8A-4147-A177-3AD203B41FA5}">
                      <a16:colId xmlns:a16="http://schemas.microsoft.com/office/drawing/2014/main" val="228294989"/>
                    </a:ext>
                  </a:extLst>
                </a:gridCol>
                <a:gridCol w="2832100">
                  <a:extLst>
                    <a:ext uri="{9D8B030D-6E8A-4147-A177-3AD203B41FA5}">
                      <a16:colId xmlns:a16="http://schemas.microsoft.com/office/drawing/2014/main" val="1180449686"/>
                    </a:ext>
                  </a:extLst>
                </a:gridCol>
              </a:tblGrid>
              <a:tr h="0">
                <a:tc>
                  <a:txBody>
                    <a:bodyPr/>
                    <a:lstStyle/>
                    <a:p>
                      <a:pPr algn="just">
                        <a:lnSpc>
                          <a:spcPct val="115000"/>
                        </a:lnSpc>
                        <a:spcAft>
                          <a:spcPts val="1000"/>
                        </a:spcAft>
                        <a:tabLst>
                          <a:tab pos="777240" algn="l"/>
                        </a:tabLst>
                      </a:pPr>
                      <a:r>
                        <a:rPr lang="es-ES" sz="1100">
                          <a:effectLst/>
                        </a:rPr>
                        <a:t>ISTHREADPOOLTHREAD</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Aft>
                          <a:spcPts val="1000"/>
                        </a:spcAft>
                      </a:pPr>
                      <a:r>
                        <a:rPr lang="es-ES" sz="1100">
                          <a:effectLst/>
                        </a:rPr>
                        <a:t>Obtiene un valor que indica si un subproceso pertenece o no al grupo de subprocesos administrado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22855312"/>
                  </a:ext>
                </a:extLst>
              </a:tr>
              <a:tr h="0">
                <a:tc>
                  <a:txBody>
                    <a:bodyPr/>
                    <a:lstStyle/>
                    <a:p>
                      <a:pPr algn="just">
                        <a:lnSpc>
                          <a:spcPct val="115000"/>
                        </a:lnSpc>
                        <a:spcAft>
                          <a:spcPts val="1000"/>
                        </a:spcAft>
                        <a:tabLst>
                          <a:tab pos="777240" algn="l"/>
                        </a:tabLst>
                      </a:pPr>
                      <a:r>
                        <a:rPr lang="es-ES" sz="1100">
                          <a:effectLst/>
                        </a:rPr>
                        <a:t>MANAGEDTHREADID</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Aft>
                          <a:spcPts val="1000"/>
                        </a:spcAft>
                      </a:pPr>
                      <a:r>
                        <a:rPr lang="es-ES" sz="1100">
                          <a:effectLst/>
                        </a:rPr>
                        <a:t>Obtiene un identificador único para el subproceso administrado actual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08319696"/>
                  </a:ext>
                </a:extLst>
              </a:tr>
              <a:tr h="0">
                <a:tc>
                  <a:txBody>
                    <a:bodyPr/>
                    <a:lstStyle/>
                    <a:p>
                      <a:pPr algn="just">
                        <a:lnSpc>
                          <a:spcPct val="115000"/>
                        </a:lnSpc>
                        <a:spcAft>
                          <a:spcPts val="1000"/>
                        </a:spcAft>
                        <a:tabLst>
                          <a:tab pos="777240" algn="l"/>
                        </a:tabLst>
                      </a:pPr>
                      <a:r>
                        <a:rPr lang="es-ES" sz="1100">
                          <a:effectLst/>
                        </a:rPr>
                        <a:t>NAME</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Aft>
                          <a:spcPts val="1000"/>
                        </a:spcAft>
                      </a:pPr>
                      <a:r>
                        <a:rPr lang="es-ES" sz="1100">
                          <a:effectLst/>
                        </a:rPr>
                        <a:t>Obtiene o establece el nombre del subproceso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46580706"/>
                  </a:ext>
                </a:extLst>
              </a:tr>
              <a:tr h="0">
                <a:tc>
                  <a:txBody>
                    <a:bodyPr/>
                    <a:lstStyle/>
                    <a:p>
                      <a:pPr algn="just">
                        <a:lnSpc>
                          <a:spcPct val="115000"/>
                        </a:lnSpc>
                        <a:spcAft>
                          <a:spcPts val="1000"/>
                        </a:spcAft>
                        <a:tabLst>
                          <a:tab pos="777240" algn="l"/>
                        </a:tabLst>
                      </a:pPr>
                      <a:r>
                        <a:rPr lang="es-ES" sz="1100">
                          <a:effectLst/>
                        </a:rPr>
                        <a:t>PRIORITY</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Aft>
                          <a:spcPts val="1000"/>
                        </a:spcAft>
                      </a:pPr>
                      <a:r>
                        <a:rPr lang="es-ES" sz="1100">
                          <a:effectLst/>
                        </a:rPr>
                        <a:t>Obtiene o establece un valor que indica la prioridad de programación de un subproceso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4593265"/>
                  </a:ext>
                </a:extLst>
              </a:tr>
              <a:tr h="0">
                <a:tc>
                  <a:txBody>
                    <a:bodyPr/>
                    <a:lstStyle/>
                    <a:p>
                      <a:pPr algn="just">
                        <a:lnSpc>
                          <a:spcPct val="115000"/>
                        </a:lnSpc>
                        <a:spcAft>
                          <a:spcPts val="1000"/>
                        </a:spcAft>
                        <a:tabLst>
                          <a:tab pos="777240" algn="l"/>
                        </a:tabLst>
                      </a:pPr>
                      <a:r>
                        <a:rPr lang="es-ES" sz="1100">
                          <a:effectLst/>
                        </a:rPr>
                        <a:t>THREADSTATE</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Aft>
                          <a:spcPts val="1000"/>
                        </a:spcAft>
                      </a:pPr>
                      <a:r>
                        <a:rPr lang="es-ES" sz="1100" dirty="0">
                          <a:effectLst/>
                        </a:rPr>
                        <a:t>Obtiene un valor que contiene los estados del subproceso actual [25].</a:t>
                      </a:r>
                      <a:endParaRPr lang="es-EC"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50891594"/>
                  </a:ext>
                </a:extLst>
              </a:tr>
            </a:tbl>
          </a:graphicData>
        </a:graphic>
      </p:graphicFrame>
    </p:spTree>
    <p:extLst>
      <p:ext uri="{BB962C8B-B14F-4D97-AF65-F5344CB8AC3E}">
        <p14:creationId xmlns:p14="http://schemas.microsoft.com/office/powerpoint/2010/main" val="45990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1d9f04a12b2_0_606"/>
          <p:cNvSpPr txBox="1">
            <a:spLocks noGrp="1"/>
          </p:cNvSpPr>
          <p:nvPr>
            <p:ph type="title"/>
          </p:nvPr>
        </p:nvSpPr>
        <p:spPr>
          <a:xfrm>
            <a:off x="435894" y="526617"/>
            <a:ext cx="82722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ts val="2100"/>
              <a:buFont typeface="Gill Sans"/>
              <a:buNone/>
            </a:pPr>
            <a:r>
              <a:rPr lang="es-ES" sz="1800" b="1" dirty="0">
                <a:solidFill>
                  <a:schemeClr val="bg1"/>
                </a:solidFill>
                <a:effectLst/>
                <a:latin typeface="Calibri" panose="020F0502020204030204" pitchFamily="34" charset="0"/>
                <a:ea typeface="Calibri" panose="020F0502020204030204" pitchFamily="34" charset="0"/>
              </a:rPr>
              <a:t>HERRAMIENTAS DE DOTNET (.NET) &amp; EDITORES</a:t>
            </a:r>
            <a:endParaRPr dirty="0">
              <a:solidFill>
                <a:schemeClr val="bg1"/>
              </a:solidFill>
            </a:endParaRPr>
          </a:p>
        </p:txBody>
      </p:sp>
      <p:sp>
        <p:nvSpPr>
          <p:cNvPr id="262" name="Google Shape;262;g1d9f04a12b2_0_606"/>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3" name="Google Shape;263;g1d9f04a12b2_0_606"/>
          <p:cNvSpPr txBox="1"/>
          <p:nvPr/>
        </p:nvSpPr>
        <p:spPr>
          <a:xfrm>
            <a:off x="8863256" y="4843418"/>
            <a:ext cx="2808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9</a:t>
            </a:r>
            <a:endParaRPr sz="1100">
              <a:solidFill>
                <a:schemeClr val="lt1"/>
              </a:solidFill>
            </a:endParaRPr>
          </a:p>
        </p:txBody>
      </p:sp>
      <p:sp>
        <p:nvSpPr>
          <p:cNvPr id="265" name="Google Shape;265;g1d9f04a12b2_0_606"/>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	MARCO TEÓRICO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2.5	C#</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5	DESARROLLO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5.2	Proyecto 1</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5.2.1  Codificación del archivo PelotaHilos.cs</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pic>
        <p:nvPicPr>
          <p:cNvPr id="5" name="Imagen 4">
            <a:extLst>
              <a:ext uri="{FF2B5EF4-FFF2-40B4-BE49-F238E27FC236}">
                <a16:creationId xmlns:a16="http://schemas.microsoft.com/office/drawing/2014/main" id="{B73396AA-9060-91CC-3FB8-B43E3D3FAC2C}"/>
              </a:ext>
            </a:extLst>
          </p:cNvPr>
          <p:cNvPicPr>
            <a:picLocks noChangeAspect="1"/>
          </p:cNvPicPr>
          <p:nvPr/>
        </p:nvPicPr>
        <p:blipFill>
          <a:blip r:embed="rId3"/>
          <a:stretch>
            <a:fillRect/>
          </a:stretch>
        </p:blipFill>
        <p:spPr>
          <a:xfrm>
            <a:off x="570369" y="2680182"/>
            <a:ext cx="5715798" cy="2353003"/>
          </a:xfrm>
          <a:prstGeom prst="rect">
            <a:avLst/>
          </a:prstGeom>
        </p:spPr>
      </p:pic>
      <p:sp>
        <p:nvSpPr>
          <p:cNvPr id="7" name="CuadroTexto 6">
            <a:extLst>
              <a:ext uri="{FF2B5EF4-FFF2-40B4-BE49-F238E27FC236}">
                <a16:creationId xmlns:a16="http://schemas.microsoft.com/office/drawing/2014/main" id="{51DD35D2-FD4E-F17F-1E9A-95C2E1892F98}"/>
              </a:ext>
            </a:extLst>
          </p:cNvPr>
          <p:cNvSpPr txBox="1"/>
          <p:nvPr/>
        </p:nvSpPr>
        <p:spPr>
          <a:xfrm>
            <a:off x="134387" y="1286817"/>
            <a:ext cx="6704487" cy="1316579"/>
          </a:xfrm>
          <a:prstGeom prst="rect">
            <a:avLst/>
          </a:prstGeom>
          <a:noFill/>
        </p:spPr>
        <p:txBody>
          <a:bodyPr wrap="square">
            <a:spAutoFit/>
          </a:bodyPr>
          <a:lstStyle/>
          <a:p>
            <a:pPr algn="just">
              <a:lnSpc>
                <a:spcPct val="115000"/>
              </a:lnSpc>
              <a:spcAft>
                <a:spcPts val="1000"/>
              </a:spcAft>
            </a:pPr>
            <a:r>
              <a:rPr lang="es-ES" sz="1400" dirty="0">
                <a:effectLst/>
                <a:latin typeface="Calibri" panose="020F0502020204030204" pitchFamily="34" charset="0"/>
                <a:ea typeface="Calibri" panose="020F0502020204030204" pitchFamily="34" charset="0"/>
                <a:cs typeface="Arial" panose="020B0604020202020204" pitchFamily="34" charset="0"/>
              </a:rPr>
              <a:t>La familia de productos Visual Studio proporciona una excelente experiencia de desarrollo de .NET en Windows, Linux, and macOS. Por lo que cuenta con Visual Studio Marketplace que tiene miles de extensiones de editor de Microsoft y otras. Si prefiere usar un editor diferente, hay complementos y herramientas de línea de comandos de .NET para muchos editores populares [1].</a:t>
            </a:r>
            <a:endParaRPr lang="es-EC" sz="1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5" name="Tabla 4">
            <a:extLst>
              <a:ext uri="{FF2B5EF4-FFF2-40B4-BE49-F238E27FC236}">
                <a16:creationId xmlns:a16="http://schemas.microsoft.com/office/drawing/2014/main" id="{F4C350FE-B341-4C89-AF9D-1127C949AD00}"/>
              </a:ext>
            </a:extLst>
          </p:cNvPr>
          <p:cNvGraphicFramePr>
            <a:graphicFrameLocks noGrp="1"/>
          </p:cNvGraphicFramePr>
          <p:nvPr>
            <p:extLst>
              <p:ext uri="{D42A27DB-BD31-4B8C-83A1-F6EECF244321}">
                <p14:modId xmlns:p14="http://schemas.microsoft.com/office/powerpoint/2010/main" val="1086443404"/>
              </p:ext>
            </p:extLst>
          </p:nvPr>
        </p:nvGraphicFramePr>
        <p:xfrm>
          <a:off x="442899" y="1768237"/>
          <a:ext cx="6402900" cy="5253990"/>
        </p:xfrm>
        <a:graphic>
          <a:graphicData uri="http://schemas.openxmlformats.org/drawingml/2006/table">
            <a:tbl>
              <a:tblPr firstCol="1" bandRow="1" bandCol="1">
                <a:tableStyleId>{5C22544A-7EE6-4342-B048-85BDC9FD1C3A}</a:tableStyleId>
              </a:tblPr>
              <a:tblGrid>
                <a:gridCol w="3220475">
                  <a:extLst>
                    <a:ext uri="{9D8B030D-6E8A-4147-A177-3AD203B41FA5}">
                      <a16:colId xmlns:a16="http://schemas.microsoft.com/office/drawing/2014/main" val="1231049811"/>
                    </a:ext>
                  </a:extLst>
                </a:gridCol>
                <a:gridCol w="3182425">
                  <a:extLst>
                    <a:ext uri="{9D8B030D-6E8A-4147-A177-3AD203B41FA5}">
                      <a16:colId xmlns:a16="http://schemas.microsoft.com/office/drawing/2014/main" val="1379593963"/>
                    </a:ext>
                  </a:extLst>
                </a:gridCol>
              </a:tblGrid>
              <a:tr h="81692">
                <a:tc>
                  <a:txBody>
                    <a:bodyPr/>
                    <a:lstStyle/>
                    <a:p>
                      <a:pPr algn="just">
                        <a:lnSpc>
                          <a:spcPct val="115000"/>
                        </a:lnSpc>
                        <a:spcAft>
                          <a:spcPts val="1000"/>
                        </a:spcAft>
                      </a:pPr>
                      <a:r>
                        <a:rPr lang="es-ES" sz="1050">
                          <a:effectLst/>
                        </a:rPr>
                        <a:t>MÉTODOS</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tc>
                  <a:txBody>
                    <a:bodyPr/>
                    <a:lstStyle/>
                    <a:p>
                      <a:pPr>
                        <a:lnSpc>
                          <a:spcPct val="115000"/>
                        </a:lnSpc>
                        <a:spcAft>
                          <a:spcPts val="1000"/>
                        </a:spcAft>
                      </a:pPr>
                      <a:r>
                        <a:rPr lang="es-ES" sz="1050">
                          <a:effectLst/>
                        </a:rPr>
                        <a:t>DEFINICIÓN</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extLst>
                  <a:ext uri="{0D108BD9-81ED-4DB2-BD59-A6C34878D82A}">
                    <a16:rowId xmlns:a16="http://schemas.microsoft.com/office/drawing/2014/main" val="3171191366"/>
                  </a:ext>
                </a:extLst>
              </a:tr>
              <a:tr h="428809">
                <a:tc>
                  <a:txBody>
                    <a:bodyPr/>
                    <a:lstStyle/>
                    <a:p>
                      <a:pPr algn="just">
                        <a:lnSpc>
                          <a:spcPct val="115000"/>
                        </a:lnSpc>
                        <a:spcAft>
                          <a:spcPts val="1000"/>
                        </a:spcAft>
                      </a:pPr>
                      <a:r>
                        <a:rPr lang="es-ES" sz="1050" dirty="0">
                          <a:effectLst/>
                        </a:rPr>
                        <a:t>ABORT()</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tc>
                  <a:txBody>
                    <a:bodyPr/>
                    <a:lstStyle/>
                    <a:p>
                      <a:pPr>
                        <a:lnSpc>
                          <a:spcPct val="115000"/>
                        </a:lnSpc>
                        <a:spcAft>
                          <a:spcPts val="1000"/>
                        </a:spcAft>
                      </a:pPr>
                      <a:r>
                        <a:rPr lang="es-ES" sz="1050">
                          <a:effectLst/>
                        </a:rPr>
                        <a:t>Obsoleto. Genera una ThreadAbortException en el subproceso en el que se invoca, para comenzar el proceso de terminación del subproceso. Llamar a este método generalmente termina el hilo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extLst>
                  <a:ext uri="{0D108BD9-81ED-4DB2-BD59-A6C34878D82A}">
                    <a16:rowId xmlns:a16="http://schemas.microsoft.com/office/drawing/2014/main" val="3167411243"/>
                  </a:ext>
                </a:extLst>
              </a:tr>
              <a:tr h="689148">
                <a:tc>
                  <a:txBody>
                    <a:bodyPr/>
                    <a:lstStyle/>
                    <a:p>
                      <a:pPr algn="just">
                        <a:lnSpc>
                          <a:spcPct val="115000"/>
                        </a:lnSpc>
                        <a:spcAft>
                          <a:spcPts val="1000"/>
                        </a:spcAft>
                      </a:pPr>
                      <a:r>
                        <a:rPr lang="es-ES" sz="1050">
                          <a:effectLst/>
                        </a:rPr>
                        <a:t>ABORT(OBJECT)</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tc>
                  <a:txBody>
                    <a:bodyPr/>
                    <a:lstStyle/>
                    <a:p>
                      <a:pPr>
                        <a:lnSpc>
                          <a:spcPct val="115000"/>
                        </a:lnSpc>
                        <a:spcAft>
                          <a:spcPts val="1000"/>
                        </a:spcAft>
                      </a:pPr>
                      <a:r>
                        <a:rPr lang="es-ES" sz="1050">
                          <a:effectLst/>
                        </a:rPr>
                        <a:t>Obsoleto. Genera una excepción ThreadAbortException en el subproceso en el que se invoca, para comenzar el proceso de terminación del subproceso y, al mismo tiempo, proporciona información de excepción sobre la terminación del subproceso. Llamar a este método generalmente termina el hilo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extLst>
                  <a:ext uri="{0D108BD9-81ED-4DB2-BD59-A6C34878D82A}">
                    <a16:rowId xmlns:a16="http://schemas.microsoft.com/office/drawing/2014/main" val="2732156748"/>
                  </a:ext>
                </a:extLst>
              </a:tr>
              <a:tr h="428809">
                <a:tc>
                  <a:txBody>
                    <a:bodyPr/>
                    <a:lstStyle/>
                    <a:p>
                      <a:pPr algn="just">
                        <a:lnSpc>
                          <a:spcPct val="115000"/>
                        </a:lnSpc>
                        <a:spcAft>
                          <a:spcPts val="1000"/>
                        </a:spcAft>
                      </a:pPr>
                      <a:r>
                        <a:rPr lang="es-ES" sz="1050">
                          <a:effectLst/>
                        </a:rPr>
                        <a:t>ALLOCATEDATASLOT()</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tc>
                  <a:txBody>
                    <a:bodyPr/>
                    <a:lstStyle/>
                    <a:p>
                      <a:pPr>
                        <a:lnSpc>
                          <a:spcPct val="115000"/>
                        </a:lnSpc>
                        <a:spcAft>
                          <a:spcPts val="1000"/>
                        </a:spcAft>
                      </a:pPr>
                      <a:r>
                        <a:rPr lang="es-ES" sz="1050">
                          <a:effectLst/>
                        </a:rPr>
                        <a:t>Asigna una ranura de datos sin nombre en todos los subprocesos. Para un mejor rendimiento, utilice campos que estén marcados con el atributo ThreadStaticAttribute en su lugar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extLst>
                  <a:ext uri="{0D108BD9-81ED-4DB2-BD59-A6C34878D82A}">
                    <a16:rowId xmlns:a16="http://schemas.microsoft.com/office/drawing/2014/main" val="2390927740"/>
                  </a:ext>
                </a:extLst>
              </a:tr>
              <a:tr h="428809">
                <a:tc>
                  <a:txBody>
                    <a:bodyPr/>
                    <a:lstStyle/>
                    <a:p>
                      <a:pPr algn="just">
                        <a:lnSpc>
                          <a:spcPct val="115000"/>
                        </a:lnSpc>
                        <a:spcAft>
                          <a:spcPts val="1000"/>
                        </a:spcAft>
                      </a:pPr>
                      <a:r>
                        <a:rPr lang="es-ES" sz="1050">
                          <a:effectLst/>
                        </a:rPr>
                        <a:t>ALLOCATENAMEDDATASLOT(STRING)</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tc>
                  <a:txBody>
                    <a:bodyPr/>
                    <a:lstStyle/>
                    <a:p>
                      <a:pPr algn="just">
                        <a:lnSpc>
                          <a:spcPct val="115000"/>
                        </a:lnSpc>
                        <a:spcAft>
                          <a:spcPts val="1000"/>
                        </a:spcAft>
                      </a:pPr>
                      <a:r>
                        <a:rPr lang="es-ES" sz="1050">
                          <a:effectLst/>
                        </a:rPr>
                        <a:t>Asigna una ranura de datos con nombre en todos los subprocesos. Para un mejor rendimiento, utilice campos que estén marcados con el atributo ThreadStaticAttribute en su lugar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extLst>
                  <a:ext uri="{0D108BD9-81ED-4DB2-BD59-A6C34878D82A}">
                    <a16:rowId xmlns:a16="http://schemas.microsoft.com/office/drawing/2014/main" val="2740202202"/>
                  </a:ext>
                </a:extLst>
              </a:tr>
              <a:tr h="608473">
                <a:tc>
                  <a:txBody>
                    <a:bodyPr/>
                    <a:lstStyle/>
                    <a:p>
                      <a:pPr algn="just">
                        <a:lnSpc>
                          <a:spcPct val="115000"/>
                        </a:lnSpc>
                        <a:spcAft>
                          <a:spcPts val="1000"/>
                        </a:spcAft>
                      </a:pPr>
                      <a:r>
                        <a:rPr lang="es-ES" sz="1050">
                          <a:effectLst/>
                        </a:rPr>
                        <a:t>BEGINCRITICALREGION()</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tc>
                  <a:txBody>
                    <a:bodyPr/>
                    <a:lstStyle/>
                    <a:p>
                      <a:pPr algn="just">
                        <a:lnSpc>
                          <a:spcPct val="115000"/>
                        </a:lnSpc>
                        <a:spcAft>
                          <a:spcPts val="1000"/>
                        </a:spcAft>
                      </a:pPr>
                      <a:r>
                        <a:rPr lang="es-ES" sz="1050">
                          <a:effectLst/>
                        </a:rPr>
                        <a:t>Notifica a un host que la ejecución está a punto de ingresar a una región de código en la que los efectos de un aborto de subproceso o una excepción no controlada pueden poner en peligro otras tareas en el dominio de la aplicación [25].</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extLst>
                  <a:ext uri="{0D108BD9-81ED-4DB2-BD59-A6C34878D82A}">
                    <a16:rowId xmlns:a16="http://schemas.microsoft.com/office/drawing/2014/main" val="2205668111"/>
                  </a:ext>
                </a:extLst>
              </a:tr>
              <a:tr h="342030">
                <a:tc>
                  <a:txBody>
                    <a:bodyPr/>
                    <a:lstStyle/>
                    <a:p>
                      <a:pPr algn="just">
                        <a:lnSpc>
                          <a:spcPct val="115000"/>
                        </a:lnSpc>
                        <a:spcAft>
                          <a:spcPts val="1000"/>
                        </a:spcAft>
                      </a:pPr>
                      <a:r>
                        <a:rPr lang="es-ES" sz="1050">
                          <a:effectLst/>
                        </a:rPr>
                        <a:t>BEGINTHREADAFFINITY()</a:t>
                      </a:r>
                      <a:endParaRPr lang="es-EC" sz="105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tc>
                  <a:txBody>
                    <a:bodyPr/>
                    <a:lstStyle/>
                    <a:p>
                      <a:pPr algn="just">
                        <a:lnSpc>
                          <a:spcPct val="115000"/>
                        </a:lnSpc>
                        <a:spcAft>
                          <a:spcPts val="1000"/>
                        </a:spcAft>
                      </a:pPr>
                      <a:r>
                        <a:rPr lang="es-ES" sz="1050" dirty="0">
                          <a:effectLst/>
                        </a:rPr>
                        <a:t>Notifica a un host que el código administrado está a punto de ejecutar instrucciones que dependen de la identidad del subproceso del sistema operativo físico actual [25].</a:t>
                      </a:r>
                      <a:endParaRPr lang="es-EC" sz="1050" dirty="0">
                        <a:effectLst/>
                        <a:latin typeface="Calibri" panose="020F0502020204030204" pitchFamily="34" charset="0"/>
                        <a:ea typeface="Calibri" panose="020F0502020204030204" pitchFamily="34" charset="0"/>
                        <a:cs typeface="Arial" panose="020B0604020202020204" pitchFamily="34" charset="0"/>
                      </a:endParaRPr>
                    </a:p>
                  </a:txBody>
                  <a:tcPr marL="27976" marR="27976" marT="0" marB="0"/>
                </a:tc>
                <a:extLst>
                  <a:ext uri="{0D108BD9-81ED-4DB2-BD59-A6C34878D82A}">
                    <a16:rowId xmlns:a16="http://schemas.microsoft.com/office/drawing/2014/main" val="2706595162"/>
                  </a:ext>
                </a:extLst>
              </a:tr>
            </a:tbl>
          </a:graphicData>
        </a:graphic>
      </p:graphicFrame>
    </p:spTree>
    <p:extLst>
      <p:ext uri="{BB962C8B-B14F-4D97-AF65-F5344CB8AC3E}">
        <p14:creationId xmlns:p14="http://schemas.microsoft.com/office/powerpoint/2010/main" val="33021719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2" name="Tabla 1">
            <a:extLst>
              <a:ext uri="{FF2B5EF4-FFF2-40B4-BE49-F238E27FC236}">
                <a16:creationId xmlns:a16="http://schemas.microsoft.com/office/drawing/2014/main" id="{87C12895-4B53-3623-DB61-49CC3C658045}"/>
              </a:ext>
            </a:extLst>
          </p:cNvPr>
          <p:cNvGraphicFramePr>
            <a:graphicFrameLocks noGrp="1"/>
          </p:cNvGraphicFramePr>
          <p:nvPr>
            <p:extLst>
              <p:ext uri="{D42A27DB-BD31-4B8C-83A1-F6EECF244321}">
                <p14:modId xmlns:p14="http://schemas.microsoft.com/office/powerpoint/2010/main" val="1303120567"/>
              </p:ext>
            </p:extLst>
          </p:nvPr>
        </p:nvGraphicFramePr>
        <p:xfrm>
          <a:off x="650961" y="1802815"/>
          <a:ext cx="5255739" cy="2801471"/>
        </p:xfrm>
        <a:graphic>
          <a:graphicData uri="http://schemas.openxmlformats.org/drawingml/2006/table">
            <a:tbl>
              <a:tblPr firstCol="1" bandRow="1" bandCol="1">
                <a:tableStyleId>{5C22544A-7EE6-4342-B048-85BDC9FD1C3A}</a:tableStyleId>
              </a:tblPr>
              <a:tblGrid>
                <a:gridCol w="2643485">
                  <a:extLst>
                    <a:ext uri="{9D8B030D-6E8A-4147-A177-3AD203B41FA5}">
                      <a16:colId xmlns:a16="http://schemas.microsoft.com/office/drawing/2014/main" val="1205214698"/>
                    </a:ext>
                  </a:extLst>
                </a:gridCol>
                <a:gridCol w="2612254">
                  <a:extLst>
                    <a:ext uri="{9D8B030D-6E8A-4147-A177-3AD203B41FA5}">
                      <a16:colId xmlns:a16="http://schemas.microsoft.com/office/drawing/2014/main" val="359869246"/>
                    </a:ext>
                  </a:extLst>
                </a:gridCol>
              </a:tblGrid>
              <a:tr h="705126">
                <a:tc>
                  <a:txBody>
                    <a:bodyPr/>
                    <a:lstStyle/>
                    <a:p>
                      <a:pPr algn="just">
                        <a:lnSpc>
                          <a:spcPct val="115000"/>
                        </a:lnSpc>
                        <a:spcAft>
                          <a:spcPts val="1000"/>
                        </a:spcAft>
                      </a:pPr>
                      <a:r>
                        <a:rPr lang="es-ES" sz="1000">
                          <a:effectLst/>
                        </a:rPr>
                        <a:t>DISABLECOMOBJECTEAGERCLEANUP()</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tc>
                  <a:txBody>
                    <a:bodyPr/>
                    <a:lstStyle/>
                    <a:p>
                      <a:pPr algn="just">
                        <a:lnSpc>
                          <a:spcPct val="115000"/>
                        </a:lnSpc>
                        <a:spcAft>
                          <a:spcPts val="1000"/>
                        </a:spcAft>
                      </a:pPr>
                      <a:r>
                        <a:rPr lang="es-ES" sz="1000">
                          <a:effectLst/>
                        </a:rPr>
                        <a:t>Desactiva la limpieza automática de contenedores a los que se puede llamar en tiempo de ejecución (RCW) para el subproceso actual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extLst>
                  <a:ext uri="{0D108BD9-81ED-4DB2-BD59-A6C34878D82A}">
                    <a16:rowId xmlns:a16="http://schemas.microsoft.com/office/drawing/2014/main" val="1653464833"/>
                  </a:ext>
                </a:extLst>
              </a:tr>
              <a:tr h="884030">
                <a:tc>
                  <a:txBody>
                    <a:bodyPr/>
                    <a:lstStyle/>
                    <a:p>
                      <a:pPr algn="just">
                        <a:lnSpc>
                          <a:spcPct val="115000"/>
                        </a:lnSpc>
                        <a:spcAft>
                          <a:spcPts val="1000"/>
                        </a:spcAft>
                      </a:pPr>
                      <a:r>
                        <a:rPr lang="es-ES" sz="1000">
                          <a:effectLst/>
                        </a:rPr>
                        <a:t>ENDCRITICALREGION()</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tc>
                  <a:txBody>
                    <a:bodyPr/>
                    <a:lstStyle/>
                    <a:p>
                      <a:pPr algn="just">
                        <a:lnSpc>
                          <a:spcPct val="115000"/>
                        </a:lnSpc>
                        <a:spcAft>
                          <a:spcPts val="1000"/>
                        </a:spcAft>
                      </a:pPr>
                      <a:r>
                        <a:rPr lang="es-ES" sz="1000">
                          <a:effectLst/>
                        </a:rPr>
                        <a:t>Notifica a un host que la ejecución está a punto de ingresar a una región de código en la que los efectos de un aborto de subproceso o una excepción no controlada se limitan a la tarea actual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extLst>
                  <a:ext uri="{0D108BD9-81ED-4DB2-BD59-A6C34878D82A}">
                    <a16:rowId xmlns:a16="http://schemas.microsoft.com/office/drawing/2014/main" val="2640225612"/>
                  </a:ext>
                </a:extLst>
              </a:tr>
              <a:tr h="705126">
                <a:tc>
                  <a:txBody>
                    <a:bodyPr/>
                    <a:lstStyle/>
                    <a:p>
                      <a:pPr algn="just">
                        <a:lnSpc>
                          <a:spcPct val="115000"/>
                        </a:lnSpc>
                        <a:spcAft>
                          <a:spcPts val="1000"/>
                        </a:spcAft>
                        <a:tabLst>
                          <a:tab pos="777240" algn="l"/>
                        </a:tabLst>
                      </a:pPr>
                      <a:r>
                        <a:rPr lang="es-ES" sz="1000">
                          <a:effectLst/>
                        </a:rPr>
                        <a:t>ENDTHREADAFFINITY()</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tc>
                  <a:txBody>
                    <a:bodyPr/>
                    <a:lstStyle/>
                    <a:p>
                      <a:pPr algn="just">
                        <a:lnSpc>
                          <a:spcPct val="115000"/>
                        </a:lnSpc>
                        <a:spcAft>
                          <a:spcPts val="1000"/>
                        </a:spcAft>
                      </a:pPr>
                      <a:r>
                        <a:rPr lang="es-ES" sz="1000">
                          <a:effectLst/>
                        </a:rPr>
                        <a:t>Notifica a un host que el código administrado ha terminado de ejecutar instrucciones que dependen de la identidad del subproceso del sistema operativo físico actual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extLst>
                  <a:ext uri="{0D108BD9-81ED-4DB2-BD59-A6C34878D82A}">
                    <a16:rowId xmlns:a16="http://schemas.microsoft.com/office/drawing/2014/main" val="168703053"/>
                  </a:ext>
                </a:extLst>
              </a:tr>
              <a:tr h="347318">
                <a:tc>
                  <a:txBody>
                    <a:bodyPr/>
                    <a:lstStyle/>
                    <a:p>
                      <a:pPr algn="just">
                        <a:lnSpc>
                          <a:spcPct val="115000"/>
                        </a:lnSpc>
                        <a:spcAft>
                          <a:spcPts val="1000"/>
                        </a:spcAft>
                        <a:tabLst>
                          <a:tab pos="777240" algn="l"/>
                        </a:tabLst>
                      </a:pPr>
                      <a:r>
                        <a:rPr lang="es-ES" sz="1000">
                          <a:effectLst/>
                        </a:rPr>
                        <a:t>EQUALS(OBJECT)</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tc>
                  <a:txBody>
                    <a:bodyPr/>
                    <a:lstStyle/>
                    <a:p>
                      <a:pPr algn="just">
                        <a:lnSpc>
                          <a:spcPct val="115000"/>
                        </a:lnSpc>
                        <a:spcAft>
                          <a:spcPts val="1000"/>
                        </a:spcAft>
                      </a:pPr>
                      <a:r>
                        <a:rPr lang="es-ES" sz="1000" dirty="0">
                          <a:effectLst/>
                        </a:rPr>
                        <a:t>Determina si el objeto especificado es igual al objeto actual. (Heredado de Objeto) [25].</a:t>
                      </a:r>
                      <a:endParaRPr lang="es-EC" sz="1000" dirty="0">
                        <a:effectLst/>
                        <a:latin typeface="Calibri" panose="020F0502020204030204" pitchFamily="34" charset="0"/>
                        <a:ea typeface="Calibri" panose="020F0502020204030204" pitchFamily="34" charset="0"/>
                        <a:cs typeface="Arial" panose="020B0604020202020204" pitchFamily="34" charset="0"/>
                      </a:endParaRPr>
                    </a:p>
                  </a:txBody>
                  <a:tcPr marL="63642" marR="63642" marT="0" marB="0"/>
                </a:tc>
                <a:extLst>
                  <a:ext uri="{0D108BD9-81ED-4DB2-BD59-A6C34878D82A}">
                    <a16:rowId xmlns:a16="http://schemas.microsoft.com/office/drawing/2014/main" val="324561428"/>
                  </a:ext>
                </a:extLst>
              </a:tr>
            </a:tbl>
          </a:graphicData>
        </a:graphic>
      </p:graphicFrame>
    </p:spTree>
    <p:extLst>
      <p:ext uri="{BB962C8B-B14F-4D97-AF65-F5344CB8AC3E}">
        <p14:creationId xmlns:p14="http://schemas.microsoft.com/office/powerpoint/2010/main" val="13810272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3" name="Tabla 2">
            <a:extLst>
              <a:ext uri="{FF2B5EF4-FFF2-40B4-BE49-F238E27FC236}">
                <a16:creationId xmlns:a16="http://schemas.microsoft.com/office/drawing/2014/main" id="{57922E45-7E59-9D7B-EFCF-A9561517A9FB}"/>
              </a:ext>
            </a:extLst>
          </p:cNvPr>
          <p:cNvGraphicFramePr>
            <a:graphicFrameLocks noGrp="1"/>
          </p:cNvGraphicFramePr>
          <p:nvPr>
            <p:extLst>
              <p:ext uri="{D42A27DB-BD31-4B8C-83A1-F6EECF244321}">
                <p14:modId xmlns:p14="http://schemas.microsoft.com/office/powerpoint/2010/main" val="2519599582"/>
              </p:ext>
            </p:extLst>
          </p:nvPr>
        </p:nvGraphicFramePr>
        <p:xfrm>
          <a:off x="818576" y="1680950"/>
          <a:ext cx="5637545" cy="2842262"/>
        </p:xfrm>
        <a:graphic>
          <a:graphicData uri="http://schemas.openxmlformats.org/drawingml/2006/table">
            <a:tbl>
              <a:tblPr firstCol="1" bandRow="1" bandCol="1">
                <a:tableStyleId>{5C22544A-7EE6-4342-B048-85BDC9FD1C3A}</a:tableStyleId>
              </a:tblPr>
              <a:tblGrid>
                <a:gridCol w="2835523">
                  <a:extLst>
                    <a:ext uri="{9D8B030D-6E8A-4147-A177-3AD203B41FA5}">
                      <a16:colId xmlns:a16="http://schemas.microsoft.com/office/drawing/2014/main" val="128082350"/>
                    </a:ext>
                  </a:extLst>
                </a:gridCol>
                <a:gridCol w="2802022">
                  <a:extLst>
                    <a:ext uri="{9D8B030D-6E8A-4147-A177-3AD203B41FA5}">
                      <a16:colId xmlns:a16="http://schemas.microsoft.com/office/drawing/2014/main" val="2763882264"/>
                    </a:ext>
                  </a:extLst>
                </a:gridCol>
              </a:tblGrid>
              <a:tr h="756350">
                <a:tc>
                  <a:txBody>
                    <a:bodyPr/>
                    <a:lstStyle/>
                    <a:p>
                      <a:pPr algn="just">
                        <a:lnSpc>
                          <a:spcPct val="115000"/>
                        </a:lnSpc>
                        <a:spcAft>
                          <a:spcPts val="1000"/>
                        </a:spcAft>
                        <a:tabLst>
                          <a:tab pos="777240" algn="l"/>
                        </a:tabLst>
                      </a:pPr>
                      <a:r>
                        <a:rPr lang="es-ES" sz="1100" dirty="0">
                          <a:effectLst/>
                        </a:rPr>
                        <a:t>FINALIZE()</a:t>
                      </a:r>
                      <a:endParaRPr lang="es-EC" sz="1100" dirty="0">
                        <a:effectLst/>
                        <a:latin typeface="Calibri" panose="020F0502020204030204" pitchFamily="34" charset="0"/>
                        <a:ea typeface="Calibri" panose="020F0502020204030204" pitchFamily="34" charset="0"/>
                        <a:cs typeface="Arial" panose="020B0604020202020204" pitchFamily="34" charset="0"/>
                      </a:endParaRPr>
                    </a:p>
                  </a:txBody>
                  <a:tcPr marL="68265" marR="68265" marT="0" marB="0"/>
                </a:tc>
                <a:tc>
                  <a:txBody>
                    <a:bodyPr/>
                    <a:lstStyle/>
                    <a:p>
                      <a:pPr algn="just">
                        <a:lnSpc>
                          <a:spcPct val="115000"/>
                        </a:lnSpc>
                        <a:spcAft>
                          <a:spcPts val="1000"/>
                        </a:spcAft>
                      </a:pPr>
                      <a:r>
                        <a:rPr lang="es-ES" sz="1100">
                          <a:effectLst/>
                        </a:rPr>
                        <a:t>Garantiza que los recursos se liberen y se realicen otras operaciones de limpieza cuando el recolector de elementos no utilizados reclama el objeto Thread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265" marR="68265" marT="0" marB="0"/>
                </a:tc>
                <a:extLst>
                  <a:ext uri="{0D108BD9-81ED-4DB2-BD59-A6C34878D82A}">
                    <a16:rowId xmlns:a16="http://schemas.microsoft.com/office/drawing/2014/main" val="618036124"/>
                  </a:ext>
                </a:extLst>
              </a:tr>
              <a:tr h="948250">
                <a:tc>
                  <a:txBody>
                    <a:bodyPr/>
                    <a:lstStyle/>
                    <a:p>
                      <a:pPr algn="just">
                        <a:lnSpc>
                          <a:spcPct val="115000"/>
                        </a:lnSpc>
                        <a:spcAft>
                          <a:spcPts val="1000"/>
                        </a:spcAft>
                        <a:tabLst>
                          <a:tab pos="777240" algn="l"/>
                        </a:tabLst>
                      </a:pPr>
                      <a:r>
                        <a:rPr lang="es-ES" sz="1100">
                          <a:effectLst/>
                        </a:rPr>
                        <a:t>FREENAMEDDATASLOT(STRING)</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265" marR="68265" marT="0" marB="0"/>
                </a:tc>
                <a:tc>
                  <a:txBody>
                    <a:bodyPr/>
                    <a:lstStyle/>
                    <a:p>
                      <a:pPr algn="just">
                        <a:lnSpc>
                          <a:spcPct val="115000"/>
                        </a:lnSpc>
                        <a:spcAft>
                          <a:spcPts val="1000"/>
                        </a:spcAft>
                      </a:pPr>
                      <a:r>
                        <a:rPr lang="es-ES" sz="1100">
                          <a:effectLst/>
                        </a:rPr>
                        <a:t>Elimina la asociación entre un nombre y un slot, para todos los subprocesos del proceso. Para un mejor rendimiento, utilice campos que estén marcados con el atributo ThreadStaticAttribute en su lugar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265" marR="68265" marT="0" marB="0"/>
                </a:tc>
                <a:extLst>
                  <a:ext uri="{0D108BD9-81ED-4DB2-BD59-A6C34878D82A}">
                    <a16:rowId xmlns:a16="http://schemas.microsoft.com/office/drawing/2014/main" val="197758222"/>
                  </a:ext>
                </a:extLst>
              </a:tr>
              <a:tr h="372550">
                <a:tc>
                  <a:txBody>
                    <a:bodyPr/>
                    <a:lstStyle/>
                    <a:p>
                      <a:pPr algn="just">
                        <a:lnSpc>
                          <a:spcPct val="115000"/>
                        </a:lnSpc>
                        <a:spcAft>
                          <a:spcPts val="1000"/>
                        </a:spcAft>
                        <a:tabLst>
                          <a:tab pos="777240" algn="l"/>
                        </a:tabLst>
                      </a:pPr>
                      <a:r>
                        <a:rPr lang="es-ES" sz="1100">
                          <a:effectLst/>
                        </a:rPr>
                        <a:t>GETAPARTMENTSTATE()</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265" marR="68265" marT="0" marB="0"/>
                </a:tc>
                <a:tc>
                  <a:txBody>
                    <a:bodyPr/>
                    <a:lstStyle/>
                    <a:p>
                      <a:pPr algn="just">
                        <a:lnSpc>
                          <a:spcPct val="115000"/>
                        </a:lnSpc>
                        <a:spcAft>
                          <a:spcPts val="1000"/>
                        </a:spcAft>
                      </a:pPr>
                      <a:r>
                        <a:rPr lang="es-ES" sz="1100">
                          <a:effectLst/>
                        </a:rPr>
                        <a:t>Devuelve un valor de ApartmentState que indica el estado del apartamento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265" marR="68265" marT="0" marB="0"/>
                </a:tc>
                <a:extLst>
                  <a:ext uri="{0D108BD9-81ED-4DB2-BD59-A6C34878D82A}">
                    <a16:rowId xmlns:a16="http://schemas.microsoft.com/office/drawing/2014/main" val="2061949089"/>
                  </a:ext>
                </a:extLst>
              </a:tr>
              <a:tr h="564450">
                <a:tc>
                  <a:txBody>
                    <a:bodyPr/>
                    <a:lstStyle/>
                    <a:p>
                      <a:pPr algn="just">
                        <a:lnSpc>
                          <a:spcPct val="115000"/>
                        </a:lnSpc>
                        <a:spcAft>
                          <a:spcPts val="1000"/>
                        </a:spcAft>
                        <a:tabLst>
                          <a:tab pos="777240" algn="l"/>
                        </a:tabLst>
                      </a:pPr>
                      <a:r>
                        <a:rPr lang="es-ES" sz="1100">
                          <a:effectLst/>
                        </a:rPr>
                        <a:t>GETCOMPRESSEDSTACK()</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265" marR="68265" marT="0" marB="0"/>
                </a:tc>
                <a:tc>
                  <a:txBody>
                    <a:bodyPr/>
                    <a:lstStyle/>
                    <a:p>
                      <a:pPr algn="just">
                        <a:lnSpc>
                          <a:spcPct val="115000"/>
                        </a:lnSpc>
                        <a:spcAft>
                          <a:spcPts val="1000"/>
                        </a:spcAft>
                      </a:pPr>
                      <a:r>
                        <a:rPr lang="es-ES" sz="1100" dirty="0">
                          <a:effectLst/>
                        </a:rPr>
                        <a:t>Obsoleto. Devuelve un objeto </a:t>
                      </a:r>
                      <a:r>
                        <a:rPr lang="es-ES" sz="1100" dirty="0" err="1">
                          <a:effectLst/>
                        </a:rPr>
                        <a:t>CompressedStack</a:t>
                      </a:r>
                      <a:r>
                        <a:rPr lang="es-ES" sz="1100" dirty="0">
                          <a:effectLst/>
                        </a:rPr>
                        <a:t> que se puede usar para capturar la pila del subproceso actual [25].</a:t>
                      </a:r>
                      <a:endParaRPr lang="es-EC" sz="1100" dirty="0">
                        <a:effectLst/>
                        <a:latin typeface="Calibri" panose="020F0502020204030204" pitchFamily="34" charset="0"/>
                        <a:ea typeface="Calibri" panose="020F0502020204030204" pitchFamily="34" charset="0"/>
                        <a:cs typeface="Arial" panose="020B0604020202020204" pitchFamily="34" charset="0"/>
                      </a:endParaRPr>
                    </a:p>
                  </a:txBody>
                  <a:tcPr marL="68265" marR="68265" marT="0" marB="0"/>
                </a:tc>
                <a:extLst>
                  <a:ext uri="{0D108BD9-81ED-4DB2-BD59-A6C34878D82A}">
                    <a16:rowId xmlns:a16="http://schemas.microsoft.com/office/drawing/2014/main" val="737302219"/>
                  </a:ext>
                </a:extLst>
              </a:tr>
            </a:tbl>
          </a:graphicData>
        </a:graphic>
      </p:graphicFrame>
    </p:spTree>
    <p:extLst>
      <p:ext uri="{BB962C8B-B14F-4D97-AF65-F5344CB8AC3E}">
        <p14:creationId xmlns:p14="http://schemas.microsoft.com/office/powerpoint/2010/main" val="3612120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2" name="Tabla 1">
            <a:extLst>
              <a:ext uri="{FF2B5EF4-FFF2-40B4-BE49-F238E27FC236}">
                <a16:creationId xmlns:a16="http://schemas.microsoft.com/office/drawing/2014/main" id="{7180F84E-55EE-4FBA-54F2-2F2ECB117188}"/>
              </a:ext>
            </a:extLst>
          </p:cNvPr>
          <p:cNvGraphicFramePr>
            <a:graphicFrameLocks noGrp="1"/>
          </p:cNvGraphicFramePr>
          <p:nvPr>
            <p:extLst>
              <p:ext uri="{D42A27DB-BD31-4B8C-83A1-F6EECF244321}">
                <p14:modId xmlns:p14="http://schemas.microsoft.com/office/powerpoint/2010/main" val="3066878485"/>
              </p:ext>
            </p:extLst>
          </p:nvPr>
        </p:nvGraphicFramePr>
        <p:xfrm>
          <a:off x="760461" y="1861237"/>
          <a:ext cx="5276692" cy="2641600"/>
        </p:xfrm>
        <a:graphic>
          <a:graphicData uri="http://schemas.openxmlformats.org/drawingml/2006/table">
            <a:tbl>
              <a:tblPr firstCol="1" bandRow="1" bandCol="1">
                <a:tableStyleId>{5C22544A-7EE6-4342-B048-85BDC9FD1C3A}</a:tableStyleId>
              </a:tblPr>
              <a:tblGrid>
                <a:gridCol w="2654024">
                  <a:extLst>
                    <a:ext uri="{9D8B030D-6E8A-4147-A177-3AD203B41FA5}">
                      <a16:colId xmlns:a16="http://schemas.microsoft.com/office/drawing/2014/main" val="1478620584"/>
                    </a:ext>
                  </a:extLst>
                </a:gridCol>
                <a:gridCol w="2622668">
                  <a:extLst>
                    <a:ext uri="{9D8B030D-6E8A-4147-A177-3AD203B41FA5}">
                      <a16:colId xmlns:a16="http://schemas.microsoft.com/office/drawing/2014/main" val="3678653549"/>
                    </a:ext>
                  </a:extLst>
                </a:gridCol>
              </a:tblGrid>
              <a:tr h="528320">
                <a:tc>
                  <a:txBody>
                    <a:bodyPr/>
                    <a:lstStyle/>
                    <a:p>
                      <a:pPr algn="just">
                        <a:lnSpc>
                          <a:spcPct val="115000"/>
                        </a:lnSpc>
                        <a:spcAft>
                          <a:spcPts val="1000"/>
                        </a:spcAft>
                        <a:tabLst>
                          <a:tab pos="777240" algn="l"/>
                        </a:tabLst>
                      </a:pPr>
                      <a:r>
                        <a:rPr lang="es-ES" sz="1000">
                          <a:effectLst/>
                        </a:rPr>
                        <a:t>GETCURRENTPROCESSORID()</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tc>
                  <a:txBody>
                    <a:bodyPr/>
                    <a:lstStyle/>
                    <a:p>
                      <a:pPr algn="just">
                        <a:lnSpc>
                          <a:spcPct val="115000"/>
                        </a:lnSpc>
                        <a:spcAft>
                          <a:spcPts val="1000"/>
                        </a:spcAft>
                      </a:pPr>
                      <a:r>
                        <a:rPr lang="es-ES" sz="1000">
                          <a:effectLst/>
                        </a:rPr>
                        <a:t>Obtiene un ID que se usa para indicar en qué procesador se está ejecutando el subproceso actual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extLst>
                  <a:ext uri="{0D108BD9-81ED-4DB2-BD59-A6C34878D82A}">
                    <a16:rowId xmlns:a16="http://schemas.microsoft.com/office/drawing/2014/main" val="1752270716"/>
                  </a:ext>
                </a:extLst>
              </a:tr>
              <a:tr h="1067171">
                <a:tc>
                  <a:txBody>
                    <a:bodyPr/>
                    <a:lstStyle/>
                    <a:p>
                      <a:pPr algn="just">
                        <a:lnSpc>
                          <a:spcPct val="115000"/>
                        </a:lnSpc>
                        <a:spcAft>
                          <a:spcPts val="1000"/>
                        </a:spcAft>
                        <a:tabLst>
                          <a:tab pos="777240" algn="l"/>
                        </a:tabLst>
                      </a:pPr>
                      <a:r>
                        <a:rPr lang="es-ES" sz="1000">
                          <a:effectLst/>
                        </a:rPr>
                        <a:t>GETDATA(LOCALDATASTORESLOT)</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tc>
                  <a:txBody>
                    <a:bodyPr/>
                    <a:lstStyle/>
                    <a:p>
                      <a:pPr algn="just">
                        <a:lnSpc>
                          <a:spcPct val="115000"/>
                        </a:lnSpc>
                        <a:spcAft>
                          <a:spcPts val="1000"/>
                        </a:spcAft>
                      </a:pPr>
                      <a:r>
                        <a:rPr lang="es-ES" sz="1000">
                          <a:effectLst/>
                        </a:rPr>
                        <a:t>Recupera el valor de la ranura especificada en el subproceso actual, dentro del dominio actual del subproceso actual. Para un mejor rendimiento, utilice campos que estén marcados con el atributo ThreadStaticAttribute en su lugar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extLst>
                  <a:ext uri="{0D108BD9-81ED-4DB2-BD59-A6C34878D82A}">
                    <a16:rowId xmlns:a16="http://schemas.microsoft.com/office/drawing/2014/main" val="2901644806"/>
                  </a:ext>
                </a:extLst>
              </a:tr>
              <a:tr h="348703">
                <a:tc>
                  <a:txBody>
                    <a:bodyPr/>
                    <a:lstStyle/>
                    <a:p>
                      <a:pPr algn="just">
                        <a:lnSpc>
                          <a:spcPct val="115000"/>
                        </a:lnSpc>
                        <a:spcAft>
                          <a:spcPts val="1000"/>
                        </a:spcAft>
                        <a:tabLst>
                          <a:tab pos="777240" algn="l"/>
                        </a:tabLst>
                      </a:pPr>
                      <a:r>
                        <a:rPr lang="es-ES" sz="1000">
                          <a:effectLst/>
                        </a:rPr>
                        <a:t>GETDOMAIN()</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tc>
                  <a:txBody>
                    <a:bodyPr/>
                    <a:lstStyle/>
                    <a:p>
                      <a:pPr algn="just">
                        <a:lnSpc>
                          <a:spcPct val="115000"/>
                        </a:lnSpc>
                        <a:spcAft>
                          <a:spcPts val="1000"/>
                        </a:spcAft>
                      </a:pPr>
                      <a:r>
                        <a:rPr lang="es-ES" sz="1000">
                          <a:effectLst/>
                        </a:rPr>
                        <a:t>Devuelve el dominio actual en el que se ejecuta el subproceso actual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extLst>
                  <a:ext uri="{0D108BD9-81ED-4DB2-BD59-A6C34878D82A}">
                    <a16:rowId xmlns:a16="http://schemas.microsoft.com/office/drawing/2014/main" val="3606350831"/>
                  </a:ext>
                </a:extLst>
              </a:tr>
              <a:tr h="348703">
                <a:tc>
                  <a:txBody>
                    <a:bodyPr/>
                    <a:lstStyle/>
                    <a:p>
                      <a:pPr algn="just">
                        <a:lnSpc>
                          <a:spcPct val="115000"/>
                        </a:lnSpc>
                        <a:spcAft>
                          <a:spcPts val="1000"/>
                        </a:spcAft>
                        <a:tabLst>
                          <a:tab pos="777240" algn="l"/>
                        </a:tabLst>
                      </a:pPr>
                      <a:r>
                        <a:rPr lang="es-ES" sz="1000">
                          <a:effectLst/>
                        </a:rPr>
                        <a:t>GETDOMAINID()</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tc>
                  <a:txBody>
                    <a:bodyPr/>
                    <a:lstStyle/>
                    <a:p>
                      <a:pPr algn="just">
                        <a:lnSpc>
                          <a:spcPct val="115000"/>
                        </a:lnSpc>
                        <a:spcAft>
                          <a:spcPts val="1000"/>
                        </a:spcAft>
                      </a:pPr>
                      <a:r>
                        <a:rPr lang="es-ES" sz="1000">
                          <a:effectLst/>
                        </a:rPr>
                        <a:t>Devuelve un identificador de dominio de aplicación único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extLst>
                  <a:ext uri="{0D108BD9-81ED-4DB2-BD59-A6C34878D82A}">
                    <a16:rowId xmlns:a16="http://schemas.microsoft.com/office/drawing/2014/main" val="2733967163"/>
                  </a:ext>
                </a:extLst>
              </a:tr>
              <a:tr h="348703">
                <a:tc>
                  <a:txBody>
                    <a:bodyPr/>
                    <a:lstStyle/>
                    <a:p>
                      <a:pPr algn="just">
                        <a:lnSpc>
                          <a:spcPct val="115000"/>
                        </a:lnSpc>
                        <a:spcAft>
                          <a:spcPts val="1000"/>
                        </a:spcAft>
                        <a:tabLst>
                          <a:tab pos="777240" algn="l"/>
                        </a:tabLst>
                      </a:pPr>
                      <a:r>
                        <a:rPr lang="es-ES" sz="1000">
                          <a:effectLst/>
                        </a:rPr>
                        <a:t>GETHASHCODE()</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tc>
                  <a:txBody>
                    <a:bodyPr/>
                    <a:lstStyle/>
                    <a:p>
                      <a:pPr algn="just">
                        <a:lnSpc>
                          <a:spcPct val="115000"/>
                        </a:lnSpc>
                        <a:spcAft>
                          <a:spcPts val="1000"/>
                        </a:spcAft>
                      </a:pPr>
                      <a:r>
                        <a:rPr lang="es-ES" sz="1000" dirty="0">
                          <a:effectLst/>
                        </a:rPr>
                        <a:t>Devuelve un código hash para el subproceso actual [25].</a:t>
                      </a:r>
                      <a:endParaRPr lang="es-EC" sz="1000" dirty="0">
                        <a:effectLst/>
                        <a:latin typeface="Calibri" panose="020F0502020204030204" pitchFamily="34" charset="0"/>
                        <a:ea typeface="Calibri" panose="020F0502020204030204" pitchFamily="34" charset="0"/>
                        <a:cs typeface="Arial" panose="020B0604020202020204" pitchFamily="34" charset="0"/>
                      </a:endParaRPr>
                    </a:p>
                  </a:txBody>
                  <a:tcPr marL="63895" marR="63895" marT="0" marB="0"/>
                </a:tc>
                <a:extLst>
                  <a:ext uri="{0D108BD9-81ED-4DB2-BD59-A6C34878D82A}">
                    <a16:rowId xmlns:a16="http://schemas.microsoft.com/office/drawing/2014/main" val="3250541495"/>
                  </a:ext>
                </a:extLst>
              </a:tr>
            </a:tbl>
          </a:graphicData>
        </a:graphic>
      </p:graphicFrame>
    </p:spTree>
    <p:extLst>
      <p:ext uri="{BB962C8B-B14F-4D97-AF65-F5344CB8AC3E}">
        <p14:creationId xmlns:p14="http://schemas.microsoft.com/office/powerpoint/2010/main" val="12449967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3" name="Tabla 2">
            <a:extLst>
              <a:ext uri="{FF2B5EF4-FFF2-40B4-BE49-F238E27FC236}">
                <a16:creationId xmlns:a16="http://schemas.microsoft.com/office/drawing/2014/main" id="{2DC13B86-B1A2-563D-E590-5805582909B4}"/>
              </a:ext>
            </a:extLst>
          </p:cNvPr>
          <p:cNvGraphicFramePr>
            <a:graphicFrameLocks noGrp="1"/>
          </p:cNvGraphicFramePr>
          <p:nvPr>
            <p:extLst>
              <p:ext uri="{D42A27DB-BD31-4B8C-83A1-F6EECF244321}">
                <p14:modId xmlns:p14="http://schemas.microsoft.com/office/powerpoint/2010/main" val="3751054101"/>
              </p:ext>
            </p:extLst>
          </p:nvPr>
        </p:nvGraphicFramePr>
        <p:xfrm>
          <a:off x="1430117" y="1731811"/>
          <a:ext cx="4382683" cy="3261614"/>
        </p:xfrm>
        <a:graphic>
          <a:graphicData uri="http://schemas.openxmlformats.org/drawingml/2006/table">
            <a:tbl>
              <a:tblPr firstCol="1" bandRow="1" bandCol="1">
                <a:tableStyleId>{5C22544A-7EE6-4342-B048-85BDC9FD1C3A}</a:tableStyleId>
              </a:tblPr>
              <a:tblGrid>
                <a:gridCol w="2204363">
                  <a:extLst>
                    <a:ext uri="{9D8B030D-6E8A-4147-A177-3AD203B41FA5}">
                      <a16:colId xmlns:a16="http://schemas.microsoft.com/office/drawing/2014/main" val="2542513724"/>
                    </a:ext>
                  </a:extLst>
                </a:gridCol>
                <a:gridCol w="2178320">
                  <a:extLst>
                    <a:ext uri="{9D8B030D-6E8A-4147-A177-3AD203B41FA5}">
                      <a16:colId xmlns:a16="http://schemas.microsoft.com/office/drawing/2014/main" val="50075200"/>
                    </a:ext>
                  </a:extLst>
                </a:gridCol>
              </a:tblGrid>
              <a:tr h="587994">
                <a:tc>
                  <a:txBody>
                    <a:bodyPr/>
                    <a:lstStyle/>
                    <a:p>
                      <a:pPr algn="just">
                        <a:lnSpc>
                          <a:spcPct val="115000"/>
                        </a:lnSpc>
                        <a:spcAft>
                          <a:spcPts val="1000"/>
                        </a:spcAft>
                        <a:tabLst>
                          <a:tab pos="777240" algn="l"/>
                        </a:tabLst>
                      </a:pPr>
                      <a:r>
                        <a:rPr lang="es-ES" sz="900">
                          <a:effectLst/>
                        </a:rPr>
                        <a:t>GETNAMEDDATASLOT(STRING)</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tc>
                  <a:txBody>
                    <a:bodyPr/>
                    <a:lstStyle/>
                    <a:p>
                      <a:pPr algn="just">
                        <a:lnSpc>
                          <a:spcPct val="115000"/>
                        </a:lnSpc>
                        <a:spcAft>
                          <a:spcPts val="1000"/>
                        </a:spcAft>
                      </a:pPr>
                      <a:r>
                        <a:rPr lang="es-ES" sz="900">
                          <a:effectLst/>
                        </a:rPr>
                        <a:t>Busca una ranura de datos con nombre. Para un mejor rendimiento, utilice campos que estén marcados con el atributo ThreadStaticAttribute en su lugar [25].</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extLst>
                  <a:ext uri="{0D108BD9-81ED-4DB2-BD59-A6C34878D82A}">
                    <a16:rowId xmlns:a16="http://schemas.microsoft.com/office/drawing/2014/main" val="3664956405"/>
                  </a:ext>
                </a:extLst>
              </a:tr>
              <a:tr h="289624">
                <a:tc>
                  <a:txBody>
                    <a:bodyPr/>
                    <a:lstStyle/>
                    <a:p>
                      <a:pPr algn="just">
                        <a:lnSpc>
                          <a:spcPct val="115000"/>
                        </a:lnSpc>
                        <a:spcAft>
                          <a:spcPts val="1000"/>
                        </a:spcAft>
                        <a:tabLst>
                          <a:tab pos="777240" algn="l"/>
                        </a:tabLst>
                      </a:pPr>
                      <a:r>
                        <a:rPr lang="es-ES" sz="900">
                          <a:effectLst/>
                        </a:rPr>
                        <a:t>GETTYPE()</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tc>
                  <a:txBody>
                    <a:bodyPr/>
                    <a:lstStyle/>
                    <a:p>
                      <a:pPr algn="just">
                        <a:lnSpc>
                          <a:spcPct val="115000"/>
                        </a:lnSpc>
                        <a:spcAft>
                          <a:spcPts val="1000"/>
                        </a:spcAft>
                      </a:pPr>
                      <a:r>
                        <a:rPr lang="es-ES" sz="900">
                          <a:effectLst/>
                        </a:rPr>
                        <a:t>Obtiene el Tipo de la instancia actual. (Heredado de Objeto) [25].</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extLst>
                  <a:ext uri="{0D108BD9-81ED-4DB2-BD59-A6C34878D82A}">
                    <a16:rowId xmlns:a16="http://schemas.microsoft.com/office/drawing/2014/main" val="2702678302"/>
                  </a:ext>
                </a:extLst>
              </a:tr>
              <a:tr h="289624">
                <a:tc>
                  <a:txBody>
                    <a:bodyPr/>
                    <a:lstStyle/>
                    <a:p>
                      <a:pPr algn="just">
                        <a:lnSpc>
                          <a:spcPct val="115000"/>
                        </a:lnSpc>
                        <a:spcAft>
                          <a:spcPts val="1000"/>
                        </a:spcAft>
                        <a:tabLst>
                          <a:tab pos="777240" algn="l"/>
                        </a:tabLst>
                      </a:pPr>
                      <a:r>
                        <a:rPr lang="es-ES" sz="900">
                          <a:effectLst/>
                        </a:rPr>
                        <a:t>INTERRUPT()</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tc>
                  <a:txBody>
                    <a:bodyPr/>
                    <a:lstStyle/>
                    <a:p>
                      <a:pPr algn="just">
                        <a:lnSpc>
                          <a:spcPct val="115000"/>
                        </a:lnSpc>
                        <a:spcAft>
                          <a:spcPts val="1000"/>
                        </a:spcAft>
                      </a:pPr>
                      <a:r>
                        <a:rPr lang="es-ES" sz="900">
                          <a:effectLst/>
                        </a:rPr>
                        <a:t>Interrumpe un subproceso que se encuentra en el estado de subproceso WaitSleepJoin [25].</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extLst>
                  <a:ext uri="{0D108BD9-81ED-4DB2-BD59-A6C34878D82A}">
                    <a16:rowId xmlns:a16="http://schemas.microsoft.com/office/drawing/2014/main" val="1596580634"/>
                  </a:ext>
                </a:extLst>
              </a:tr>
              <a:tr h="737179">
                <a:tc>
                  <a:txBody>
                    <a:bodyPr/>
                    <a:lstStyle/>
                    <a:p>
                      <a:pPr algn="just">
                        <a:lnSpc>
                          <a:spcPct val="115000"/>
                        </a:lnSpc>
                        <a:spcAft>
                          <a:spcPts val="1000"/>
                        </a:spcAft>
                        <a:tabLst>
                          <a:tab pos="777240" algn="l"/>
                        </a:tabLst>
                      </a:pPr>
                      <a:r>
                        <a:rPr lang="es-ES" sz="900">
                          <a:effectLst/>
                        </a:rPr>
                        <a:t>JOIN()</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tc>
                  <a:txBody>
                    <a:bodyPr/>
                    <a:lstStyle/>
                    <a:p>
                      <a:pPr algn="just">
                        <a:lnSpc>
                          <a:spcPct val="115000"/>
                        </a:lnSpc>
                        <a:spcAft>
                          <a:spcPts val="1000"/>
                        </a:spcAft>
                      </a:pPr>
                      <a:r>
                        <a:rPr lang="es-ES" sz="900">
                          <a:effectLst/>
                        </a:rPr>
                        <a:t>Bloquea el subproceso de llamada hasta que finaliza el subproceso representado por esta instancia, mientras continúa realizando el bombeo estándar de COM y SendMessage [25].</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extLst>
                  <a:ext uri="{0D108BD9-81ED-4DB2-BD59-A6C34878D82A}">
                    <a16:rowId xmlns:a16="http://schemas.microsoft.com/office/drawing/2014/main" val="2556071780"/>
                  </a:ext>
                </a:extLst>
              </a:tr>
              <a:tr h="737179">
                <a:tc>
                  <a:txBody>
                    <a:bodyPr/>
                    <a:lstStyle/>
                    <a:p>
                      <a:pPr algn="just">
                        <a:lnSpc>
                          <a:spcPct val="115000"/>
                        </a:lnSpc>
                        <a:spcAft>
                          <a:spcPts val="1000"/>
                        </a:spcAft>
                        <a:tabLst>
                          <a:tab pos="777240" algn="l"/>
                        </a:tabLst>
                      </a:pPr>
                      <a:r>
                        <a:rPr lang="es-ES" sz="900">
                          <a:effectLst/>
                        </a:rPr>
                        <a:t>JOIN(INT32)</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tc>
                  <a:txBody>
                    <a:bodyPr/>
                    <a:lstStyle/>
                    <a:p>
                      <a:pPr algn="just">
                        <a:lnSpc>
                          <a:spcPct val="115000"/>
                        </a:lnSpc>
                        <a:spcAft>
                          <a:spcPts val="1000"/>
                        </a:spcAft>
                      </a:pPr>
                      <a:r>
                        <a:rPr lang="es-ES" sz="900" dirty="0">
                          <a:effectLst/>
                        </a:rPr>
                        <a:t>Bloquea el subproceso de llamada hasta que finaliza el subproceso representado por esta instancia o transcurre el tiempo especificado, mientras continúa realizando el bombeo estándar de COM y </a:t>
                      </a:r>
                      <a:r>
                        <a:rPr lang="es-ES" sz="900" dirty="0" err="1">
                          <a:effectLst/>
                        </a:rPr>
                        <a:t>SendMessage</a:t>
                      </a:r>
                      <a:r>
                        <a:rPr lang="es-ES" sz="900" dirty="0">
                          <a:effectLst/>
                        </a:rPr>
                        <a:t> [25].</a:t>
                      </a:r>
                      <a:endParaRPr lang="es-EC" sz="900" dirty="0">
                        <a:effectLst/>
                        <a:latin typeface="Calibri" panose="020F0502020204030204" pitchFamily="34" charset="0"/>
                        <a:ea typeface="Calibri" panose="020F0502020204030204" pitchFamily="34" charset="0"/>
                        <a:cs typeface="Arial" panose="020B0604020202020204" pitchFamily="34" charset="0"/>
                      </a:endParaRPr>
                    </a:p>
                  </a:txBody>
                  <a:tcPr marL="53070" marR="53070" marT="0" marB="0"/>
                </a:tc>
                <a:extLst>
                  <a:ext uri="{0D108BD9-81ED-4DB2-BD59-A6C34878D82A}">
                    <a16:rowId xmlns:a16="http://schemas.microsoft.com/office/drawing/2014/main" val="3637598422"/>
                  </a:ext>
                </a:extLst>
              </a:tr>
            </a:tbl>
          </a:graphicData>
        </a:graphic>
      </p:graphicFrame>
    </p:spTree>
    <p:extLst>
      <p:ext uri="{BB962C8B-B14F-4D97-AF65-F5344CB8AC3E}">
        <p14:creationId xmlns:p14="http://schemas.microsoft.com/office/powerpoint/2010/main" val="29608124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2" name="Tabla 1">
            <a:extLst>
              <a:ext uri="{FF2B5EF4-FFF2-40B4-BE49-F238E27FC236}">
                <a16:creationId xmlns:a16="http://schemas.microsoft.com/office/drawing/2014/main" id="{5D75FFBC-2DB9-0EFF-BA1B-2D2F9E06D9AB}"/>
              </a:ext>
            </a:extLst>
          </p:cNvPr>
          <p:cNvGraphicFramePr>
            <a:graphicFrameLocks noGrp="1"/>
          </p:cNvGraphicFramePr>
          <p:nvPr>
            <p:extLst>
              <p:ext uri="{D42A27DB-BD31-4B8C-83A1-F6EECF244321}">
                <p14:modId xmlns:p14="http://schemas.microsoft.com/office/powerpoint/2010/main" val="43529135"/>
              </p:ext>
            </p:extLst>
          </p:nvPr>
        </p:nvGraphicFramePr>
        <p:xfrm>
          <a:off x="946401" y="1725663"/>
          <a:ext cx="4628768" cy="2957462"/>
        </p:xfrm>
        <a:graphic>
          <a:graphicData uri="http://schemas.openxmlformats.org/drawingml/2006/table">
            <a:tbl>
              <a:tblPr firstCol="1" bandRow="1" bandCol="1">
                <a:tableStyleId>{5C22544A-7EE6-4342-B048-85BDC9FD1C3A}</a:tableStyleId>
              </a:tblPr>
              <a:tblGrid>
                <a:gridCol w="2328137">
                  <a:extLst>
                    <a:ext uri="{9D8B030D-6E8A-4147-A177-3AD203B41FA5}">
                      <a16:colId xmlns:a16="http://schemas.microsoft.com/office/drawing/2014/main" val="3733378469"/>
                    </a:ext>
                  </a:extLst>
                </a:gridCol>
                <a:gridCol w="2300631">
                  <a:extLst>
                    <a:ext uri="{9D8B030D-6E8A-4147-A177-3AD203B41FA5}">
                      <a16:colId xmlns:a16="http://schemas.microsoft.com/office/drawing/2014/main" val="3971676051"/>
                    </a:ext>
                  </a:extLst>
                </a:gridCol>
              </a:tblGrid>
              <a:tr h="778571">
                <a:tc>
                  <a:txBody>
                    <a:bodyPr/>
                    <a:lstStyle/>
                    <a:p>
                      <a:pPr algn="just">
                        <a:lnSpc>
                          <a:spcPct val="115000"/>
                        </a:lnSpc>
                        <a:spcAft>
                          <a:spcPts val="1000"/>
                        </a:spcAft>
                        <a:tabLst>
                          <a:tab pos="777240" algn="l"/>
                        </a:tabLst>
                      </a:pPr>
                      <a:r>
                        <a:rPr lang="es-ES" sz="900">
                          <a:effectLst/>
                        </a:rPr>
                        <a:t>JOIN(TIMESPAN)</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6050" marR="56050" marT="0" marB="0"/>
                </a:tc>
                <a:tc>
                  <a:txBody>
                    <a:bodyPr/>
                    <a:lstStyle/>
                    <a:p>
                      <a:pPr algn="just">
                        <a:lnSpc>
                          <a:spcPct val="115000"/>
                        </a:lnSpc>
                        <a:spcAft>
                          <a:spcPts val="1000"/>
                        </a:spcAft>
                      </a:pPr>
                      <a:r>
                        <a:rPr lang="es-ES" sz="900">
                          <a:effectLst/>
                        </a:rPr>
                        <a:t>Bloquea el subproceso de llamada hasta que finaliza el subproceso representado por esta instancia o transcurre el tiempo especificado, mientras continúa realizando el bombeo estándar de COM y SendMessage [25].</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6050" marR="56050" marT="0" marB="0"/>
                </a:tc>
                <a:extLst>
                  <a:ext uri="{0D108BD9-81ED-4DB2-BD59-A6C34878D82A}">
                    <a16:rowId xmlns:a16="http://schemas.microsoft.com/office/drawing/2014/main" val="1459792588"/>
                  </a:ext>
                </a:extLst>
              </a:tr>
              <a:tr h="305886">
                <a:tc>
                  <a:txBody>
                    <a:bodyPr/>
                    <a:lstStyle/>
                    <a:p>
                      <a:pPr algn="just">
                        <a:lnSpc>
                          <a:spcPct val="115000"/>
                        </a:lnSpc>
                        <a:spcAft>
                          <a:spcPts val="1000"/>
                        </a:spcAft>
                        <a:tabLst>
                          <a:tab pos="777240" algn="l"/>
                        </a:tabLst>
                      </a:pPr>
                      <a:r>
                        <a:rPr lang="es-ES" sz="900">
                          <a:effectLst/>
                        </a:rPr>
                        <a:t>MEMBERWISECLONE()</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6050" marR="56050" marT="0" marB="0"/>
                </a:tc>
                <a:tc>
                  <a:txBody>
                    <a:bodyPr/>
                    <a:lstStyle/>
                    <a:p>
                      <a:pPr algn="just">
                        <a:lnSpc>
                          <a:spcPct val="115000"/>
                        </a:lnSpc>
                        <a:spcAft>
                          <a:spcPts val="1000"/>
                        </a:spcAft>
                      </a:pPr>
                      <a:r>
                        <a:rPr lang="es-ES" sz="900">
                          <a:effectLst/>
                        </a:rPr>
                        <a:t>Crea una copia superficial del objeto actual. (Heredado de Objeto) [25].</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6050" marR="56050" marT="0" marB="0"/>
                </a:tc>
                <a:extLst>
                  <a:ext uri="{0D108BD9-81ED-4DB2-BD59-A6C34878D82A}">
                    <a16:rowId xmlns:a16="http://schemas.microsoft.com/office/drawing/2014/main" val="616429444"/>
                  </a:ext>
                </a:extLst>
              </a:tr>
              <a:tr h="1251257">
                <a:tc>
                  <a:txBody>
                    <a:bodyPr/>
                    <a:lstStyle/>
                    <a:p>
                      <a:pPr algn="just">
                        <a:lnSpc>
                          <a:spcPct val="115000"/>
                        </a:lnSpc>
                        <a:spcAft>
                          <a:spcPts val="1000"/>
                        </a:spcAft>
                        <a:tabLst>
                          <a:tab pos="777240" algn="l"/>
                        </a:tabLst>
                      </a:pPr>
                      <a:r>
                        <a:rPr lang="es-ES" sz="900">
                          <a:effectLst/>
                        </a:rPr>
                        <a:t>MEMORYBARRIER()</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6050" marR="56050" marT="0" marB="0"/>
                </a:tc>
                <a:tc>
                  <a:txBody>
                    <a:bodyPr/>
                    <a:lstStyle/>
                    <a:p>
                      <a:pPr algn="just">
                        <a:lnSpc>
                          <a:spcPct val="115000"/>
                        </a:lnSpc>
                        <a:spcAft>
                          <a:spcPts val="1000"/>
                        </a:spcAft>
                      </a:pPr>
                      <a:r>
                        <a:rPr lang="es-ES" sz="900">
                          <a:effectLst/>
                        </a:rPr>
                        <a:t>Sincroniza el acceso a la memoria de la siguiente manera: el procesador que ejecuta el subproceso actual no puede reordenar las instrucciones de tal manera que los accesos a la memoria antes de la llamada a MemoryBarrier() se ejecuten después de los accesos a la memoria que siguen a la llamada a MemoryBarrier() [25].</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6050" marR="56050" marT="0" marB="0"/>
                </a:tc>
                <a:extLst>
                  <a:ext uri="{0D108BD9-81ED-4DB2-BD59-A6C34878D82A}">
                    <a16:rowId xmlns:a16="http://schemas.microsoft.com/office/drawing/2014/main" val="3337697381"/>
                  </a:ext>
                </a:extLst>
              </a:tr>
              <a:tr h="305886">
                <a:tc>
                  <a:txBody>
                    <a:bodyPr/>
                    <a:lstStyle/>
                    <a:p>
                      <a:pPr algn="just">
                        <a:lnSpc>
                          <a:spcPct val="115000"/>
                        </a:lnSpc>
                        <a:spcAft>
                          <a:spcPts val="1000"/>
                        </a:spcAft>
                        <a:tabLst>
                          <a:tab pos="777240" algn="l"/>
                        </a:tabLst>
                      </a:pPr>
                      <a:r>
                        <a:rPr lang="es-ES" sz="900">
                          <a:effectLst/>
                        </a:rPr>
                        <a:t>RESETABORT()</a:t>
                      </a:r>
                      <a:endParaRPr lang="es-EC" sz="900">
                        <a:effectLst/>
                        <a:latin typeface="Calibri" panose="020F0502020204030204" pitchFamily="34" charset="0"/>
                        <a:ea typeface="Calibri" panose="020F0502020204030204" pitchFamily="34" charset="0"/>
                        <a:cs typeface="Arial" panose="020B0604020202020204" pitchFamily="34" charset="0"/>
                      </a:endParaRPr>
                    </a:p>
                  </a:txBody>
                  <a:tcPr marL="56050" marR="56050" marT="0" marB="0"/>
                </a:tc>
                <a:tc>
                  <a:txBody>
                    <a:bodyPr/>
                    <a:lstStyle/>
                    <a:p>
                      <a:pPr algn="just">
                        <a:lnSpc>
                          <a:spcPct val="115000"/>
                        </a:lnSpc>
                        <a:spcAft>
                          <a:spcPts val="1000"/>
                        </a:spcAft>
                      </a:pPr>
                      <a:r>
                        <a:rPr lang="es-ES" sz="900" dirty="0">
                          <a:effectLst/>
                        </a:rPr>
                        <a:t>Obsoleto. Cancela un </a:t>
                      </a:r>
                      <a:r>
                        <a:rPr lang="es-ES" sz="900" dirty="0" err="1">
                          <a:effectLst/>
                        </a:rPr>
                        <a:t>Abort</a:t>
                      </a:r>
                      <a:r>
                        <a:rPr lang="es-ES" sz="900" dirty="0">
                          <a:effectLst/>
                        </a:rPr>
                        <a:t>(</a:t>
                      </a:r>
                      <a:r>
                        <a:rPr lang="es-ES" sz="900" dirty="0" err="1">
                          <a:effectLst/>
                        </a:rPr>
                        <a:t>Object</a:t>
                      </a:r>
                      <a:r>
                        <a:rPr lang="es-ES" sz="900" dirty="0">
                          <a:effectLst/>
                        </a:rPr>
                        <a:t>) solicitado para el subproceso actual [25].</a:t>
                      </a:r>
                      <a:endParaRPr lang="es-EC" sz="900" dirty="0">
                        <a:effectLst/>
                        <a:latin typeface="Calibri" panose="020F0502020204030204" pitchFamily="34" charset="0"/>
                        <a:ea typeface="Calibri" panose="020F0502020204030204" pitchFamily="34" charset="0"/>
                        <a:cs typeface="Arial" panose="020B0604020202020204" pitchFamily="34" charset="0"/>
                      </a:endParaRPr>
                    </a:p>
                  </a:txBody>
                  <a:tcPr marL="56050" marR="56050" marT="0" marB="0"/>
                </a:tc>
                <a:extLst>
                  <a:ext uri="{0D108BD9-81ED-4DB2-BD59-A6C34878D82A}">
                    <a16:rowId xmlns:a16="http://schemas.microsoft.com/office/drawing/2014/main" val="4040674449"/>
                  </a:ext>
                </a:extLst>
              </a:tr>
            </a:tbl>
          </a:graphicData>
        </a:graphic>
      </p:graphicFrame>
    </p:spTree>
    <p:extLst>
      <p:ext uri="{BB962C8B-B14F-4D97-AF65-F5344CB8AC3E}">
        <p14:creationId xmlns:p14="http://schemas.microsoft.com/office/powerpoint/2010/main" val="2991889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3" name="Tabla 2">
            <a:extLst>
              <a:ext uri="{FF2B5EF4-FFF2-40B4-BE49-F238E27FC236}">
                <a16:creationId xmlns:a16="http://schemas.microsoft.com/office/drawing/2014/main" id="{740DBFCC-54B9-ADC1-C3BF-2C532070A646}"/>
              </a:ext>
            </a:extLst>
          </p:cNvPr>
          <p:cNvGraphicFramePr>
            <a:graphicFrameLocks noGrp="1"/>
          </p:cNvGraphicFramePr>
          <p:nvPr>
            <p:extLst>
              <p:ext uri="{D42A27DB-BD31-4B8C-83A1-F6EECF244321}">
                <p14:modId xmlns:p14="http://schemas.microsoft.com/office/powerpoint/2010/main" val="3624029339"/>
              </p:ext>
            </p:extLst>
          </p:nvPr>
        </p:nvGraphicFramePr>
        <p:xfrm>
          <a:off x="785558" y="1754709"/>
          <a:ext cx="5661659" cy="2833692"/>
        </p:xfrm>
        <a:graphic>
          <a:graphicData uri="http://schemas.openxmlformats.org/drawingml/2006/table">
            <a:tbl>
              <a:tblPr firstCol="1" bandRow="1" bandCol="1">
                <a:tableStyleId>{5C22544A-7EE6-4342-B048-85BDC9FD1C3A}</a:tableStyleId>
              </a:tblPr>
              <a:tblGrid>
                <a:gridCol w="2847651">
                  <a:extLst>
                    <a:ext uri="{9D8B030D-6E8A-4147-A177-3AD203B41FA5}">
                      <a16:colId xmlns:a16="http://schemas.microsoft.com/office/drawing/2014/main" val="1743188456"/>
                    </a:ext>
                  </a:extLst>
                </a:gridCol>
                <a:gridCol w="2814008">
                  <a:extLst>
                    <a:ext uri="{9D8B030D-6E8A-4147-A177-3AD203B41FA5}">
                      <a16:colId xmlns:a16="http://schemas.microsoft.com/office/drawing/2014/main" val="140821298"/>
                    </a:ext>
                  </a:extLst>
                </a:gridCol>
              </a:tblGrid>
              <a:tr h="374143">
                <a:tc>
                  <a:txBody>
                    <a:bodyPr/>
                    <a:lstStyle/>
                    <a:p>
                      <a:pPr algn="just">
                        <a:lnSpc>
                          <a:spcPct val="115000"/>
                        </a:lnSpc>
                        <a:spcAft>
                          <a:spcPts val="1000"/>
                        </a:spcAft>
                        <a:tabLst>
                          <a:tab pos="777240" algn="l"/>
                        </a:tabLst>
                      </a:pPr>
                      <a:r>
                        <a:rPr lang="es-ES" sz="1100">
                          <a:effectLst/>
                        </a:rPr>
                        <a:t>RESUME()</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tc>
                  <a:txBody>
                    <a:bodyPr/>
                    <a:lstStyle/>
                    <a:p>
                      <a:pPr algn="just">
                        <a:lnSpc>
                          <a:spcPct val="115000"/>
                        </a:lnSpc>
                        <a:spcAft>
                          <a:spcPts val="1000"/>
                        </a:spcAft>
                      </a:pPr>
                      <a:r>
                        <a:rPr lang="es-ES" sz="1100">
                          <a:effectLst/>
                        </a:rPr>
                        <a:t>Obsoleto. Reanuda un hilo que ha sido suspendido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extLst>
                  <a:ext uri="{0D108BD9-81ED-4DB2-BD59-A6C34878D82A}">
                    <a16:rowId xmlns:a16="http://schemas.microsoft.com/office/drawing/2014/main" val="1748756916"/>
                  </a:ext>
                </a:extLst>
              </a:tr>
              <a:tr h="374143">
                <a:tc>
                  <a:txBody>
                    <a:bodyPr/>
                    <a:lstStyle/>
                    <a:p>
                      <a:pPr algn="just">
                        <a:lnSpc>
                          <a:spcPct val="115000"/>
                        </a:lnSpc>
                        <a:spcAft>
                          <a:spcPts val="1000"/>
                        </a:spcAft>
                        <a:tabLst>
                          <a:tab pos="777240" algn="l"/>
                        </a:tabLst>
                      </a:pPr>
                      <a:r>
                        <a:rPr lang="es-ES" sz="1100">
                          <a:effectLst/>
                        </a:rPr>
                        <a:t>SETAPARTMENTSTATE(APARTMENTSTATE)</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tc>
                  <a:txBody>
                    <a:bodyPr/>
                    <a:lstStyle/>
                    <a:p>
                      <a:pPr algn="just">
                        <a:lnSpc>
                          <a:spcPct val="115000"/>
                        </a:lnSpc>
                        <a:spcAft>
                          <a:spcPts val="1000"/>
                        </a:spcAft>
                      </a:pPr>
                      <a:r>
                        <a:rPr lang="es-ES" sz="1100">
                          <a:effectLst/>
                        </a:rPr>
                        <a:t>Establece el estado de apartamento de un subproceso antes de que se inicie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extLst>
                  <a:ext uri="{0D108BD9-81ED-4DB2-BD59-A6C34878D82A}">
                    <a16:rowId xmlns:a16="http://schemas.microsoft.com/office/drawing/2014/main" val="3583001797"/>
                  </a:ext>
                </a:extLst>
              </a:tr>
              <a:tr h="374143">
                <a:tc>
                  <a:txBody>
                    <a:bodyPr/>
                    <a:lstStyle/>
                    <a:p>
                      <a:pPr algn="just">
                        <a:lnSpc>
                          <a:spcPct val="115000"/>
                        </a:lnSpc>
                        <a:spcAft>
                          <a:spcPts val="1000"/>
                        </a:spcAft>
                        <a:tabLst>
                          <a:tab pos="777240" algn="l"/>
                        </a:tabLst>
                      </a:pPr>
                      <a:r>
                        <a:rPr lang="es-ES" sz="1100">
                          <a:effectLst/>
                        </a:rPr>
                        <a:t>SETCOMPRESSEDSTACK(COMPRESSEDSTACK)</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tc>
                  <a:txBody>
                    <a:bodyPr/>
                    <a:lstStyle/>
                    <a:p>
                      <a:pPr algn="just">
                        <a:lnSpc>
                          <a:spcPct val="115000"/>
                        </a:lnSpc>
                        <a:spcAft>
                          <a:spcPts val="1000"/>
                        </a:spcAft>
                      </a:pPr>
                      <a:r>
                        <a:rPr lang="es-ES" sz="1100">
                          <a:effectLst/>
                        </a:rPr>
                        <a:t>Obsoleto. Aplica un CompressedStack capturado al subproceso actual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extLst>
                  <a:ext uri="{0D108BD9-81ED-4DB2-BD59-A6C34878D82A}">
                    <a16:rowId xmlns:a16="http://schemas.microsoft.com/office/drawing/2014/main" val="585294717"/>
                  </a:ext>
                </a:extLst>
              </a:tr>
              <a:tr h="1145028">
                <a:tc>
                  <a:txBody>
                    <a:bodyPr/>
                    <a:lstStyle/>
                    <a:p>
                      <a:pPr algn="just">
                        <a:lnSpc>
                          <a:spcPct val="115000"/>
                        </a:lnSpc>
                        <a:spcAft>
                          <a:spcPts val="1000"/>
                        </a:spcAft>
                        <a:tabLst>
                          <a:tab pos="777240" algn="l"/>
                        </a:tabLst>
                      </a:pPr>
                      <a:r>
                        <a:rPr lang="es-ES" sz="1100">
                          <a:effectLst/>
                        </a:rPr>
                        <a:t>SETDATA(LOCALDATASTORESLOT, OBJECT)</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tc>
                  <a:txBody>
                    <a:bodyPr/>
                    <a:lstStyle/>
                    <a:p>
                      <a:pPr algn="just">
                        <a:lnSpc>
                          <a:spcPct val="115000"/>
                        </a:lnSpc>
                        <a:spcAft>
                          <a:spcPts val="1000"/>
                        </a:spcAft>
                      </a:pPr>
                      <a:r>
                        <a:rPr lang="es-ES" sz="1100">
                          <a:effectLst/>
                        </a:rPr>
                        <a:t>Establece los datos en la ranura especificada en el subproceso que se está ejecutando actualmente, para el dominio actual de ese subproceso. Para un mejor rendimiento, utilice campos marcados con el atributo ThreadStatic Attribute en su lugar [25].</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extLst>
                  <a:ext uri="{0D108BD9-81ED-4DB2-BD59-A6C34878D82A}">
                    <a16:rowId xmlns:a16="http://schemas.microsoft.com/office/drawing/2014/main" val="1192368867"/>
                  </a:ext>
                </a:extLst>
              </a:tr>
              <a:tr h="374143">
                <a:tc>
                  <a:txBody>
                    <a:bodyPr/>
                    <a:lstStyle/>
                    <a:p>
                      <a:pPr algn="just">
                        <a:lnSpc>
                          <a:spcPct val="115000"/>
                        </a:lnSpc>
                        <a:spcAft>
                          <a:spcPts val="1000"/>
                        </a:spcAft>
                        <a:tabLst>
                          <a:tab pos="777240" algn="l"/>
                        </a:tabLst>
                      </a:pPr>
                      <a:r>
                        <a:rPr lang="es-ES" sz="1100">
                          <a:effectLst/>
                        </a:rPr>
                        <a:t>SLEEP(INT32)</a:t>
                      </a:r>
                      <a:endParaRPr lang="es-EC" sz="110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tc>
                  <a:txBody>
                    <a:bodyPr/>
                    <a:lstStyle/>
                    <a:p>
                      <a:pPr algn="just">
                        <a:lnSpc>
                          <a:spcPct val="115000"/>
                        </a:lnSpc>
                        <a:spcAft>
                          <a:spcPts val="1000"/>
                        </a:spcAft>
                      </a:pPr>
                      <a:r>
                        <a:rPr lang="es-ES" sz="1100" dirty="0">
                          <a:effectLst/>
                        </a:rPr>
                        <a:t>Suspende el subproceso actual durante el número especificado de milisegundos [25].</a:t>
                      </a:r>
                      <a:endParaRPr lang="es-EC" sz="1100" dirty="0">
                        <a:effectLst/>
                        <a:latin typeface="Calibri" panose="020F0502020204030204" pitchFamily="34" charset="0"/>
                        <a:ea typeface="Calibri" panose="020F0502020204030204" pitchFamily="34" charset="0"/>
                        <a:cs typeface="Arial" panose="020B0604020202020204" pitchFamily="34" charset="0"/>
                      </a:endParaRPr>
                    </a:p>
                  </a:txBody>
                  <a:tcPr marL="68557" marR="68557" marT="0" marB="0"/>
                </a:tc>
                <a:extLst>
                  <a:ext uri="{0D108BD9-81ED-4DB2-BD59-A6C34878D82A}">
                    <a16:rowId xmlns:a16="http://schemas.microsoft.com/office/drawing/2014/main" val="3130291563"/>
                  </a:ext>
                </a:extLst>
              </a:tr>
            </a:tbl>
          </a:graphicData>
        </a:graphic>
      </p:graphicFrame>
    </p:spTree>
    <p:extLst>
      <p:ext uri="{BB962C8B-B14F-4D97-AF65-F5344CB8AC3E}">
        <p14:creationId xmlns:p14="http://schemas.microsoft.com/office/powerpoint/2010/main" val="756396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2" name="Tabla 1">
            <a:extLst>
              <a:ext uri="{FF2B5EF4-FFF2-40B4-BE49-F238E27FC236}">
                <a16:creationId xmlns:a16="http://schemas.microsoft.com/office/drawing/2014/main" id="{396807C4-743A-910F-EE82-505758C959DE}"/>
              </a:ext>
            </a:extLst>
          </p:cNvPr>
          <p:cNvGraphicFramePr>
            <a:graphicFrameLocks noGrp="1"/>
          </p:cNvGraphicFramePr>
          <p:nvPr>
            <p:extLst>
              <p:ext uri="{D42A27DB-BD31-4B8C-83A1-F6EECF244321}">
                <p14:modId xmlns:p14="http://schemas.microsoft.com/office/powerpoint/2010/main" val="3163002298"/>
              </p:ext>
            </p:extLst>
          </p:nvPr>
        </p:nvGraphicFramePr>
        <p:xfrm>
          <a:off x="965957" y="1833548"/>
          <a:ext cx="4940743" cy="2922905"/>
        </p:xfrm>
        <a:graphic>
          <a:graphicData uri="http://schemas.openxmlformats.org/drawingml/2006/table">
            <a:tbl>
              <a:tblPr firstCol="1" bandRow="1" bandCol="1">
                <a:tableStyleId>{5C22544A-7EE6-4342-B048-85BDC9FD1C3A}</a:tableStyleId>
              </a:tblPr>
              <a:tblGrid>
                <a:gridCol w="2485051">
                  <a:extLst>
                    <a:ext uri="{9D8B030D-6E8A-4147-A177-3AD203B41FA5}">
                      <a16:colId xmlns:a16="http://schemas.microsoft.com/office/drawing/2014/main" val="261010825"/>
                    </a:ext>
                  </a:extLst>
                </a:gridCol>
                <a:gridCol w="2455692">
                  <a:extLst>
                    <a:ext uri="{9D8B030D-6E8A-4147-A177-3AD203B41FA5}">
                      <a16:colId xmlns:a16="http://schemas.microsoft.com/office/drawing/2014/main" val="1139683609"/>
                    </a:ext>
                  </a:extLst>
                </a:gridCol>
              </a:tblGrid>
              <a:tr h="494684">
                <a:tc>
                  <a:txBody>
                    <a:bodyPr/>
                    <a:lstStyle/>
                    <a:p>
                      <a:pPr algn="just">
                        <a:lnSpc>
                          <a:spcPct val="115000"/>
                        </a:lnSpc>
                        <a:spcAft>
                          <a:spcPts val="1000"/>
                        </a:spcAft>
                        <a:tabLst>
                          <a:tab pos="777240" algn="l"/>
                        </a:tabLst>
                      </a:pPr>
                      <a:r>
                        <a:rPr lang="es-ES" sz="1000">
                          <a:effectLst/>
                        </a:rPr>
                        <a:t>SPINWAIT(INT32)</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gn="just">
                        <a:lnSpc>
                          <a:spcPct val="115000"/>
                        </a:lnSpc>
                        <a:spcAft>
                          <a:spcPts val="1000"/>
                        </a:spcAft>
                      </a:pPr>
                      <a:r>
                        <a:rPr lang="es-ES" sz="1000">
                          <a:effectLst/>
                        </a:rPr>
                        <a:t>Hace que un subproceso espere el número de veces definido por el parámetro de iteraciones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1314994868"/>
                  </a:ext>
                </a:extLst>
              </a:tr>
              <a:tr h="494684">
                <a:tc>
                  <a:txBody>
                    <a:bodyPr/>
                    <a:lstStyle/>
                    <a:p>
                      <a:pPr algn="just">
                        <a:lnSpc>
                          <a:spcPct val="115000"/>
                        </a:lnSpc>
                        <a:spcAft>
                          <a:spcPts val="1000"/>
                        </a:spcAft>
                        <a:tabLst>
                          <a:tab pos="777240" algn="l"/>
                        </a:tabLst>
                      </a:pPr>
                      <a:r>
                        <a:rPr lang="es-ES" sz="1000">
                          <a:effectLst/>
                        </a:rPr>
                        <a:t>START()</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gn="just">
                        <a:lnSpc>
                          <a:spcPct val="115000"/>
                        </a:lnSpc>
                        <a:spcAft>
                          <a:spcPts val="1000"/>
                        </a:spcAft>
                      </a:pPr>
                      <a:r>
                        <a:rPr lang="es-ES" sz="1000">
                          <a:effectLst/>
                        </a:rPr>
                        <a:t>Hace que el sistema operativo cambie el estado de la instancia actual a En ejecución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816367718"/>
                  </a:ext>
                </a:extLst>
              </a:tr>
              <a:tr h="831046">
                <a:tc>
                  <a:txBody>
                    <a:bodyPr/>
                    <a:lstStyle/>
                    <a:p>
                      <a:pPr algn="just">
                        <a:lnSpc>
                          <a:spcPct val="115000"/>
                        </a:lnSpc>
                        <a:spcAft>
                          <a:spcPts val="1000"/>
                        </a:spcAft>
                        <a:tabLst>
                          <a:tab pos="777240" algn="l"/>
                        </a:tabLst>
                      </a:pPr>
                      <a:r>
                        <a:rPr lang="es-ES" sz="1000">
                          <a:effectLst/>
                        </a:rPr>
                        <a:t>START(OBJECT)</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gn="just">
                        <a:lnSpc>
                          <a:spcPct val="115000"/>
                        </a:lnSpc>
                        <a:spcAft>
                          <a:spcPts val="1000"/>
                        </a:spcAft>
                      </a:pPr>
                      <a:r>
                        <a:rPr lang="es-ES" sz="1000">
                          <a:effectLst/>
                        </a:rPr>
                        <a:t>Hace que el sistema operativo cambie el estado de la instancia actual a En ejecución y, opcionalmente, proporciona un objeto que contiene datos para que los utilice el método que ejecuta el subproceso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1128970289"/>
                  </a:ext>
                </a:extLst>
              </a:tr>
              <a:tr h="494684">
                <a:tc>
                  <a:txBody>
                    <a:bodyPr/>
                    <a:lstStyle/>
                    <a:p>
                      <a:pPr algn="just">
                        <a:lnSpc>
                          <a:spcPct val="115000"/>
                        </a:lnSpc>
                        <a:spcAft>
                          <a:spcPts val="1000"/>
                        </a:spcAft>
                        <a:tabLst>
                          <a:tab pos="777240" algn="l"/>
                        </a:tabLst>
                      </a:pPr>
                      <a:r>
                        <a:rPr lang="es-ES" sz="1000">
                          <a:effectLst/>
                        </a:rPr>
                        <a:t>SUSPEND()</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gn="just">
                        <a:lnSpc>
                          <a:spcPct val="115000"/>
                        </a:lnSpc>
                        <a:spcAft>
                          <a:spcPts val="1000"/>
                        </a:spcAft>
                      </a:pPr>
                      <a:r>
                        <a:rPr lang="es-ES" sz="1000">
                          <a:effectLst/>
                        </a:rPr>
                        <a:t>Obsoleto. O suspende el subproceso, o si el subproceso ya está suspendido, no tiene efecto [25].</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939816974"/>
                  </a:ext>
                </a:extLst>
              </a:tr>
              <a:tr h="326502">
                <a:tc>
                  <a:txBody>
                    <a:bodyPr/>
                    <a:lstStyle/>
                    <a:p>
                      <a:pPr algn="just">
                        <a:lnSpc>
                          <a:spcPct val="115000"/>
                        </a:lnSpc>
                        <a:spcAft>
                          <a:spcPts val="1000"/>
                        </a:spcAft>
                        <a:tabLst>
                          <a:tab pos="777240" algn="l"/>
                        </a:tabLst>
                      </a:pPr>
                      <a:r>
                        <a:rPr lang="es-ES" sz="1000">
                          <a:effectLst/>
                        </a:rPr>
                        <a:t>TOSTRING()</a:t>
                      </a:r>
                      <a:endParaRPr lang="es-EC" sz="100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tc>
                  <a:txBody>
                    <a:bodyPr/>
                    <a:lstStyle/>
                    <a:p>
                      <a:pPr algn="just">
                        <a:lnSpc>
                          <a:spcPct val="115000"/>
                        </a:lnSpc>
                        <a:spcAft>
                          <a:spcPts val="1000"/>
                        </a:spcAft>
                      </a:pPr>
                      <a:r>
                        <a:rPr lang="es-ES" sz="1000" dirty="0">
                          <a:effectLst/>
                        </a:rPr>
                        <a:t>Devuelve una cadena que representa el objeto actual. (Heredado de Objeto) [25].</a:t>
                      </a:r>
                      <a:endParaRPr lang="es-EC" sz="1000" dirty="0">
                        <a:effectLst/>
                        <a:latin typeface="Calibri" panose="020F0502020204030204" pitchFamily="34" charset="0"/>
                        <a:ea typeface="Calibri" panose="020F0502020204030204" pitchFamily="34" charset="0"/>
                        <a:cs typeface="Arial" panose="020B0604020202020204" pitchFamily="34" charset="0"/>
                      </a:endParaRPr>
                    </a:p>
                  </a:txBody>
                  <a:tcPr marL="59827" marR="59827" marT="0" marB="0"/>
                </a:tc>
                <a:extLst>
                  <a:ext uri="{0D108BD9-81ED-4DB2-BD59-A6C34878D82A}">
                    <a16:rowId xmlns:a16="http://schemas.microsoft.com/office/drawing/2014/main" val="3349262679"/>
                  </a:ext>
                </a:extLst>
              </a:tr>
            </a:tbl>
          </a:graphicData>
        </a:graphic>
      </p:graphicFrame>
    </p:spTree>
    <p:extLst>
      <p:ext uri="{BB962C8B-B14F-4D97-AF65-F5344CB8AC3E}">
        <p14:creationId xmlns:p14="http://schemas.microsoft.com/office/powerpoint/2010/main" val="10250411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3" name="Tabla 2">
            <a:extLst>
              <a:ext uri="{FF2B5EF4-FFF2-40B4-BE49-F238E27FC236}">
                <a16:creationId xmlns:a16="http://schemas.microsoft.com/office/drawing/2014/main" id="{FD6D093B-D038-CB65-4F62-B3757DF3D5FD}"/>
              </a:ext>
            </a:extLst>
          </p:cNvPr>
          <p:cNvGraphicFramePr>
            <a:graphicFrameLocks noGrp="1"/>
          </p:cNvGraphicFramePr>
          <p:nvPr>
            <p:extLst>
              <p:ext uri="{D42A27DB-BD31-4B8C-83A1-F6EECF244321}">
                <p14:modId xmlns:p14="http://schemas.microsoft.com/office/powerpoint/2010/main" val="2153515021"/>
              </p:ext>
            </p:extLst>
          </p:nvPr>
        </p:nvGraphicFramePr>
        <p:xfrm>
          <a:off x="1432278" y="1904191"/>
          <a:ext cx="4368219" cy="2641600"/>
        </p:xfrm>
        <a:graphic>
          <a:graphicData uri="http://schemas.openxmlformats.org/drawingml/2006/table">
            <a:tbl>
              <a:tblPr firstCol="1" bandRow="1" bandCol="1">
                <a:tableStyleId>{5C22544A-7EE6-4342-B048-85BDC9FD1C3A}</a:tableStyleId>
              </a:tblPr>
              <a:tblGrid>
                <a:gridCol w="2197088">
                  <a:extLst>
                    <a:ext uri="{9D8B030D-6E8A-4147-A177-3AD203B41FA5}">
                      <a16:colId xmlns:a16="http://schemas.microsoft.com/office/drawing/2014/main" val="53049315"/>
                    </a:ext>
                  </a:extLst>
                </a:gridCol>
                <a:gridCol w="2171131">
                  <a:extLst>
                    <a:ext uri="{9D8B030D-6E8A-4147-A177-3AD203B41FA5}">
                      <a16:colId xmlns:a16="http://schemas.microsoft.com/office/drawing/2014/main" val="2226173592"/>
                    </a:ext>
                  </a:extLst>
                </a:gridCol>
              </a:tblGrid>
              <a:tr h="288668">
                <a:tc>
                  <a:txBody>
                    <a:bodyPr/>
                    <a:lstStyle/>
                    <a:p>
                      <a:pPr algn="just">
                        <a:lnSpc>
                          <a:spcPct val="115000"/>
                        </a:lnSpc>
                        <a:spcAft>
                          <a:spcPts val="1000"/>
                        </a:spcAft>
                        <a:tabLst>
                          <a:tab pos="777240" algn="l"/>
                        </a:tabLst>
                      </a:pPr>
                      <a:r>
                        <a:rPr lang="es-ES" sz="800">
                          <a:effectLst/>
                        </a:rPr>
                        <a:t>TRYSETAPARTMENTSTATE(APARTMENTSTATE)</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52895" marR="52895" marT="0" marB="0"/>
                </a:tc>
                <a:tc>
                  <a:txBody>
                    <a:bodyPr/>
                    <a:lstStyle/>
                    <a:p>
                      <a:pPr algn="just">
                        <a:lnSpc>
                          <a:spcPct val="115000"/>
                        </a:lnSpc>
                        <a:spcAft>
                          <a:spcPts val="1000"/>
                        </a:spcAft>
                      </a:pPr>
                      <a:r>
                        <a:rPr lang="es-ES" sz="800">
                          <a:effectLst/>
                        </a:rPr>
                        <a:t>Establece el estado de apartamento de un subproceso antes de que se inicie [25].</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52895" marR="52895" marT="0" marB="0"/>
                </a:tc>
                <a:extLst>
                  <a:ext uri="{0D108BD9-81ED-4DB2-BD59-A6C34878D82A}">
                    <a16:rowId xmlns:a16="http://schemas.microsoft.com/office/drawing/2014/main" val="2308686975"/>
                  </a:ext>
                </a:extLst>
              </a:tr>
              <a:tr h="437361">
                <a:tc>
                  <a:txBody>
                    <a:bodyPr/>
                    <a:lstStyle/>
                    <a:p>
                      <a:pPr algn="just">
                        <a:lnSpc>
                          <a:spcPct val="115000"/>
                        </a:lnSpc>
                        <a:spcAft>
                          <a:spcPts val="1000"/>
                        </a:spcAft>
                        <a:tabLst>
                          <a:tab pos="777240" algn="l"/>
                        </a:tabLst>
                      </a:pPr>
                      <a:r>
                        <a:rPr lang="es-ES" sz="800">
                          <a:effectLst/>
                        </a:rPr>
                        <a:t>UNSAFESTART()</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52895" marR="52895" marT="0" marB="0"/>
                </a:tc>
                <a:tc>
                  <a:txBody>
                    <a:bodyPr/>
                    <a:lstStyle/>
                    <a:p>
                      <a:pPr algn="just">
                        <a:lnSpc>
                          <a:spcPct val="115000"/>
                        </a:lnSpc>
                        <a:spcAft>
                          <a:spcPts val="1000"/>
                        </a:spcAft>
                      </a:pPr>
                      <a:r>
                        <a:rPr lang="es-ES" sz="800">
                          <a:effectLst/>
                        </a:rPr>
                        <a:t>Hace que el sistema operativo cambie el estado de la instancia actual a En ejecución [25].</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52895" marR="52895" marT="0" marB="0"/>
                </a:tc>
                <a:extLst>
                  <a:ext uri="{0D108BD9-81ED-4DB2-BD59-A6C34878D82A}">
                    <a16:rowId xmlns:a16="http://schemas.microsoft.com/office/drawing/2014/main" val="690063836"/>
                  </a:ext>
                </a:extLst>
              </a:tr>
              <a:tr h="734746">
                <a:tc>
                  <a:txBody>
                    <a:bodyPr/>
                    <a:lstStyle/>
                    <a:p>
                      <a:pPr algn="just">
                        <a:lnSpc>
                          <a:spcPct val="115000"/>
                        </a:lnSpc>
                        <a:spcAft>
                          <a:spcPts val="1000"/>
                        </a:spcAft>
                        <a:tabLst>
                          <a:tab pos="777240" algn="l"/>
                        </a:tabLst>
                      </a:pPr>
                      <a:r>
                        <a:rPr lang="es-ES" sz="800">
                          <a:effectLst/>
                        </a:rPr>
                        <a:t>UNSAFESTART(OBJECT)</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52895" marR="52895" marT="0" marB="0"/>
                </a:tc>
                <a:tc>
                  <a:txBody>
                    <a:bodyPr/>
                    <a:lstStyle/>
                    <a:p>
                      <a:pPr algn="just">
                        <a:lnSpc>
                          <a:spcPct val="115000"/>
                        </a:lnSpc>
                        <a:spcAft>
                          <a:spcPts val="1000"/>
                        </a:spcAft>
                      </a:pPr>
                      <a:r>
                        <a:rPr lang="es-ES" sz="800">
                          <a:effectLst/>
                        </a:rPr>
                        <a:t>Hace que el sistema operativo cambie el estado de la instancia actual a En ejecución y, opcionalmente, proporciona un objeto que contiene datos para que los utilice el método que ejecuta el subproceso [25].</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52895" marR="52895" marT="0" marB="0"/>
                </a:tc>
                <a:extLst>
                  <a:ext uri="{0D108BD9-81ED-4DB2-BD59-A6C34878D82A}">
                    <a16:rowId xmlns:a16="http://schemas.microsoft.com/office/drawing/2014/main" val="2809209046"/>
                  </a:ext>
                </a:extLst>
              </a:tr>
              <a:tr h="1180825">
                <a:tc>
                  <a:txBody>
                    <a:bodyPr/>
                    <a:lstStyle/>
                    <a:p>
                      <a:pPr algn="just">
                        <a:lnSpc>
                          <a:spcPct val="115000"/>
                        </a:lnSpc>
                        <a:spcAft>
                          <a:spcPts val="1000"/>
                        </a:spcAft>
                        <a:tabLst>
                          <a:tab pos="777240" algn="l"/>
                        </a:tabLst>
                      </a:pPr>
                      <a:r>
                        <a:rPr lang="es-ES" sz="800">
                          <a:effectLst/>
                        </a:rPr>
                        <a:t>VOLATILEREAD(DOUBLE)</a:t>
                      </a:r>
                      <a:endParaRPr lang="es-EC" sz="800">
                        <a:effectLst/>
                        <a:latin typeface="Calibri" panose="020F0502020204030204" pitchFamily="34" charset="0"/>
                        <a:ea typeface="Calibri" panose="020F0502020204030204" pitchFamily="34" charset="0"/>
                        <a:cs typeface="Arial" panose="020B0604020202020204" pitchFamily="34" charset="0"/>
                      </a:endParaRPr>
                    </a:p>
                  </a:txBody>
                  <a:tcPr marL="52895" marR="52895" marT="0" marB="0"/>
                </a:tc>
                <a:tc>
                  <a:txBody>
                    <a:bodyPr/>
                    <a:lstStyle/>
                    <a:p>
                      <a:pPr algn="just">
                        <a:lnSpc>
                          <a:spcPct val="115000"/>
                        </a:lnSpc>
                        <a:spcAft>
                          <a:spcPts val="1000"/>
                        </a:spcAft>
                      </a:pPr>
                      <a:r>
                        <a:rPr lang="es-ES" sz="800" dirty="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800" dirty="0">
                        <a:effectLst/>
                        <a:latin typeface="Calibri" panose="020F0502020204030204" pitchFamily="34" charset="0"/>
                        <a:ea typeface="Calibri" panose="020F0502020204030204" pitchFamily="34" charset="0"/>
                        <a:cs typeface="Arial" panose="020B0604020202020204" pitchFamily="34" charset="0"/>
                      </a:endParaRPr>
                    </a:p>
                  </a:txBody>
                  <a:tcPr marL="52895" marR="52895" marT="0" marB="0"/>
                </a:tc>
                <a:extLst>
                  <a:ext uri="{0D108BD9-81ED-4DB2-BD59-A6C34878D82A}">
                    <a16:rowId xmlns:a16="http://schemas.microsoft.com/office/drawing/2014/main" val="2021180673"/>
                  </a:ext>
                </a:extLst>
              </a:tr>
            </a:tbl>
          </a:graphicData>
        </a:graphic>
      </p:graphicFrame>
    </p:spTree>
    <p:extLst>
      <p:ext uri="{BB962C8B-B14F-4D97-AF65-F5344CB8AC3E}">
        <p14:creationId xmlns:p14="http://schemas.microsoft.com/office/powerpoint/2010/main" val="26234140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1d9f04a12b2_0_825"/>
          <p:cNvSpPr/>
          <p:nvPr/>
        </p:nvSpPr>
        <p:spPr>
          <a:xfrm>
            <a:off x="6796875" y="0"/>
            <a:ext cx="2347200" cy="51435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g1d9f04a12b2_0_825"/>
          <p:cNvSpPr txBox="1"/>
          <p:nvPr/>
        </p:nvSpPr>
        <p:spPr>
          <a:xfrm>
            <a:off x="8765025" y="4843425"/>
            <a:ext cx="3789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500">
                <a:solidFill>
                  <a:schemeClr val="lt1"/>
                </a:solidFill>
                <a:latin typeface="Gill Sans"/>
                <a:ea typeface="Gill Sans"/>
                <a:cs typeface="Gill Sans"/>
                <a:sym typeface="Gill Sans"/>
              </a:rPr>
              <a:t>43</a:t>
            </a:r>
            <a:endParaRPr sz="1100">
              <a:solidFill>
                <a:schemeClr val="lt1"/>
              </a:solidFill>
            </a:endParaRPr>
          </a:p>
        </p:txBody>
      </p:sp>
      <p:sp>
        <p:nvSpPr>
          <p:cNvPr id="602" name="Google Shape;602;g1d9f04a12b2_0_825"/>
          <p:cNvSpPr txBox="1">
            <a:spLocks noGrp="1"/>
          </p:cNvSpPr>
          <p:nvPr>
            <p:ph type="title"/>
          </p:nvPr>
        </p:nvSpPr>
        <p:spPr>
          <a:xfrm>
            <a:off x="435899" y="460375"/>
            <a:ext cx="6402900" cy="7602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lt1"/>
              </a:buClr>
              <a:buSzPct val="100000"/>
              <a:buFont typeface="Gill Sans"/>
              <a:buNone/>
            </a:pPr>
            <a:r>
              <a:rPr lang="es-ES" sz="1800" dirty="0">
                <a:effectLst/>
                <a:latin typeface="Calibri" panose="020F0502020204030204" pitchFamily="34" charset="0"/>
                <a:ea typeface="Calibri" panose="020F0502020204030204" pitchFamily="34" charset="0"/>
                <a:cs typeface="Arial" panose="020B0604020202020204" pitchFamily="34" charset="0"/>
              </a:rPr>
              <a:t>PROPIEDADES Y METODOS DE LA CLASE THREAD</a:t>
            </a:r>
            <a:endParaRPr dirty="0"/>
          </a:p>
        </p:txBody>
      </p:sp>
      <p:sp>
        <p:nvSpPr>
          <p:cNvPr id="603" name="Google Shape;603;g1d9f04a12b2_0_825"/>
          <p:cNvSpPr txBox="1"/>
          <p:nvPr/>
        </p:nvSpPr>
        <p:spPr>
          <a:xfrm>
            <a:off x="6838875" y="186000"/>
            <a:ext cx="2305200" cy="4771500"/>
          </a:xfrm>
          <a:prstGeom prst="rect">
            <a:avLst/>
          </a:prstGeom>
          <a:noFill/>
          <a:ln>
            <a:noFill/>
          </a:ln>
        </p:spPr>
        <p:txBody>
          <a:bodyPr spcFirstLastPara="1" wrap="square" lIns="68575" tIns="34275" rIns="68575" bIns="34275" anchor="ctr" anchorCtr="0">
            <a:noAutofit/>
          </a:bodyPr>
          <a:lstStyle/>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1	OBJETIVOS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2	MARCO TEÓRICO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	¿QUÉ ES UNA APLICACIÓN?</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2.2	¿QUÉ ES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2.3	LENGUAJES DE PROGRAMACIÓN EN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2.4	VENTAJAS DE .NET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2.5	C#</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2.6	ASP.NET</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2.7	CSHTML</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2.8	SERVIDOR IIS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2.9	VISUAL STUDIO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2.10	MODELO-VISTA-CONTROLADOR</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2.11	HILOS</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2.12	CLASE THREAD</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3	INSTALACIÓN DE VISUAL STUDIO</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4	CONFIGURACIÓN DEL SERVIDOR WEB IIS</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	DESARROLLO</a:t>
            </a:r>
            <a:endParaRPr sz="650" b="1">
              <a:solidFill>
                <a:srgbClr val="FFFF00"/>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5.1	Crear un nuevo proyecto</a:t>
            </a:r>
            <a:endParaRPr sz="650">
              <a:solidFill>
                <a:srgbClr val="3D3D3D"/>
              </a:solidFill>
              <a:latin typeface="Gill Sans"/>
              <a:ea typeface="Gill Sans"/>
              <a:cs typeface="Gill Sans"/>
              <a:sym typeface="Gill Sans"/>
            </a:endParaRPr>
          </a:p>
          <a:p>
            <a:pPr marL="469900" lvl="1" indent="-193675" algn="l" rtl="0">
              <a:lnSpc>
                <a:spcPct val="90000"/>
              </a:lnSpc>
              <a:spcBef>
                <a:spcPts val="0"/>
              </a:spcBef>
              <a:spcAft>
                <a:spcPts val="0"/>
              </a:spcAft>
              <a:buClr>
                <a:srgbClr val="FFFF00"/>
              </a:buClr>
              <a:buSzPts val="650"/>
              <a:buFont typeface="Noto Sans Symbols"/>
              <a:buChar char="◼"/>
            </a:pPr>
            <a:r>
              <a:rPr lang="es" sz="650" b="1">
                <a:solidFill>
                  <a:srgbClr val="FFFF00"/>
                </a:solidFill>
                <a:latin typeface="Gill Sans"/>
                <a:ea typeface="Gill Sans"/>
                <a:cs typeface="Gill Sans"/>
                <a:sym typeface="Gill Sans"/>
              </a:rPr>
              <a:t>5.2	Proyecto 1</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rgbClr val="FFFF00"/>
              </a:buClr>
              <a:buSzPts val="650"/>
              <a:buFont typeface="Gill Sans"/>
              <a:buChar char="◼"/>
            </a:pPr>
            <a:r>
              <a:rPr lang="es" sz="650" b="1">
                <a:solidFill>
                  <a:srgbClr val="FFFF00"/>
                </a:solidFill>
                <a:latin typeface="Gill Sans"/>
                <a:ea typeface="Gill Sans"/>
                <a:cs typeface="Gill Sans"/>
                <a:sym typeface="Gill Sans"/>
              </a:rPr>
              <a:t>5.2.1  Codificación del archivo PelotaHilos.cs</a:t>
            </a:r>
            <a:endParaRPr sz="650" b="1">
              <a:solidFill>
                <a:srgbClr val="FFFF00"/>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5.2.2  Codificación del archivo Pelota.cs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5.2.3  Codificación del archivo MarcoRebote.cs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5.2.4  Codificación del archivo Program.cs</a:t>
            </a:r>
            <a:endParaRPr sz="650">
              <a:solidFill>
                <a:schemeClr val="lt1"/>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5.3	Proyecto 2</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5.3.1  Codificación del archivo HilosControlador.cs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5.3.2  Codificación del archivo HilosVarios1.cs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5.3.3  Codificación del archivo HilosVarios2.cs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5.3.4  Codificación del archivo HilosVista.cs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5.3.5  Codificación del archivo Program.cs</a:t>
            </a:r>
            <a:r>
              <a:rPr lang="es" sz="650">
                <a:solidFill>
                  <a:srgbClr val="FFFFFF"/>
                </a:solidFill>
                <a:latin typeface="Gill Sans"/>
                <a:ea typeface="Gill Sans"/>
                <a:cs typeface="Gill Sans"/>
                <a:sym typeface="Gill Sans"/>
              </a:rPr>
              <a:t> </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Noto Sans Symbols"/>
              <a:buChar char="◼"/>
            </a:pPr>
            <a:r>
              <a:rPr lang="es" sz="650">
                <a:solidFill>
                  <a:srgbClr val="FFFFFF"/>
                </a:solidFill>
                <a:latin typeface="Gill Sans"/>
                <a:ea typeface="Gill Sans"/>
                <a:cs typeface="Gill Sans"/>
                <a:sym typeface="Gill Sans"/>
              </a:rPr>
              <a:t>5.4	Proyecto 3</a:t>
            </a:r>
            <a:endParaRPr sz="650">
              <a:solidFill>
                <a:srgbClr val="FFFFFF"/>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5.4.1  Codificación del archivo BancoControlador.cs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5.4.2  Codificación del archivo Banco.cs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5.4.3  Codificación del archivo BancoVista.cs</a:t>
            </a:r>
            <a:endParaRPr sz="650">
              <a:solidFill>
                <a:schemeClr val="lt1"/>
              </a:solidFill>
              <a:latin typeface="Gill Sans"/>
              <a:ea typeface="Gill Sans"/>
              <a:cs typeface="Gill Sans"/>
              <a:sym typeface="Gill Sans"/>
            </a:endParaRPr>
          </a:p>
          <a:p>
            <a:pPr marL="673100" lvl="2" indent="-168275" algn="l" rtl="0">
              <a:lnSpc>
                <a:spcPct val="90000"/>
              </a:lnSpc>
              <a:spcBef>
                <a:spcPts val="0"/>
              </a:spcBef>
              <a:spcAft>
                <a:spcPts val="0"/>
              </a:spcAft>
              <a:buClr>
                <a:schemeClr val="accent2"/>
              </a:buClr>
              <a:buSzPts val="650"/>
              <a:buFont typeface="Gill Sans"/>
              <a:buChar char="◼"/>
            </a:pPr>
            <a:r>
              <a:rPr lang="es" sz="650">
                <a:solidFill>
                  <a:schemeClr val="lt1"/>
                </a:solidFill>
                <a:latin typeface="Gill Sans"/>
                <a:ea typeface="Gill Sans"/>
                <a:cs typeface="Gill Sans"/>
                <a:sym typeface="Gill Sans"/>
              </a:rPr>
              <a:t>5.4.4  Codificación del archivo Program.cs </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6	EJECUCIÓN DEL PROYECTO</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1</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2</a:t>
            </a:r>
            <a:endParaRPr sz="650">
              <a:solidFill>
                <a:srgbClr val="FFFFFF"/>
              </a:solidFill>
              <a:latin typeface="Gill Sans"/>
              <a:ea typeface="Gill Sans"/>
              <a:cs typeface="Gill Sans"/>
              <a:sym typeface="Gill Sans"/>
            </a:endParaRPr>
          </a:p>
          <a:p>
            <a:pPr marL="469900" lvl="1" indent="-193675" algn="l" rtl="0">
              <a:lnSpc>
                <a:spcPct val="90000"/>
              </a:lnSpc>
              <a:spcBef>
                <a:spcPts val="0"/>
              </a:spcBef>
              <a:spcAft>
                <a:spcPts val="0"/>
              </a:spcAft>
              <a:buClr>
                <a:schemeClr val="accent2"/>
              </a:buClr>
              <a:buSzPts val="650"/>
              <a:buFont typeface="Gill Sans"/>
              <a:buChar char="◼"/>
            </a:pPr>
            <a:r>
              <a:rPr lang="es" sz="650">
                <a:solidFill>
                  <a:srgbClr val="FFFFFF"/>
                </a:solidFill>
                <a:latin typeface="Gill Sans"/>
                <a:ea typeface="Gill Sans"/>
                <a:cs typeface="Gill Sans"/>
                <a:sym typeface="Gill Sans"/>
              </a:rPr>
              <a:t>Ejecución del proyecto 3</a:t>
            </a:r>
            <a:endParaRPr sz="650">
              <a:solidFill>
                <a:srgbClr val="FFFFFF"/>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7	CONCLUSIONES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8	RECOMENDACIONES</a:t>
            </a:r>
            <a:endParaRPr sz="650">
              <a:solidFill>
                <a:srgbClr val="3D3D3D"/>
              </a:solidFill>
              <a:latin typeface="Gill Sans"/>
              <a:ea typeface="Gill Sans"/>
              <a:cs typeface="Gill Sans"/>
              <a:sym typeface="Gill Sans"/>
            </a:endParaRPr>
          </a:p>
          <a:p>
            <a:pPr marL="228600" lvl="0" indent="-219075" algn="l" rtl="0">
              <a:lnSpc>
                <a:spcPct val="90000"/>
              </a:lnSpc>
              <a:spcBef>
                <a:spcPts val="0"/>
              </a:spcBef>
              <a:spcAft>
                <a:spcPts val="0"/>
              </a:spcAft>
              <a:buClr>
                <a:srgbClr val="4590B8"/>
              </a:buClr>
              <a:buSzPts val="650"/>
              <a:buFont typeface="Noto Sans Symbols"/>
              <a:buChar char="◼"/>
            </a:pPr>
            <a:r>
              <a:rPr lang="es" sz="650">
                <a:solidFill>
                  <a:srgbClr val="FFFFFF"/>
                </a:solidFill>
                <a:latin typeface="Gill Sans"/>
                <a:ea typeface="Gill Sans"/>
                <a:cs typeface="Gill Sans"/>
                <a:sym typeface="Gill Sans"/>
              </a:rPr>
              <a:t>9	BIBLIOGRAFÍA</a:t>
            </a:r>
            <a:endParaRPr sz="650">
              <a:solidFill>
                <a:srgbClr val="3D3D3D"/>
              </a:solidFill>
              <a:latin typeface="Gill Sans"/>
              <a:ea typeface="Gill Sans"/>
              <a:cs typeface="Gill Sans"/>
              <a:sym typeface="Gill Sans"/>
            </a:endParaRPr>
          </a:p>
        </p:txBody>
      </p:sp>
      <p:sp>
        <p:nvSpPr>
          <p:cNvPr id="4" name="CuadroTexto 3">
            <a:extLst>
              <a:ext uri="{FF2B5EF4-FFF2-40B4-BE49-F238E27FC236}">
                <a16:creationId xmlns:a16="http://schemas.microsoft.com/office/drawing/2014/main" id="{9E3650A5-9547-00D9-38AB-B70EC074E12B}"/>
              </a:ext>
            </a:extLst>
          </p:cNvPr>
          <p:cNvSpPr txBox="1"/>
          <p:nvPr/>
        </p:nvSpPr>
        <p:spPr>
          <a:xfrm>
            <a:off x="435899" y="1373173"/>
            <a:ext cx="4580626" cy="307777"/>
          </a:xfrm>
          <a:prstGeom prst="rect">
            <a:avLst/>
          </a:prstGeom>
          <a:noFill/>
        </p:spPr>
        <p:txBody>
          <a:bodyPr wrap="square">
            <a:spAutoFit/>
          </a:bodyPr>
          <a:lstStyle/>
          <a:p>
            <a:r>
              <a:rPr lang="es-ES" sz="1400" dirty="0">
                <a:effectLst/>
                <a:latin typeface="Calibri" panose="020F0502020204030204" pitchFamily="34" charset="0"/>
                <a:ea typeface="Calibri" panose="020F0502020204030204" pitchFamily="34" charset="0"/>
                <a:cs typeface="Arial" panose="020B0604020202020204" pitchFamily="34" charset="0"/>
              </a:rPr>
              <a:t>Los Métodos a los que el hilo tiene acceso son: </a:t>
            </a:r>
            <a:endParaRPr lang="es-EC" dirty="0"/>
          </a:p>
        </p:txBody>
      </p:sp>
      <p:graphicFrame>
        <p:nvGraphicFramePr>
          <p:cNvPr id="2" name="Tabla 1">
            <a:extLst>
              <a:ext uri="{FF2B5EF4-FFF2-40B4-BE49-F238E27FC236}">
                <a16:creationId xmlns:a16="http://schemas.microsoft.com/office/drawing/2014/main" id="{B66D9BD1-4ED2-6E4B-E096-863110E9FE1F}"/>
              </a:ext>
            </a:extLst>
          </p:cNvPr>
          <p:cNvGraphicFramePr>
            <a:graphicFrameLocks noGrp="1"/>
          </p:cNvGraphicFramePr>
          <p:nvPr>
            <p:extLst>
              <p:ext uri="{D42A27DB-BD31-4B8C-83A1-F6EECF244321}">
                <p14:modId xmlns:p14="http://schemas.microsoft.com/office/powerpoint/2010/main" val="1064112609"/>
              </p:ext>
            </p:extLst>
          </p:nvPr>
        </p:nvGraphicFramePr>
        <p:xfrm>
          <a:off x="2394880" y="1711349"/>
          <a:ext cx="2443014" cy="3132076"/>
        </p:xfrm>
        <a:graphic>
          <a:graphicData uri="http://schemas.openxmlformats.org/drawingml/2006/table">
            <a:tbl>
              <a:tblPr firstCol="1" bandRow="1" bandCol="1">
                <a:tableStyleId>{5C22544A-7EE6-4342-B048-85BDC9FD1C3A}</a:tableStyleId>
              </a:tblPr>
              <a:tblGrid>
                <a:gridCol w="1228766">
                  <a:extLst>
                    <a:ext uri="{9D8B030D-6E8A-4147-A177-3AD203B41FA5}">
                      <a16:colId xmlns:a16="http://schemas.microsoft.com/office/drawing/2014/main" val="489175075"/>
                    </a:ext>
                  </a:extLst>
                </a:gridCol>
                <a:gridCol w="1214248">
                  <a:extLst>
                    <a:ext uri="{9D8B030D-6E8A-4147-A177-3AD203B41FA5}">
                      <a16:colId xmlns:a16="http://schemas.microsoft.com/office/drawing/2014/main" val="2055241923"/>
                    </a:ext>
                  </a:extLst>
                </a:gridCol>
              </a:tblGrid>
              <a:tr h="660400">
                <a:tc>
                  <a:txBody>
                    <a:bodyPr/>
                    <a:lstStyle/>
                    <a:p>
                      <a:pPr algn="just">
                        <a:lnSpc>
                          <a:spcPct val="115000"/>
                        </a:lnSpc>
                        <a:spcAft>
                          <a:spcPts val="1000"/>
                        </a:spcAft>
                        <a:tabLst>
                          <a:tab pos="777240" algn="l"/>
                        </a:tabLst>
                      </a:pPr>
                      <a:r>
                        <a:rPr lang="es-ES" sz="500">
                          <a:effectLst/>
                        </a:rPr>
                        <a:t>VOLATILEREAD(INT16)</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tc>
                  <a:txBody>
                    <a:bodyPr/>
                    <a:lstStyle/>
                    <a:p>
                      <a:pPr algn="just">
                        <a:lnSpc>
                          <a:spcPct val="115000"/>
                        </a:lnSpc>
                        <a:spcAft>
                          <a:spcPts val="1000"/>
                        </a:spcAft>
                      </a:pPr>
                      <a:r>
                        <a:rPr lang="es-ES" sz="50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extLst>
                  <a:ext uri="{0D108BD9-81ED-4DB2-BD59-A6C34878D82A}">
                    <a16:rowId xmlns:a16="http://schemas.microsoft.com/office/drawing/2014/main" val="3443277087"/>
                  </a:ext>
                </a:extLst>
              </a:tr>
              <a:tr h="660400">
                <a:tc>
                  <a:txBody>
                    <a:bodyPr/>
                    <a:lstStyle/>
                    <a:p>
                      <a:pPr algn="just">
                        <a:lnSpc>
                          <a:spcPct val="115000"/>
                        </a:lnSpc>
                        <a:spcAft>
                          <a:spcPts val="1000"/>
                        </a:spcAft>
                        <a:tabLst>
                          <a:tab pos="777240" algn="l"/>
                        </a:tabLst>
                      </a:pPr>
                      <a:r>
                        <a:rPr lang="es-ES" sz="500">
                          <a:effectLst/>
                        </a:rPr>
                        <a:t>VOLATILEREAD(INT32)</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tc>
                  <a:txBody>
                    <a:bodyPr/>
                    <a:lstStyle/>
                    <a:p>
                      <a:pPr algn="just">
                        <a:lnSpc>
                          <a:spcPct val="115000"/>
                        </a:lnSpc>
                        <a:spcAft>
                          <a:spcPts val="1000"/>
                        </a:spcAft>
                      </a:pPr>
                      <a:r>
                        <a:rPr lang="es-ES" sz="50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extLst>
                  <a:ext uri="{0D108BD9-81ED-4DB2-BD59-A6C34878D82A}">
                    <a16:rowId xmlns:a16="http://schemas.microsoft.com/office/drawing/2014/main" val="667160360"/>
                  </a:ext>
                </a:extLst>
              </a:tr>
              <a:tr h="660400">
                <a:tc>
                  <a:txBody>
                    <a:bodyPr/>
                    <a:lstStyle/>
                    <a:p>
                      <a:pPr algn="just">
                        <a:lnSpc>
                          <a:spcPct val="115000"/>
                        </a:lnSpc>
                        <a:spcAft>
                          <a:spcPts val="1000"/>
                        </a:spcAft>
                        <a:tabLst>
                          <a:tab pos="777240" algn="l"/>
                        </a:tabLst>
                      </a:pPr>
                      <a:r>
                        <a:rPr lang="es-ES" sz="500">
                          <a:effectLst/>
                        </a:rPr>
                        <a:t>VOLATILEREAD(INT64)</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tc>
                  <a:txBody>
                    <a:bodyPr/>
                    <a:lstStyle/>
                    <a:p>
                      <a:pPr algn="just">
                        <a:lnSpc>
                          <a:spcPct val="115000"/>
                        </a:lnSpc>
                        <a:spcAft>
                          <a:spcPts val="1000"/>
                        </a:spcAft>
                      </a:pPr>
                      <a:r>
                        <a:rPr lang="es-ES" sz="50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extLst>
                  <a:ext uri="{0D108BD9-81ED-4DB2-BD59-A6C34878D82A}">
                    <a16:rowId xmlns:a16="http://schemas.microsoft.com/office/drawing/2014/main" val="2191519033"/>
                  </a:ext>
                </a:extLst>
              </a:tr>
              <a:tr h="660400">
                <a:tc>
                  <a:txBody>
                    <a:bodyPr/>
                    <a:lstStyle/>
                    <a:p>
                      <a:pPr algn="just">
                        <a:lnSpc>
                          <a:spcPct val="115000"/>
                        </a:lnSpc>
                        <a:spcAft>
                          <a:spcPts val="1000"/>
                        </a:spcAft>
                        <a:tabLst>
                          <a:tab pos="777240" algn="l"/>
                        </a:tabLst>
                      </a:pPr>
                      <a:r>
                        <a:rPr lang="es-ES" sz="500">
                          <a:effectLst/>
                        </a:rPr>
                        <a:t>VOLATILEREAD(INTPTR)</a:t>
                      </a:r>
                      <a:endParaRPr lang="es-EC" sz="50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tc>
                  <a:txBody>
                    <a:bodyPr/>
                    <a:lstStyle/>
                    <a:p>
                      <a:pPr algn="just">
                        <a:lnSpc>
                          <a:spcPct val="115000"/>
                        </a:lnSpc>
                        <a:spcAft>
                          <a:spcPts val="1000"/>
                        </a:spcAft>
                      </a:pPr>
                      <a:r>
                        <a:rPr lang="es-ES" sz="500" dirty="0">
                          <a:effectLst/>
                        </a:rPr>
                        <a:t>Lee el valor de un campo. En los sistemas que lo requieren, inserta una barrera de memoria que evita que el procesador reordene las operaciones de memoria de la siguiente manera: si aparece una lectura o escritura después de este método en el código, el procesador no puede moverlo antes de este método [25].</a:t>
                      </a:r>
                      <a:endParaRPr lang="es-EC" sz="500" dirty="0">
                        <a:effectLst/>
                        <a:latin typeface="Calibri" panose="020F0502020204030204" pitchFamily="34" charset="0"/>
                        <a:ea typeface="Calibri" panose="020F0502020204030204" pitchFamily="34" charset="0"/>
                        <a:cs typeface="Arial" panose="020B0604020202020204" pitchFamily="34" charset="0"/>
                      </a:endParaRPr>
                    </a:p>
                  </a:txBody>
                  <a:tcPr marL="29582" marR="29582" marT="0" marB="0"/>
                </a:tc>
                <a:extLst>
                  <a:ext uri="{0D108BD9-81ED-4DB2-BD59-A6C34878D82A}">
                    <a16:rowId xmlns:a16="http://schemas.microsoft.com/office/drawing/2014/main" val="407260785"/>
                  </a:ext>
                </a:extLst>
              </a:tr>
            </a:tbl>
          </a:graphicData>
        </a:graphic>
      </p:graphicFrame>
    </p:spTree>
    <p:extLst>
      <p:ext uri="{BB962C8B-B14F-4D97-AF65-F5344CB8AC3E}">
        <p14:creationId xmlns:p14="http://schemas.microsoft.com/office/powerpoint/2010/main" val="460569130"/>
      </p:ext>
    </p:extLst>
  </p:cSld>
  <p:clrMapOvr>
    <a:masterClrMapping/>
  </p:clrMapOvr>
</p:sld>
</file>

<file path=ppt/theme/theme1.xml><?xml version="1.0" encoding="utf-8"?>
<a:theme xmlns:a="http://schemas.openxmlformats.org/drawingml/2006/main" name="Dividendo">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ndo">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64015</Words>
  <Application>Microsoft Office PowerPoint</Application>
  <PresentationFormat>Presentación en pantalla (16:9)</PresentationFormat>
  <Paragraphs>9692</Paragraphs>
  <Slides>211</Slides>
  <Notes>211</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211</vt:i4>
      </vt:variant>
    </vt:vector>
  </HeadingPairs>
  <TitlesOfParts>
    <vt:vector size="222" baseType="lpstr">
      <vt:lpstr>Cambria</vt:lpstr>
      <vt:lpstr>Arial</vt:lpstr>
      <vt:lpstr>Calibri</vt:lpstr>
      <vt:lpstr>Cascadia Mono</vt:lpstr>
      <vt:lpstr>Noto Sans Symbols</vt:lpstr>
      <vt:lpstr>Wingdings</vt:lpstr>
      <vt:lpstr>Gill Sans</vt:lpstr>
      <vt:lpstr>Times New Roman</vt:lpstr>
      <vt:lpstr>Symbol</vt:lpstr>
      <vt:lpstr>Dividendo</vt:lpstr>
      <vt:lpstr>Dividendo</vt:lpstr>
      <vt:lpstr>HILOS EN DOTNET MOVIMIENTO DE PELOTAS </vt:lpstr>
      <vt:lpstr>Presentación de PowerPoint</vt:lpstr>
      <vt:lpstr>1 OBJETIVOS</vt:lpstr>
      <vt:lpstr>2 MARCO TEÓRICO</vt:lpstr>
      <vt:lpstr>LENGUAJES DE PROGRAMACIÓN EN DOTNET (.NET)</vt:lpstr>
      <vt:lpstr>LENGUAJES DE PROGRAMACIÓN EN DOTNET (.NET)</vt:lpstr>
      <vt:lpstr>LENGUAJES DE PROGRAMACIÓN EN DOTNET (.NET)</vt:lpstr>
      <vt:lpstr>MODELOS DE APLICACIÓN EN DOTNET (.NET)</vt:lpstr>
      <vt:lpstr>HERRAMIENTAS DE DOTNET (.NET) &amp; EDITORES</vt:lpstr>
      <vt:lpstr>HERRAMIENTAS DE DOTNET (.NET) &amp; EDITORES</vt:lpstr>
      <vt:lpstr>VENTAJAS Y DESVENTAJAS DE DOTNET(.NET)</vt:lpstr>
      <vt:lpstr>VENTAJAS Y DESVENTAJAS DE DOTNET(.NET)</vt:lpstr>
      <vt:lpstr>COMPONENTES DE LA ARQUITECTURA DOTNET (.NET)</vt:lpstr>
      <vt:lpstr>COMPONENTES DE LA ARQUITECTURA DOTNET (.NET)</vt:lpstr>
      <vt:lpstr>COMPONENTES DE LA ARQUITECTURA DOTNET (.NET)</vt:lpstr>
      <vt:lpstr>COMPONENTES DE LA ARQUITECTURA DOTNET (.NET)</vt:lpstr>
      <vt:lpstr>COMPONENTES DE LA ARQUITECTURA DOTNET (.NET)</vt:lpstr>
      <vt:lpstr>ELEMENTOS DE DOTNET(.NET)</vt:lpstr>
      <vt:lpstr>METODOS DE EXTENCIÓN</vt:lpstr>
      <vt:lpstr> HILOS</vt:lpstr>
      <vt:lpstr>2.11 HILOS</vt:lpstr>
      <vt:lpstr>2.11 HILOS</vt:lpstr>
      <vt:lpstr>CÓMO TERMINAR UN HILO EN C#</vt:lpstr>
      <vt:lpstr>2.11 HILOS</vt:lpstr>
      <vt:lpstr>2.11 HILOS</vt:lpstr>
      <vt:lpstr>2.11 HILOS</vt:lpstr>
      <vt:lpstr>2.11 HILOS</vt:lpstr>
      <vt:lpstr>2.11 HILOS</vt:lpstr>
      <vt:lpstr>2.11 HILOS</vt:lpstr>
      <vt:lpstr>2.12 CLASE THREAD</vt:lpstr>
      <vt:lpstr>2.12 CLASE THREAD</vt:lpstr>
      <vt:lpstr>2.12 CLASE THREAD</vt:lpstr>
      <vt:lpstr>2.12 CLASE THREAD</vt:lpstr>
      <vt:lpstr>2.12 CLASE THREAD</vt:lpstr>
      <vt:lpstr>2.12 CLASE THREAD</vt:lpstr>
      <vt:lpstr>2.12 CLASE THREAD</vt:lpstr>
      <vt:lpstr>2.12 CLASE THREAD</vt:lpstr>
      <vt:lpstr>2.12 CLASE THREAD</vt:lpstr>
      <vt:lpstr>2.12 CLASE THREAD</vt:lpstr>
      <vt:lpstr>2.12 CLASE THREAD</vt:lpstr>
      <vt:lpstr>2.12 CLASE THREAD</vt:lpstr>
      <vt:lpstr>NOMBRAR UN HILO Y OBTENER EL NOMBRE DEL HILO ACTUAL EN C#</vt:lpstr>
      <vt:lpstr>Prioridad de los hilos en Multithreading</vt:lpstr>
      <vt:lpstr>Prioridad de los hilos en Multithreading</vt:lpstr>
      <vt:lpstr>VISUAL STUDIO 2022</vt:lpstr>
      <vt:lpstr>CARACTERISITCAS DE VISUAL STUDIO 2022</vt:lpstr>
      <vt:lpstr>VENTAJAS Y DESVENTAJAS DE VISUAL STUDIO 2022</vt:lpstr>
      <vt:lpstr> BENEFICIOS</vt:lpstr>
      <vt:lpstr> BENEFICIOS</vt:lpstr>
      <vt:lpstr> BENEFICIOS</vt:lpstr>
      <vt:lpstr> BENEFICIOS</vt:lpstr>
      <vt:lpstr> BENEFICIOS</vt:lpstr>
      <vt:lpstr> BENEFICIOS</vt:lpstr>
      <vt:lpstr> BENEFICIOS</vt:lpstr>
      <vt:lpstr> BENEFICIOS</vt:lpstr>
      <vt:lpstr> BENEFICIOS</vt:lpstr>
      <vt:lpstr>PROYECTOS EN VISUAL STUDIO 2022</vt:lpstr>
      <vt:lpstr>PROYECTOS EN VISUAL STUDIO 2022</vt:lpstr>
      <vt:lpstr>PROYECTOS EN VISUAL STUDIO 2022</vt:lpstr>
      <vt:lpstr>PROYECTOS EN VISUAL STUDIO 2022</vt:lpstr>
      <vt:lpstr>ARCHIVOS EN VISUAL STUDIO 2022</vt:lpstr>
      <vt:lpstr>C#</vt:lpstr>
      <vt:lpstr>C#</vt:lpstr>
      <vt:lpstr>CARACTERISTICAS C#</vt:lpstr>
      <vt:lpstr>VENTAJAS Y DESVENTAJAS DE C#</vt:lpstr>
      <vt:lpstr>VENTAJAS Y DESVENTAJAS DE C#</vt:lpstr>
      <vt:lpstr>ARCHIVO DE EXTENSION .CS</vt:lpstr>
      <vt:lpstr>MÉTODOS SETTERS Y GETTERS</vt:lpstr>
      <vt:lpstr>MÉTODOS SETTERS Y GETTERS</vt:lpstr>
      <vt:lpstr>MÉTODOS SETTERS Y GETTERS</vt:lpstr>
      <vt:lpstr>CONSTRUCTOR</vt:lpstr>
      <vt:lpstr>CONDICIONALES Y BUCLES</vt:lpstr>
      <vt:lpstr>CONDICIONALES Y BUCLES</vt:lpstr>
      <vt:lpstr>CONDICIONALES Y BUCLES</vt:lpstr>
      <vt:lpstr>CONDICIONALES Y BUCLES</vt:lpstr>
      <vt:lpstr>CONDICIONALES Y BUCLES</vt:lpstr>
      <vt:lpstr>CONDICIONALES Y BUCLES</vt:lpstr>
      <vt:lpstr>CONDICIONALES Y BUCLES</vt:lpstr>
      <vt:lpstr>CONDICIONALES Y BUCLES</vt:lpstr>
      <vt:lpstr>EXPRESIONES Y OPERADORES</vt:lpstr>
      <vt:lpstr>EXPRESIONES Y OPERADORES</vt:lpstr>
      <vt:lpstr>EXPRESIONES Y OPERADORES</vt:lpstr>
      <vt:lpstr>EXPRESIONES Y OPERADORES</vt:lpstr>
      <vt:lpstr> CLASES EN C#</vt:lpstr>
      <vt:lpstr>. HILOS</vt:lpstr>
      <vt:lpstr>VENTAJAS Y DESVENTAJAS DE LOS HILOS</vt:lpstr>
      <vt:lpstr>CICLO DE VIDA DE UN HILO</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PROPIEDADES Y METODOS DE LA CLASE THREAD</vt:lpstr>
      <vt:lpstr>SINCRONIZACIÓN DE HILOS</vt:lpstr>
      <vt:lpstr>SINCRONIZACIÓN DE HILOS</vt:lpstr>
      <vt:lpstr>SINCRONIZACIÓN DE HILOS</vt:lpstr>
      <vt:lpstr>EXCEPCIONES EN HILOS</vt:lpstr>
      <vt:lpstr>EXCEPCIONES EN HILOS</vt:lpstr>
      <vt:lpstr>INTERRUPCIONES Y BLOQUEOS</vt:lpstr>
      <vt:lpstr>INTERRUPCIONES Y BLOQUEOS</vt:lpstr>
      <vt:lpstr>INTERRUPCIONES Y BLOQUEOS</vt:lpstr>
      <vt:lpstr>CONSTRUCTORES</vt:lpstr>
      <vt:lpstr>FRAMEWORK</vt:lpstr>
      <vt:lpstr>SISTEMAS MONOTAREA Y MULTITAREA</vt:lpstr>
      <vt:lpstr>PATRONES DE DISEÑO</vt:lpstr>
      <vt:lpstr>MODELO – VISTA – CONTROLADOR (MVC)</vt:lpstr>
      <vt:lpstr>NOMENCLATURA DE PROGRAMACIÓN </vt:lpstr>
      <vt:lpstr>PARTE PRÁCTICA 4.1. CREACIÓN DEL PROYECTO</vt:lpstr>
      <vt:lpstr>PARTE PRÁCTICA 4.1. CREACIÓN DEL PROYECTO</vt:lpstr>
      <vt:lpstr>PARTE PRÁCTICA 4.1. CREACIÓN DEL PROYECTO</vt:lpstr>
      <vt:lpstr>PARTE PRÁCTICA 4.1. CREACIÓN DEL PROYECTO</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PARTE PRÁCTICA Video 168</vt:lpstr>
      <vt:lpstr>EJECUCIÓN VIDEO 168</vt:lpstr>
      <vt:lpstr>EJECUCIÓN VIDEO 168</vt:lpstr>
      <vt:lpstr>Video 169</vt:lpstr>
      <vt:lpstr>Video 169</vt:lpstr>
      <vt:lpstr>Video 169</vt:lpstr>
      <vt:lpstr>Video 169</vt:lpstr>
      <vt:lpstr>Video 169</vt:lpstr>
      <vt:lpstr>Video 169</vt:lpstr>
      <vt:lpstr>Video 169</vt:lpstr>
      <vt:lpstr>Video 169</vt:lpstr>
      <vt:lpstr>Video 169</vt:lpstr>
      <vt:lpstr>Video 169</vt:lpstr>
      <vt:lpstr>Video 169</vt:lpstr>
      <vt:lpstr>EJECUCIÓN VIDEO 169</vt:lpstr>
      <vt:lpstr>EJECUCIÓN VIDEO 169</vt:lpstr>
      <vt:lpstr>Video 170</vt:lpstr>
      <vt:lpstr>Video 170</vt:lpstr>
      <vt:lpstr>Video 170</vt:lpstr>
      <vt:lpstr>Video 170</vt:lpstr>
      <vt:lpstr>Video 170</vt:lpstr>
      <vt:lpstr>CODIFICACIÓN DEL ARCHIVO PELOTAHILOS.CS</vt:lpstr>
      <vt:lpstr>CODIFICACIÓN DEL ARCHIVO PELOTAHILOS.CS</vt:lpstr>
      <vt:lpstr>CODIFICACIÓN DEL ARCHIVO PELOTAHILOS.CS</vt:lpstr>
      <vt:lpstr>CODIFICACIÓN DEL ARCHIVO PELOTAHILOS.CS</vt:lpstr>
      <vt:lpstr>CODIFICACIÓN DEL ARCHIVO PELOTAHILOS.CS</vt:lpstr>
      <vt:lpstr>CODIFICACIÓN DEL ARCHIVO PELOTAHILOS.CS</vt:lpstr>
      <vt:lpstr>CODIFICACIÓN DEL ARCHIVO PELOTA.CS</vt:lpstr>
      <vt:lpstr>CODIFICACIÓN DEL ARCHIVO PELOTA.CS</vt:lpstr>
      <vt:lpstr>CODIFICACIÓN DEL ARCHIVO PELOTA.CS</vt:lpstr>
      <vt:lpstr>CODIFICACIÓN DEL ARCHIVO PELOTA.CS</vt:lpstr>
      <vt:lpstr>CODIFICACIÓN DEL ARCHIVO PELOTA.CS</vt:lpstr>
      <vt:lpstr>CODIFICACIÓN DEL ARCHIVO PELOTA.CS</vt:lpstr>
      <vt:lpstr>CODIFICACIÓN DEL ARCHIVO PELOTA.CS</vt:lpstr>
      <vt:lpstr>CODIFICACIÓN DEL ARCHIVO MARCOREBOTE.CS</vt:lpstr>
      <vt:lpstr>CODIFICACIÓN DEL ARCHIVO MARCOREBOTE.CS</vt:lpstr>
      <vt:lpstr>CODIFICACIÓN DEL ARCHIVO MARCOREBOTE.CS</vt:lpstr>
      <vt:lpstr>CODIFICACIÓN DEL ARCHIVO MARCOREBOTE.CS</vt:lpstr>
      <vt:lpstr>CODIFICACIÓN DEL ARCHIVO MARCOREBOTE.CS</vt:lpstr>
      <vt:lpstr>CODIFICACIÓN DEL ARCHIVO MARCOREBOTE.CS</vt:lpstr>
      <vt:lpstr>CODIFICACIÓN DEL ARCHIVO PROGRAM.CS</vt:lpstr>
      <vt:lpstr>CODIFICACIÓN DEL ARCHIVO PROGRAM.CS</vt:lpstr>
      <vt:lpstr>EJECUCIÓN VIDEO 170</vt:lpstr>
      <vt:lpstr>EJECUCIÓN VIDEO 170</vt:lpstr>
      <vt:lpstr>4 CONCLUSIONES</vt:lpstr>
      <vt:lpstr>5 RECOMENDACIONES</vt:lpstr>
      <vt:lpstr>6 BIBLIOGRAFÍA</vt:lpstr>
      <vt:lpstr>6 BIBLIOGRAFÍA</vt:lpstr>
      <vt:lpstr>6 BIBLIOGRAFÍA</vt:lpstr>
      <vt:lpstr>6 BIBLIOGRAFÍA</vt:lpstr>
      <vt:lpstr>6 BIBLIOGRAFÍA</vt:lpstr>
      <vt:lpstr>6 BIBLIOGRAFÍA</vt:lpstr>
      <vt:lpstr>6 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HILOS EN DOTNET</dc:title>
  <dc:creator>User</dc:creator>
  <cp:lastModifiedBy>CARLA VALERIA MORENO CHASI</cp:lastModifiedBy>
  <cp:revision>2</cp:revision>
  <dcterms:modified xsi:type="dcterms:W3CDTF">2023-08-07T03:06:22Z</dcterms:modified>
</cp:coreProperties>
</file>